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45"/>
  </p:notesMasterIdLst>
  <p:sldIdLst>
    <p:sldId id="257" r:id="rId6"/>
    <p:sldId id="696" r:id="rId7"/>
    <p:sldId id="674" r:id="rId8"/>
    <p:sldId id="686" r:id="rId9"/>
    <p:sldId id="450" r:id="rId10"/>
    <p:sldId id="662" r:id="rId11"/>
    <p:sldId id="663" r:id="rId12"/>
    <p:sldId id="677" r:id="rId13"/>
    <p:sldId id="665" r:id="rId14"/>
    <p:sldId id="689" r:id="rId15"/>
    <p:sldId id="666" r:id="rId16"/>
    <p:sldId id="667" r:id="rId17"/>
    <p:sldId id="691" r:id="rId18"/>
    <p:sldId id="721" r:id="rId19"/>
    <p:sldId id="758" r:id="rId20"/>
    <p:sldId id="759" r:id="rId21"/>
    <p:sldId id="683" r:id="rId22"/>
    <p:sldId id="687" r:id="rId23"/>
    <p:sldId id="675" r:id="rId24"/>
    <p:sldId id="757" r:id="rId25"/>
    <p:sldId id="726" r:id="rId26"/>
    <p:sldId id="728" r:id="rId27"/>
    <p:sldId id="732" r:id="rId28"/>
    <p:sldId id="736" r:id="rId29"/>
    <p:sldId id="733" r:id="rId30"/>
    <p:sldId id="764" r:id="rId31"/>
    <p:sldId id="760" r:id="rId32"/>
    <p:sldId id="688" r:id="rId33"/>
    <p:sldId id="690" r:id="rId34"/>
    <p:sldId id="765" r:id="rId35"/>
    <p:sldId id="761" r:id="rId36"/>
    <p:sldId id="762" r:id="rId37"/>
    <p:sldId id="737" r:id="rId38"/>
    <p:sldId id="738" r:id="rId39"/>
    <p:sldId id="745" r:id="rId40"/>
    <p:sldId id="766" r:id="rId41"/>
    <p:sldId id="672" r:id="rId42"/>
    <p:sldId id="684" r:id="rId43"/>
    <p:sldId id="685" r:id="rId4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21"/>
    <p:restoredTop sz="87351" autoAdjust="0"/>
  </p:normalViewPr>
  <p:slideViewPr>
    <p:cSldViewPr>
      <p:cViewPr varScale="1">
        <p:scale>
          <a:sx n="101" d="100"/>
          <a:sy n="101" d="100"/>
        </p:scale>
        <p:origin x="1072" y="200"/>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ヒラギノ角ゴ Pro W3" charset="0"/>
                <a:cs typeface="ヒラギノ角ゴ Pro W3" charset="0"/>
              </a:rPr>
              <a:t>Goes</a:t>
            </a:r>
            <a:r>
              <a:rPr lang="en-US" baseline="0" dirty="0">
                <a:latin typeface="Arial" charset="0"/>
                <a:ea typeface="ヒラギノ角ゴ Pro W3" charset="0"/>
                <a:cs typeface="ヒラギノ角ゴ Pro W3" charset="0"/>
              </a:rPr>
              <a:t>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2289029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a:ln/>
        </p:spPr>
      </p:sp>
      <p:sp>
        <p:nvSpPr>
          <p:cNvPr id="14950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ヒラギノ角ゴ Pro W3" charset="0"/>
                <a:cs typeface="ヒラギノ角ゴ Pro W3" charset="0"/>
              </a:rPr>
              <a:t>Goes with section 4.3 </a:t>
            </a:r>
          </a:p>
        </p:txBody>
      </p:sp>
      <p:sp>
        <p:nvSpPr>
          <p:cNvPr id="14950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65369E1-A5A0-D046-AE08-083BE05AD432}" type="slidenum">
              <a:rPr lang="en-US" sz="1200"/>
              <a:pPr/>
              <a:t>15</a:t>
            </a:fld>
            <a:endParaRPr lang="en-US" sz="1200"/>
          </a:p>
        </p:txBody>
      </p:sp>
    </p:spTree>
    <p:extLst>
      <p:ext uri="{BB962C8B-B14F-4D97-AF65-F5344CB8AC3E}">
        <p14:creationId xmlns:p14="http://schemas.microsoft.com/office/powerpoint/2010/main" val="2862000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ヒラギノ角ゴ Pro W3" charset="0"/>
                <a:cs typeface="ヒラギノ角ゴ Pro W3" charset="0"/>
              </a:rPr>
              <a:t>Goes with section 4.3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3212298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479256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p:cNvSpPr>
          <p:nvPr>
            <p:ph type="sldImg"/>
          </p:nvPr>
        </p:nvSpPr>
        <p:spPr>
          <a:ln/>
        </p:spPr>
      </p:sp>
      <p:sp>
        <p:nvSpPr>
          <p:cNvPr id="15257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ヒラギノ角ゴ Pro W3" charset="0"/>
                <a:cs typeface="ヒラギノ角ゴ Pro W3" charset="0"/>
              </a:rPr>
              <a:t>Goes with section 4.3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Go through and explain each one of these. </a:t>
            </a:r>
          </a:p>
          <a:p>
            <a:endParaRPr lang="en-US" dirty="0">
              <a:latin typeface="Arial" charset="0"/>
              <a:ea typeface="ヒラギノ角ゴ Pro W3" charset="0"/>
              <a:cs typeface="ヒラギノ角ゴ Pro W3" charset="0"/>
            </a:endParaRPr>
          </a:p>
        </p:txBody>
      </p:sp>
      <p:sp>
        <p:nvSpPr>
          <p:cNvPr id="15257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E4795C0-0204-5548-85EB-FC5E21AFBC7E}" type="slidenum">
              <a:rPr lang="en-US" sz="1200"/>
              <a:pPr/>
              <a:t>18</a:t>
            </a:fld>
            <a:endParaRPr lang="en-US" sz="1200"/>
          </a:p>
        </p:txBody>
      </p:sp>
    </p:spTree>
    <p:extLst>
      <p:ext uri="{BB962C8B-B14F-4D97-AF65-F5344CB8AC3E}">
        <p14:creationId xmlns:p14="http://schemas.microsoft.com/office/powerpoint/2010/main" val="3784468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a:ln/>
        </p:spPr>
      </p:sp>
      <p:sp>
        <p:nvSpPr>
          <p:cNvPr id="13107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ヒラギノ角ゴ Pro W3" charset="0"/>
                <a:cs typeface="ヒラギノ角ゴ Pro W3" charset="0"/>
              </a:rPr>
              <a:t>Goes</a:t>
            </a:r>
            <a:r>
              <a:rPr lang="en-US" baseline="0" dirty="0">
                <a:latin typeface="Arial" charset="0"/>
                <a:ea typeface="ヒラギノ角ゴ Pro W3" charset="0"/>
                <a:cs typeface="ヒラギノ角ゴ Pro W3" charset="0"/>
              </a:rPr>
              <a:t> with section 4.2 </a:t>
            </a:r>
          </a:p>
          <a:p>
            <a:r>
              <a:rPr lang="en-US" dirty="0">
                <a:latin typeface="Arial" charset="0"/>
                <a:ea typeface="ヒラギノ角ゴ Pro W3" charset="0"/>
                <a:cs typeface="ヒラギノ角ゴ Pro W3" charset="0"/>
              </a:rPr>
              <a:t>Can address foster children here too. </a:t>
            </a:r>
          </a:p>
        </p:txBody>
      </p:sp>
      <p:sp>
        <p:nvSpPr>
          <p:cNvPr id="13107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A613B52-A37B-464D-9BFB-F7E83765AD74}" type="slidenum">
              <a:rPr lang="en-US" sz="1200"/>
              <a:pPr/>
              <a:t>19</a:t>
            </a:fld>
            <a:endParaRPr lang="en-US" sz="1200"/>
          </a:p>
        </p:txBody>
      </p:sp>
    </p:spTree>
    <p:extLst>
      <p:ext uri="{BB962C8B-B14F-4D97-AF65-F5344CB8AC3E}">
        <p14:creationId xmlns:p14="http://schemas.microsoft.com/office/powerpoint/2010/main" val="2519875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4.2 </a:t>
            </a:r>
            <a:r>
              <a:rPr lang="en-US" dirty="0" err="1"/>
              <a:t>ToT</a:t>
            </a:r>
            <a:r>
              <a:rPr lang="en-US" dirty="0"/>
              <a:t> </a:t>
            </a:r>
          </a:p>
          <a:p>
            <a:endParaRPr lang="en-US" dirty="0"/>
          </a:p>
          <a:p>
            <a:r>
              <a:rPr lang="en-US" dirty="0"/>
              <a:t>Image from: https://</a:t>
            </a:r>
            <a:r>
              <a:rPr lang="en-US" dirty="0" err="1"/>
              <a:t>www.wpclipart.com</a:t>
            </a:r>
            <a:r>
              <a:rPr lang="en-US" dirty="0"/>
              <a:t>/people/family/</a:t>
            </a:r>
            <a:r>
              <a:rPr lang="en-US" dirty="0" err="1"/>
              <a:t>family.jpg</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187024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4.2 of </a:t>
            </a:r>
            <a:r>
              <a:rPr lang="en-US" dirty="0" err="1"/>
              <a:t>ToT</a:t>
            </a:r>
            <a:r>
              <a:rPr lang="en-US" dirty="0"/>
              <a:t> manual.</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4083572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4.2 of </a:t>
            </a:r>
            <a:r>
              <a:rPr lang="en-US" dirty="0" err="1"/>
              <a:t>ToT</a:t>
            </a:r>
            <a:r>
              <a:rPr lang="en-US" dirty="0"/>
              <a:t> manual.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2612217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4.2</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254084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3.1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a:t>
            </a:fld>
            <a:endParaRPr lang="en-US"/>
          </a:p>
        </p:txBody>
      </p:sp>
    </p:spTree>
    <p:extLst>
      <p:ext uri="{BB962C8B-B14F-4D97-AF65-F5344CB8AC3E}">
        <p14:creationId xmlns:p14="http://schemas.microsoft.com/office/powerpoint/2010/main" val="172201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3242735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4.3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1181881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1105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ヒラギノ角ゴ Pro W3" charset="0"/>
                <a:cs typeface="ヒラギノ角ゴ Pro W3" charset="0"/>
              </a:rPr>
              <a:t>Ask the trainees to create a list of ignorable misbehaviors.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Goes with section 4.3 in the </a:t>
            </a:r>
            <a:r>
              <a:rPr lang="en-US" dirty="0" err="1">
                <a:latin typeface="Arial" charset="0"/>
                <a:ea typeface="ヒラギノ角ゴ Pro W3" charset="0"/>
                <a:cs typeface="ヒラギノ角ゴ Pro W3" charset="0"/>
              </a:rPr>
              <a:t>ToT</a:t>
            </a:r>
            <a:r>
              <a:rPr lang="en-US" dirty="0">
                <a:latin typeface="Arial" charset="0"/>
                <a:ea typeface="ヒラギノ角ゴ Pro W3" charset="0"/>
                <a:cs typeface="ヒラギノ角ゴ Pro W3" charset="0"/>
              </a:rPr>
              <a:t> manual.</a:t>
            </a:r>
            <a:r>
              <a:rPr lang="en-US" baseline="0" dirty="0">
                <a:latin typeface="Arial" charset="0"/>
                <a:ea typeface="ヒラギノ角ゴ Pro W3" charset="0"/>
                <a:cs typeface="ヒラギノ角ゴ Pro W3" charset="0"/>
              </a:rPr>
              <a:t> </a:t>
            </a:r>
            <a:endParaRPr lang="en-US" dirty="0">
              <a:latin typeface="Arial" charset="0"/>
              <a:ea typeface="ヒラギノ角ゴ Pro W3" charset="0"/>
              <a:cs typeface="ヒラギノ角ゴ Pro W3" charset="0"/>
            </a:endParaRPr>
          </a:p>
        </p:txBody>
      </p:sp>
      <p:sp>
        <p:nvSpPr>
          <p:cNvPr id="1105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0571084-4552-6B45-B1AE-67DBA3FA2244}" type="slidenum">
              <a:rPr lang="en-US" sz="1200"/>
              <a:pPr/>
              <a:t>28</a:t>
            </a:fld>
            <a:endParaRPr lang="en-US" sz="1200"/>
          </a:p>
        </p:txBody>
      </p:sp>
    </p:spTree>
    <p:extLst>
      <p:ext uri="{BB962C8B-B14F-4D97-AF65-F5344CB8AC3E}">
        <p14:creationId xmlns:p14="http://schemas.microsoft.com/office/powerpoint/2010/main" val="2879251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lvl="1"/>
            <a:br>
              <a:rPr lang="en-US" sz="2400" b="1" dirty="0">
                <a:latin typeface="Arial" charset="0"/>
                <a:ea typeface="ヒラギノ角ゴ Pro W3" charset="0"/>
                <a:cs typeface="ヒラギノ角ゴ Pro W3" charset="0"/>
              </a:rPr>
            </a:br>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61D51D2-73B5-0948-987F-59405F898AE0}" type="slidenum">
              <a:rPr lang="en-US" sz="1200"/>
              <a:pPr/>
              <a:t>29</a:t>
            </a:fld>
            <a:endParaRPr lang="en-US" sz="1200"/>
          </a:p>
        </p:txBody>
      </p:sp>
    </p:spTree>
    <p:extLst>
      <p:ext uri="{BB962C8B-B14F-4D97-AF65-F5344CB8AC3E}">
        <p14:creationId xmlns:p14="http://schemas.microsoft.com/office/powerpoint/2010/main" val="2016957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1556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4DD3796-0B84-6E4C-90C9-4BFADCB253B3}" type="slidenum">
              <a:rPr lang="en-US" sz="1200"/>
              <a:pPr/>
              <a:t>32</a:t>
            </a:fld>
            <a:endParaRPr lang="en-US" sz="1200"/>
          </a:p>
        </p:txBody>
      </p:sp>
    </p:spTree>
    <p:extLst>
      <p:ext uri="{BB962C8B-B14F-4D97-AF65-F5344CB8AC3E}">
        <p14:creationId xmlns:p14="http://schemas.microsoft.com/office/powerpoint/2010/main" val="6492403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4.3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33</a:t>
            </a:fld>
            <a:endParaRPr lang="en-US"/>
          </a:p>
        </p:txBody>
      </p:sp>
    </p:spTree>
    <p:extLst>
      <p:ext uri="{BB962C8B-B14F-4D97-AF65-F5344CB8AC3E}">
        <p14:creationId xmlns:p14="http://schemas.microsoft.com/office/powerpoint/2010/main" val="563627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Goes with Section 4.3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34</a:t>
            </a:fld>
            <a:endParaRPr lang="en-US"/>
          </a:p>
        </p:txBody>
      </p:sp>
    </p:spTree>
    <p:extLst>
      <p:ext uri="{BB962C8B-B14F-4D97-AF65-F5344CB8AC3E}">
        <p14:creationId xmlns:p14="http://schemas.microsoft.com/office/powerpoint/2010/main" val="34470287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37</a:t>
            </a:fld>
            <a:endParaRPr lang="en-US"/>
          </a:p>
        </p:txBody>
      </p:sp>
    </p:spTree>
    <p:extLst>
      <p:ext uri="{BB962C8B-B14F-4D97-AF65-F5344CB8AC3E}">
        <p14:creationId xmlns:p14="http://schemas.microsoft.com/office/powerpoint/2010/main" val="375974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a:t>
            </a:r>
            <a:r>
              <a:rPr lang="en-US" baseline="0" dirty="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38</a:t>
            </a:fld>
            <a:endParaRPr lang="en-US"/>
          </a:p>
        </p:txBody>
      </p:sp>
    </p:spTree>
    <p:extLst>
      <p:ext uri="{BB962C8B-B14F-4D97-AF65-F5344CB8AC3E}">
        <p14:creationId xmlns:p14="http://schemas.microsoft.com/office/powerpoint/2010/main" val="3978616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39</a:t>
            </a:fld>
            <a:endParaRPr lang="en-US"/>
          </a:p>
        </p:txBody>
      </p:sp>
    </p:spTree>
    <p:extLst>
      <p:ext uri="{BB962C8B-B14F-4D97-AF65-F5344CB8AC3E}">
        <p14:creationId xmlns:p14="http://schemas.microsoft.com/office/powerpoint/2010/main" val="3635945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defTabSz="457200" eaLnBrk="1" fontAlgn="auto" hangingPunct="1">
              <a:spcBef>
                <a:spcPts val="0"/>
              </a:spcBef>
              <a:spcAft>
                <a:spcPts val="0"/>
              </a:spcAft>
              <a:defRPr/>
            </a:pPr>
            <a:r>
              <a:rPr lang="en-US" u="sng" dirty="0">
                <a:latin typeface="+mn-lt"/>
                <a:ea typeface="+mn-ea"/>
                <a:cs typeface="+mn-cs"/>
              </a:rPr>
              <a:t>This goes with section 3.2 </a:t>
            </a:r>
          </a:p>
          <a:p>
            <a:pPr defTabSz="457200" eaLnBrk="1" fontAlgn="auto" hangingPunct="1">
              <a:spcBef>
                <a:spcPts val="0"/>
              </a:spcBef>
              <a:spcAft>
                <a:spcPts val="0"/>
              </a:spcAft>
              <a:defRPr/>
            </a:pPr>
            <a:endParaRPr lang="en-US" u="sng" dirty="0">
              <a:latin typeface="+mn-lt"/>
              <a:ea typeface="+mn-ea"/>
              <a:cs typeface="+mn-cs"/>
            </a:endParaRPr>
          </a:p>
          <a:p>
            <a:pPr defTabSz="457200" eaLnBrk="1" fontAlgn="auto" hangingPunct="1">
              <a:spcBef>
                <a:spcPts val="0"/>
              </a:spcBef>
              <a:spcAft>
                <a:spcPts val="0"/>
              </a:spcAft>
              <a:defRPr/>
            </a:pPr>
            <a:r>
              <a:rPr lang="en-US" u="sng" dirty="0">
                <a:latin typeface="+mn-lt"/>
                <a:ea typeface="+mn-ea"/>
                <a:cs typeface="+mn-cs"/>
              </a:rPr>
              <a:t>Analyze the activity</a:t>
            </a:r>
            <a:r>
              <a:rPr lang="en-US" dirty="0">
                <a:latin typeface="+mn-lt"/>
                <a:ea typeface="+mn-ea"/>
                <a:cs typeface="+mn-cs"/>
              </a:rPr>
              <a:t> through dialogue and participation with parents. Children have strong feelings that will mark the rest of their lives. As children we build memories through experiences and feelings that, many times, adults do not realize because they are not empathetic. We wanted our parents to understand our feelings when we were children. Our children are in the same situation that we lived many years ago. Our children need us to be empathetic, to understand and feel their feelings, so we, as parents, can respond to those feelings and needs as human beings, growing, discovering, feeling sadness and happiness, pain and pleasure, hunger and tiredness, need of friendship, love, attention and nurturing, peace and joy.</a:t>
            </a:r>
          </a:p>
          <a:p>
            <a:pPr>
              <a:defRPr/>
            </a:pPr>
            <a:endParaRPr lang="en-US" dirty="0"/>
          </a:p>
        </p:txBody>
      </p:sp>
      <p:sp>
        <p:nvSpPr>
          <p:cNvPr id="1105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7D9974-7988-F947-8C90-8E9864263D14}" type="slidenum">
              <a:rPr lang="en-US" sz="1200"/>
              <a:pPr/>
              <a:t>5</a:t>
            </a:fld>
            <a:endParaRPr lang="en-US" sz="1200"/>
          </a:p>
        </p:txBody>
      </p:sp>
    </p:spTree>
    <p:extLst>
      <p:ext uri="{BB962C8B-B14F-4D97-AF65-F5344CB8AC3E}">
        <p14:creationId xmlns:p14="http://schemas.microsoft.com/office/powerpoint/2010/main" val="2055800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44FF6E6-C2CE-564C-905D-DDDF13BA5E40}" type="slidenum">
              <a:rPr lang="en-US" sz="1200"/>
              <a:pPr/>
              <a:t>6</a:t>
            </a:fld>
            <a:endParaRPr lang="en-US" sz="1200"/>
          </a:p>
        </p:txBody>
      </p:sp>
    </p:spTree>
    <p:extLst>
      <p:ext uri="{BB962C8B-B14F-4D97-AF65-F5344CB8AC3E}">
        <p14:creationId xmlns:p14="http://schemas.microsoft.com/office/powerpoint/2010/main" val="604678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a:latin typeface="Arial" charset="0"/>
                <a:ea typeface="MS PGothic" charset="0"/>
              </a:rPr>
              <a:t>Goes with section 3.2</a:t>
            </a:r>
            <a:r>
              <a:rPr lang="en-US" baseline="0" dirty="0">
                <a:latin typeface="Arial" charset="0"/>
                <a:ea typeface="MS PGothic" charset="0"/>
              </a:rPr>
              <a:t> </a:t>
            </a:r>
          </a:p>
          <a:p>
            <a:pPr>
              <a:defRPr/>
            </a:pPr>
            <a:endParaRPr lang="en-US" baseline="0" dirty="0">
              <a:latin typeface="Arial" charset="0"/>
              <a:ea typeface="MS PGothic" charset="0"/>
            </a:endParaRPr>
          </a:p>
          <a:p>
            <a:pPr>
              <a:defRPr/>
            </a:pPr>
            <a:endParaRPr lang="en-US" dirty="0"/>
          </a:p>
        </p:txBody>
      </p:sp>
      <p:sp>
        <p:nvSpPr>
          <p:cNvPr id="11469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110402-E28A-A74B-B9DF-EF4B3D8311A7}" type="slidenum">
              <a:rPr lang="en-US" sz="1200"/>
              <a:pPr/>
              <a:t>7</a:t>
            </a:fld>
            <a:endParaRPr lang="en-US" sz="1200"/>
          </a:p>
        </p:txBody>
      </p:sp>
    </p:spTree>
    <p:extLst>
      <p:ext uri="{BB962C8B-B14F-4D97-AF65-F5344CB8AC3E}">
        <p14:creationId xmlns:p14="http://schemas.microsoft.com/office/powerpoint/2010/main" val="945520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Arial" charset="0"/>
                <a:ea typeface="MS PGothic" charset="0"/>
              </a:rPr>
              <a:t>Goes with section 3.2</a:t>
            </a:r>
            <a:r>
              <a:rPr lang="en-US" baseline="0" dirty="0">
                <a:latin typeface="Arial" charset="0"/>
                <a:ea typeface="MS PGothic" charset="0"/>
              </a:rPr>
              <a:t> </a:t>
            </a:r>
          </a:p>
          <a:p>
            <a:pPr>
              <a:defRPr/>
            </a:pPr>
            <a:endParaRPr lang="en-US" baseline="0" dirty="0">
              <a:latin typeface="Arial" charset="0"/>
              <a:ea typeface="MS PGothic" charset="0"/>
            </a:endParaRPr>
          </a:p>
          <a:p>
            <a:pPr>
              <a:defRPr/>
            </a:pPr>
            <a:r>
              <a:rPr lang="en-US" dirty="0">
                <a:latin typeface="Arial" charset="0"/>
                <a:ea typeface="MS PGothic" charset="0"/>
              </a:rPr>
              <a:t>Stages of Empathy Development:</a:t>
            </a:r>
          </a:p>
          <a:p>
            <a:pPr>
              <a:defRPr/>
            </a:pPr>
            <a:endParaRPr lang="en-US" dirty="0">
              <a:latin typeface="Arial" charset="0"/>
              <a:ea typeface="MS PGothic" charset="0"/>
            </a:endParaRPr>
          </a:p>
          <a:p>
            <a:pPr marL="112713" indent="-3175">
              <a:defRPr/>
            </a:pPr>
            <a:r>
              <a:rPr lang="en-US" b="1" dirty="0">
                <a:solidFill>
                  <a:schemeClr val="accent1">
                    <a:lumMod val="75000"/>
                  </a:schemeClr>
                </a:solidFill>
              </a:rPr>
              <a:t>A</a:t>
            </a:r>
            <a:r>
              <a:rPr lang="en-US" b="1" baseline="0" dirty="0">
                <a:solidFill>
                  <a:schemeClr val="accent1">
                    <a:lumMod val="75000"/>
                  </a:schemeClr>
                </a:solidFill>
              </a:rPr>
              <a:t> </a:t>
            </a:r>
            <a:r>
              <a:rPr lang="en-US" b="1" dirty="0">
                <a:solidFill>
                  <a:schemeClr val="accent1">
                    <a:lumMod val="75000"/>
                  </a:schemeClr>
                </a:solidFill>
              </a:rPr>
              <a:t>1-year-old child feels distress when another child falls or cries.</a:t>
            </a:r>
          </a:p>
          <a:p>
            <a:pPr marL="112713" indent="-3175">
              <a:defRPr/>
            </a:pPr>
            <a:endParaRPr lang="en-US" b="1" dirty="0">
              <a:solidFill>
                <a:schemeClr val="accent1">
                  <a:lumMod val="75000"/>
                </a:schemeClr>
              </a:solidFill>
            </a:endParaRPr>
          </a:p>
          <a:p>
            <a:pPr marL="112713" indent="-3175">
              <a:defRPr/>
            </a:pPr>
            <a:r>
              <a:rPr lang="en-US" b="1" dirty="0">
                <a:solidFill>
                  <a:schemeClr val="accent1">
                    <a:lumMod val="75000"/>
                  </a:schemeClr>
                </a:solidFill>
              </a:rPr>
              <a:t>A 2-year-old</a:t>
            </a:r>
            <a:r>
              <a:rPr lang="en-US" b="1" baseline="0" dirty="0">
                <a:solidFill>
                  <a:schemeClr val="accent1">
                    <a:lumMod val="75000"/>
                  </a:schemeClr>
                </a:solidFill>
              </a:rPr>
              <a:t> child </a:t>
            </a:r>
            <a:r>
              <a:rPr lang="en-US" b="1" dirty="0">
                <a:solidFill>
                  <a:schemeClr val="accent1">
                    <a:lumMod val="75000"/>
                  </a:schemeClr>
                </a:solidFill>
              </a:rPr>
              <a:t>becomes more aware that they are distinct from others and may even try to soothe another child in distress.</a:t>
            </a:r>
          </a:p>
          <a:p>
            <a:pPr marL="112713" indent="-3175">
              <a:defRPr/>
            </a:pPr>
            <a:endParaRPr lang="en-US" b="1" dirty="0">
              <a:solidFill>
                <a:schemeClr val="accent1">
                  <a:lumMod val="75000"/>
                </a:schemeClr>
              </a:solidFill>
            </a:endParaRPr>
          </a:p>
          <a:p>
            <a:pPr marL="112713" indent="-3175">
              <a:defRPr/>
            </a:pPr>
            <a:r>
              <a:rPr lang="en-US" b="1" dirty="0">
                <a:solidFill>
                  <a:schemeClr val="accent1">
                    <a:lumMod val="75000"/>
                  </a:schemeClr>
                </a:solidFill>
              </a:rPr>
              <a:t>In</a:t>
            </a:r>
            <a:r>
              <a:rPr lang="en-US" b="1" baseline="0" dirty="0">
                <a:solidFill>
                  <a:schemeClr val="accent1">
                    <a:lumMod val="75000"/>
                  </a:schemeClr>
                </a:solidFill>
              </a:rPr>
              <a:t> l</a:t>
            </a:r>
            <a:r>
              <a:rPr lang="en-US" b="1" dirty="0">
                <a:solidFill>
                  <a:schemeClr val="accent1">
                    <a:lumMod val="75000"/>
                  </a:schemeClr>
                </a:solidFill>
              </a:rPr>
              <a:t>ate childhood, children can understand the feelings</a:t>
            </a:r>
            <a:r>
              <a:rPr lang="en-US" b="1" baseline="0" dirty="0">
                <a:solidFill>
                  <a:schemeClr val="accent1">
                    <a:lumMod val="75000"/>
                  </a:schemeClr>
                </a:solidFill>
              </a:rPr>
              <a:t> of another person when he or she tells a story about a prior experience.</a:t>
            </a:r>
            <a:endParaRPr lang="en-US" b="1" dirty="0">
              <a:solidFill>
                <a:schemeClr val="accent1">
                  <a:lumMod val="75000"/>
                </a:schemeClr>
              </a:solidFill>
            </a:endParaRPr>
          </a:p>
          <a:p>
            <a:pPr>
              <a:defRPr/>
            </a:pPr>
            <a:endParaRPr lang="en-US" baseline="0" dirty="0">
              <a:latin typeface="Arial" charset="0"/>
              <a:ea typeface="MS PGothic" charset="0"/>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579860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a:ln/>
        </p:spPr>
      </p:sp>
      <p:sp>
        <p:nvSpPr>
          <p:cNvPr id="11776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ヒラギノ角ゴ Pro W3" charset="0"/>
                <a:cs typeface="ヒラギノ角ゴ Pro W3" charset="0"/>
              </a:rPr>
              <a:t>Goes with section 3.2 </a:t>
            </a:r>
          </a:p>
        </p:txBody>
      </p:sp>
      <p:sp>
        <p:nvSpPr>
          <p:cNvPr id="11776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132C6E0-4F77-9F4D-8AFC-0EDEF207A3E2}" type="slidenum">
              <a:rPr lang="en-US" sz="1200"/>
              <a:pPr/>
              <a:t>9</a:t>
            </a:fld>
            <a:endParaRPr lang="en-US" sz="1200"/>
          </a:p>
        </p:txBody>
      </p:sp>
    </p:spTree>
    <p:extLst>
      <p:ext uri="{BB962C8B-B14F-4D97-AF65-F5344CB8AC3E}">
        <p14:creationId xmlns:p14="http://schemas.microsoft.com/office/powerpoint/2010/main" val="30485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3.2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2108601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3.2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3735616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a:t>Click to edit Master title style</a:t>
            </a:r>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a:t>Click to edit Master title style</a:t>
            </a:r>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s://rescue.box.com/s/vygr6helmv3d73fevcd13hcro9938cgf"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rescue.box.com/s/bv3ctitofeecjj8bl23gd66hithpubkj"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rescue.box.com/s/u2si5llk8mbkp5psis1hmm3gchfgdx4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rescue.box.com/s/f1zncrb0uwjh2ae6wot1dtn5ezt7shj5" TargetMode="Externa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1752600"/>
            <a:ext cx="8305800" cy="1524000"/>
          </a:xfrm>
        </p:spPr>
        <p:txBody>
          <a:bodyPr/>
          <a:lstStyle/>
          <a:p>
            <a:pPr>
              <a:defRPr/>
            </a:pPr>
            <a:br>
              <a:rPr lang="en-US" sz="3200" dirty="0">
                <a:latin typeface="Arial" charset="0"/>
                <a:ea typeface="MS PGothic" charset="0"/>
              </a:rPr>
            </a:br>
            <a:br>
              <a:rPr lang="en-US" sz="3200" dirty="0">
                <a:latin typeface="Arial" charset="0"/>
                <a:ea typeface="MS PGothic" charset="0"/>
              </a:rPr>
            </a:br>
            <a:r>
              <a:rPr lang="en-US" dirty="0">
                <a:latin typeface="Arial" charset="0"/>
                <a:ea typeface="MS PGothic" charset="0"/>
              </a:rPr>
              <a:t>Parenting Skills Facilitator Training </a:t>
            </a:r>
            <a:br>
              <a:rPr lang="en-US" dirty="0">
                <a:latin typeface="Arial" charset="0"/>
                <a:ea typeface="MS PGothic" charset="0"/>
              </a:rPr>
            </a:br>
            <a:r>
              <a:rPr lang="en-US" dirty="0">
                <a:latin typeface="Arial" charset="0"/>
                <a:ea typeface="MS PGothic" charset="0"/>
              </a:rPr>
              <a:t>0 – 5 curriculum</a:t>
            </a:r>
            <a:br>
              <a:rPr lang="en-US" dirty="0">
                <a:latin typeface="Arial" charset="0"/>
                <a:ea typeface="MS PGothic" charset="0"/>
              </a:rPr>
            </a:br>
            <a:br>
              <a:rPr lang="en-US" sz="2800" dirty="0">
                <a:latin typeface="Arial" charset="0"/>
                <a:ea typeface="MS PGothic" charset="0"/>
              </a:rPr>
            </a:br>
            <a:r>
              <a:rPr lang="en-US" sz="2800" dirty="0">
                <a:latin typeface="Arial" charset="0"/>
                <a:ea typeface="MS PGothic" charset="0"/>
              </a:rPr>
              <a:t>Day 3  </a:t>
            </a:r>
            <a:br>
              <a:rPr lang="en-US" sz="3200" dirty="0">
                <a:latin typeface="Arial" charset="0"/>
                <a:ea typeface="MS PGothic" charset="0"/>
              </a:rPr>
            </a:br>
            <a:br>
              <a:rPr lang="en-US" sz="3200" dirty="0">
                <a:latin typeface="Arial" charset="0"/>
                <a:ea typeface="MS PGothic" charset="0"/>
              </a:rPr>
            </a:br>
            <a:endParaRPr lang="en-US" sz="3400" dirty="0">
              <a:latin typeface="Arial" charset="0"/>
              <a:ea typeface="MS PGothic" charset="0"/>
            </a:endParaRPr>
          </a:p>
        </p:txBody>
      </p:sp>
      <p:pic>
        <p:nvPicPr>
          <p:cNvPr id="5" name="Picture 2" descr="Shape"/>
          <p:cNvPicPr>
            <a:picLocks noChangeAspect="1" noChangeArrowheads="1"/>
          </p:cNvPicPr>
          <p:nvPr/>
        </p:nvPicPr>
        <p:blipFill rotWithShape="1">
          <a:blip r:embed="rId3">
            <a:extLst>
              <a:ext uri="{28A0092B-C50C-407E-A947-70E740481C1C}">
                <a14:useLocalDpi xmlns:a14="http://schemas.microsoft.com/office/drawing/2010/main" val="0"/>
              </a:ext>
            </a:extLst>
          </a:blip>
          <a:srcRect l="59502"/>
          <a:stretch/>
        </p:blipFill>
        <p:spPr bwMode="auto">
          <a:xfrm>
            <a:off x="7702475" y="5181600"/>
            <a:ext cx="933525" cy="11695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hlinkClick r:id="rId2"/>
              </a:rPr>
              <a:t>Empathy video</a:t>
            </a:r>
            <a:endParaRPr lang="en-US" b="1" dirty="0"/>
          </a:p>
        </p:txBody>
      </p:sp>
    </p:spTree>
    <p:extLst>
      <p:ext uri="{BB962C8B-B14F-4D97-AF65-F5344CB8AC3E}">
        <p14:creationId xmlns:p14="http://schemas.microsoft.com/office/powerpoint/2010/main" val="1137770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Role play for skills practice</a:t>
            </a:r>
          </a:p>
        </p:txBody>
      </p:sp>
      <p:sp>
        <p:nvSpPr>
          <p:cNvPr id="3" name="TextBox 2"/>
          <p:cNvSpPr txBox="1"/>
          <p:nvPr/>
        </p:nvSpPr>
        <p:spPr>
          <a:xfrm>
            <a:off x="762000" y="2705100"/>
            <a:ext cx="269626" cy="461665"/>
          </a:xfrm>
          <a:prstGeom prst="rect">
            <a:avLst/>
          </a:prstGeom>
          <a:noFill/>
        </p:spPr>
        <p:txBody>
          <a:bodyPr wrap="none" rtlCol="0">
            <a:spAutoFit/>
          </a:bodyPr>
          <a:lstStyle/>
          <a:p>
            <a:r>
              <a:rPr lang="en-US" dirty="0"/>
              <a:t> </a:t>
            </a:r>
          </a:p>
        </p:txBody>
      </p:sp>
      <p:sp>
        <p:nvSpPr>
          <p:cNvPr id="4" name="Content Placeholder 1"/>
          <p:cNvSpPr txBox="1">
            <a:spLocks/>
          </p:cNvSpPr>
          <p:nvPr/>
        </p:nvSpPr>
        <p:spPr>
          <a:xfrm>
            <a:off x="457200" y="2133600"/>
            <a:ext cx="8305800" cy="3429000"/>
          </a:xfrm>
          <a:prstGeom prst="rect">
            <a:avLst/>
          </a:prstGeom>
        </p:spPr>
        <p:txBody>
          <a:bodyPr/>
          <a:lst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indent="0"/>
            <a:r>
              <a:rPr lang="en-US" b="1" kern="0" dirty="0"/>
              <a:t>Scenario </a:t>
            </a:r>
            <a:r>
              <a:rPr lang="en-US" kern="0" dirty="0"/>
              <a:t>– A 2-year-old had a fight with another child about a toy. His is crying. </a:t>
            </a:r>
          </a:p>
          <a:p>
            <a:pPr indent="0"/>
            <a:endParaRPr lang="en-US" kern="0" dirty="0"/>
          </a:p>
          <a:p>
            <a:pPr indent="0"/>
            <a:endParaRPr lang="en-US" kern="0" dirty="0"/>
          </a:p>
        </p:txBody>
      </p:sp>
    </p:spTree>
    <p:extLst>
      <p:ext uri="{BB962C8B-B14F-4D97-AF65-F5344CB8AC3E}">
        <p14:creationId xmlns:p14="http://schemas.microsoft.com/office/powerpoint/2010/main" val="237558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5" name="Title 1"/>
          <p:cNvSpPr>
            <a:spLocks noGrp="1"/>
          </p:cNvSpPr>
          <p:nvPr>
            <p:ph type="title"/>
          </p:nvPr>
        </p:nvSpPr>
        <p:spPr>
          <a:xfrm>
            <a:off x="457200" y="914400"/>
            <a:ext cx="8305800" cy="762000"/>
          </a:xfrm>
        </p:spPr>
        <p:txBody>
          <a:bodyPr/>
          <a:lstStyle/>
          <a:p>
            <a:r>
              <a:rPr lang="en-US" b="1" u="sng" dirty="0">
                <a:latin typeface="Arial" charset="0"/>
                <a:ea typeface="MS PGothic" charset="0"/>
              </a:rPr>
              <a:t>Empathy for all children </a:t>
            </a:r>
          </a:p>
        </p:txBody>
      </p:sp>
      <p:sp>
        <p:nvSpPr>
          <p:cNvPr id="118786" name="Content Placeholder 4"/>
          <p:cNvSpPr>
            <a:spLocks noGrp="1"/>
          </p:cNvSpPr>
          <p:nvPr>
            <p:ph idx="1"/>
          </p:nvPr>
        </p:nvSpPr>
        <p:spPr>
          <a:xfrm>
            <a:off x="457200" y="1676400"/>
            <a:ext cx="8305800" cy="4419600"/>
          </a:xfrm>
        </p:spPr>
        <p:txBody>
          <a:bodyPr/>
          <a:lstStyle/>
          <a:p>
            <a:pPr marL="0" indent="0"/>
            <a:endParaRPr lang="en-US" sz="1800" dirty="0">
              <a:latin typeface="Arial" charset="0"/>
              <a:ea typeface="MS PGothic" charset="0"/>
            </a:endParaRPr>
          </a:p>
          <a:p>
            <a:pPr>
              <a:buFontTx/>
              <a:buChar char="•"/>
            </a:pPr>
            <a:r>
              <a:rPr lang="en-US" sz="2000" dirty="0"/>
              <a:t>Children with disabilities need care and support just like any other teen.</a:t>
            </a:r>
          </a:p>
          <a:p>
            <a:pPr marL="0" indent="0"/>
            <a:endParaRPr lang="en-US" sz="2000" dirty="0"/>
          </a:p>
          <a:p>
            <a:pPr>
              <a:buFontTx/>
              <a:buChar char="•"/>
            </a:pPr>
            <a:r>
              <a:rPr lang="en-US" sz="2000" dirty="0"/>
              <a:t>Let’s imagine for a moment what it would be like to be a child who learns more slowly than others, who is unable to walk or cannot hear. </a:t>
            </a:r>
            <a:br>
              <a:rPr lang="en-US" sz="2000" dirty="0"/>
            </a:br>
            <a:r>
              <a:rPr lang="en-US" sz="2000" b="1" i="1" dirty="0"/>
              <a:t>What assistance or understanding would we want from our caregivers? </a:t>
            </a:r>
            <a:r>
              <a:rPr lang="en-US" sz="2000" dirty="0"/>
              <a:t> </a:t>
            </a:r>
          </a:p>
          <a:p>
            <a:pPr marL="0" indent="0"/>
            <a:endParaRPr lang="en-US" sz="2000" dirty="0"/>
          </a:p>
          <a:p>
            <a:pPr>
              <a:buFontTx/>
              <a:buChar char="•"/>
            </a:pPr>
            <a:r>
              <a:rPr lang="en-US" sz="2000" dirty="0"/>
              <a:t>There are different kinds of barriers in families and communities that can get in the way of providing adequate educational, social and physical opportunities for disabled teens. </a:t>
            </a:r>
            <a:r>
              <a:rPr lang="en-US" sz="2000" b="1" i="1" dirty="0"/>
              <a:t>Can you think of some of these barriers?</a:t>
            </a:r>
          </a:p>
          <a:p>
            <a:r>
              <a:rPr lang="en-US" sz="2000" dirty="0"/>
              <a:t> </a:t>
            </a:r>
          </a:p>
          <a:p>
            <a:r>
              <a:rPr lang="en-US" dirty="0">
                <a:latin typeface="Arial" charset="0"/>
                <a:ea typeface="MS PGothic" charset="0"/>
              </a:rPr>
              <a:t> </a:t>
            </a:r>
          </a:p>
          <a:p>
            <a:r>
              <a:rPr lang="en-US" sz="1200" dirty="0">
                <a:latin typeface="Arial" charset="0"/>
                <a:ea typeface="MS PGothic" charset="0"/>
              </a:rPr>
              <a:t> </a:t>
            </a:r>
          </a:p>
          <a:p>
            <a:endParaRPr lang="en-US" dirty="0">
              <a:latin typeface="Arial" charset="0"/>
              <a:ea typeface="MS PGothic" charset="0"/>
            </a:endParaRPr>
          </a:p>
        </p:txBody>
      </p:sp>
    </p:spTree>
    <p:extLst>
      <p:ext uri="{BB962C8B-B14F-4D97-AF65-F5344CB8AC3E}">
        <p14:creationId xmlns:p14="http://schemas.microsoft.com/office/powerpoint/2010/main" val="863211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Energizer! </a:t>
            </a:r>
          </a:p>
        </p:txBody>
      </p:sp>
      <p:sp>
        <p:nvSpPr>
          <p:cNvPr id="3" name="Content Placeholder 2"/>
          <p:cNvSpPr>
            <a:spLocks noGrp="1"/>
          </p:cNvSpPr>
          <p:nvPr>
            <p:ph sz="half" idx="1"/>
          </p:nvPr>
        </p:nvSpPr>
        <p:spPr>
          <a:xfrm>
            <a:off x="3200400" y="2819400"/>
            <a:ext cx="4038600" cy="3124200"/>
          </a:xfrm>
        </p:spPr>
        <p:txBody>
          <a:bodyPr/>
          <a:lstStyle/>
          <a:p>
            <a:r>
              <a:rPr lang="en-US" sz="4000" b="1" u="sng" dirty="0"/>
              <a:t>Charades</a:t>
            </a:r>
            <a:endParaRPr lang="en-US" sz="4000" dirty="0"/>
          </a:p>
        </p:txBody>
      </p:sp>
    </p:spTree>
    <p:extLst>
      <p:ext uri="{BB962C8B-B14F-4D97-AF65-F5344CB8AC3E}">
        <p14:creationId xmlns:p14="http://schemas.microsoft.com/office/powerpoint/2010/main" val="15203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381000"/>
            <a:ext cx="8305800" cy="838200"/>
          </a:xfrm>
        </p:spPr>
        <p:txBody>
          <a:bodyPr/>
          <a:lstStyle/>
          <a:p>
            <a:r>
              <a:rPr lang="en-GB" b="1" u="sng" dirty="0"/>
              <a:t>Discipline</a:t>
            </a:r>
          </a:p>
        </p:txBody>
      </p:sp>
      <p:sp>
        <p:nvSpPr>
          <p:cNvPr id="3" name="Espace réservé du contenu 2"/>
          <p:cNvSpPr>
            <a:spLocks noGrp="1"/>
          </p:cNvSpPr>
          <p:nvPr>
            <p:ph sz="half" idx="1"/>
          </p:nvPr>
        </p:nvSpPr>
        <p:spPr>
          <a:xfrm>
            <a:off x="381000" y="1371600"/>
            <a:ext cx="7315200" cy="2133600"/>
          </a:xfrm>
        </p:spPr>
        <p:txBody>
          <a:bodyPr/>
          <a:lstStyle/>
          <a:p>
            <a:pPr marL="457200" indent="-457200">
              <a:buFont typeface="Arial" panose="020B0604020202020204" pitchFamily="34" charset="0"/>
              <a:buChar char="•"/>
            </a:pPr>
            <a:r>
              <a:rPr lang="en-GB" dirty="0"/>
              <a:t>What is discipline?</a:t>
            </a:r>
          </a:p>
          <a:p>
            <a:endParaRPr lang="en-GB" dirty="0"/>
          </a:p>
          <a:p>
            <a:pPr marL="457200" indent="-457200">
              <a:buFont typeface="Arial" panose="020B0604020202020204" pitchFamily="34" charset="0"/>
              <a:buChar char="•"/>
            </a:pPr>
            <a:r>
              <a:rPr lang="en-GB" dirty="0"/>
              <a:t>Can you describe your idea of discipline?</a:t>
            </a:r>
          </a:p>
        </p:txBody>
      </p:sp>
      <p:sp>
        <p:nvSpPr>
          <p:cNvPr id="4" name="TextBox 3"/>
          <p:cNvSpPr txBox="1"/>
          <p:nvPr/>
        </p:nvSpPr>
        <p:spPr>
          <a:xfrm>
            <a:off x="1066800" y="3657600"/>
            <a:ext cx="7010400" cy="2616101"/>
          </a:xfrm>
          <a:prstGeom prst="rect">
            <a:avLst/>
          </a:prstGeom>
          <a:noFill/>
        </p:spPr>
        <p:txBody>
          <a:bodyPr wrap="square" rtlCol="0">
            <a:spAutoFit/>
          </a:bodyPr>
          <a:lstStyle/>
          <a:p>
            <a:r>
              <a:rPr lang="en-GB" sz="2800" b="1" dirty="0"/>
              <a:t>Discipline means to teach:</a:t>
            </a:r>
          </a:p>
          <a:p>
            <a:endParaRPr lang="en-GB" sz="2800" dirty="0"/>
          </a:p>
          <a:p>
            <a:pPr marL="457200" indent="-457200">
              <a:buFontTx/>
              <a:buChar char="-"/>
            </a:pPr>
            <a:r>
              <a:rPr lang="en-GB" sz="2800" dirty="0"/>
              <a:t>Values and principles </a:t>
            </a:r>
          </a:p>
          <a:p>
            <a:pPr marL="457200" indent="-457200">
              <a:buFontTx/>
              <a:buChar char="-"/>
            </a:pPr>
            <a:r>
              <a:rPr lang="en-GB" sz="2800" dirty="0"/>
              <a:t>Behaviours to be a good community and family member</a:t>
            </a:r>
          </a:p>
          <a:p>
            <a:endParaRPr lang="en-US" dirty="0"/>
          </a:p>
        </p:txBody>
      </p:sp>
    </p:spTree>
    <p:extLst>
      <p:ext uri="{BB962C8B-B14F-4D97-AF65-F5344CB8AC3E}">
        <p14:creationId xmlns:p14="http://schemas.microsoft.com/office/powerpoint/2010/main" val="311149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1"/>
          <p:cNvSpPr>
            <a:spLocks noGrp="1"/>
          </p:cNvSpPr>
          <p:nvPr>
            <p:ph type="title"/>
          </p:nvPr>
        </p:nvSpPr>
        <p:spPr>
          <a:xfrm>
            <a:off x="228600" y="457200"/>
            <a:ext cx="8763000" cy="1219200"/>
          </a:xfrm>
        </p:spPr>
        <p:txBody>
          <a:bodyPr/>
          <a:lstStyle/>
          <a:p>
            <a:r>
              <a:rPr lang="en-US" sz="3200" b="1" u="sng" dirty="0">
                <a:latin typeface="Arial" charset="0"/>
                <a:ea typeface="MS PGothic" charset="0"/>
              </a:rPr>
              <a:t>Discipline with dignity v/s corporal punishment </a:t>
            </a:r>
          </a:p>
        </p:txBody>
      </p:sp>
      <p:sp>
        <p:nvSpPr>
          <p:cNvPr id="3" name="Content Placeholder 2"/>
          <p:cNvSpPr>
            <a:spLocks noGrp="1"/>
          </p:cNvSpPr>
          <p:nvPr>
            <p:ph idx="1"/>
          </p:nvPr>
        </p:nvSpPr>
        <p:spPr>
          <a:xfrm>
            <a:off x="457200" y="1905000"/>
            <a:ext cx="8305800" cy="3657600"/>
          </a:xfrm>
        </p:spPr>
        <p:txBody>
          <a:bodyPr>
            <a:normAutofit/>
          </a:bodyPr>
          <a:lstStyle/>
          <a:p>
            <a:pPr marL="0" indent="0">
              <a:defRPr/>
            </a:pPr>
            <a:r>
              <a:rPr lang="en-US" b="1" dirty="0"/>
              <a:t>Corporal punishment:</a:t>
            </a:r>
          </a:p>
          <a:p>
            <a:pPr marL="457200" indent="-457200">
              <a:buFont typeface="Arial"/>
              <a:buChar char="•"/>
              <a:defRPr/>
            </a:pPr>
            <a:r>
              <a:rPr lang="en-US" dirty="0"/>
              <a:t>teaches the use of violence </a:t>
            </a:r>
          </a:p>
          <a:p>
            <a:pPr marL="457200" indent="-457200">
              <a:buFont typeface="Arial"/>
              <a:buChar char="•"/>
              <a:defRPr/>
            </a:pPr>
            <a:r>
              <a:rPr lang="en-US" dirty="0"/>
              <a:t>creates fear in children </a:t>
            </a:r>
          </a:p>
          <a:p>
            <a:pPr marL="0" indent="0">
              <a:defRPr/>
            </a:pPr>
            <a:endParaRPr lang="en-US" dirty="0"/>
          </a:p>
          <a:p>
            <a:pPr marL="0" indent="0">
              <a:defRPr/>
            </a:pPr>
            <a:r>
              <a:rPr lang="en-US" b="1" dirty="0"/>
              <a:t>Disciplining with dignity:</a:t>
            </a:r>
          </a:p>
          <a:p>
            <a:pPr marL="457200" indent="-457200">
              <a:buFont typeface="Arial"/>
              <a:buChar char="•"/>
              <a:defRPr/>
            </a:pPr>
            <a:r>
              <a:rPr lang="en-US" dirty="0"/>
              <a:t>respects children</a:t>
            </a:r>
          </a:p>
          <a:p>
            <a:pPr marL="457200" indent="-457200">
              <a:buFont typeface="Arial"/>
              <a:buChar char="•"/>
              <a:defRPr/>
            </a:pPr>
            <a:r>
              <a:rPr lang="en-US" dirty="0"/>
              <a:t>nurtures life lessons</a:t>
            </a:r>
          </a:p>
        </p:txBody>
      </p:sp>
    </p:spTree>
    <p:extLst>
      <p:ext uri="{BB962C8B-B14F-4D97-AF65-F5344CB8AC3E}">
        <p14:creationId xmlns:p14="http://schemas.microsoft.com/office/powerpoint/2010/main" val="17500953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1"/>
          <p:cNvSpPr>
            <a:spLocks noGrp="1"/>
          </p:cNvSpPr>
          <p:nvPr>
            <p:ph type="title"/>
          </p:nvPr>
        </p:nvSpPr>
        <p:spPr>
          <a:xfrm>
            <a:off x="490330" y="533400"/>
            <a:ext cx="8305800" cy="1219200"/>
          </a:xfrm>
        </p:spPr>
        <p:txBody>
          <a:bodyPr/>
          <a:lstStyle/>
          <a:p>
            <a:r>
              <a:rPr lang="en-US" sz="3200" b="1" u="sng" dirty="0">
                <a:latin typeface="Arial" charset="0"/>
                <a:ea typeface="MS PGothic" charset="0"/>
              </a:rPr>
              <a:t>The effect of violence on children</a:t>
            </a:r>
          </a:p>
        </p:txBody>
      </p:sp>
      <p:sp>
        <p:nvSpPr>
          <p:cNvPr id="150530" name="Content Placeholder 2"/>
          <p:cNvSpPr>
            <a:spLocks noGrp="1"/>
          </p:cNvSpPr>
          <p:nvPr>
            <p:ph sz="half" idx="1"/>
          </p:nvPr>
        </p:nvSpPr>
        <p:spPr>
          <a:xfrm>
            <a:off x="490330" y="1600200"/>
            <a:ext cx="8229600" cy="3352800"/>
          </a:xfrm>
        </p:spPr>
        <p:txBody>
          <a:bodyPr/>
          <a:lstStyle/>
          <a:p>
            <a:pPr marL="342900" indent="-342900">
              <a:buFont typeface="Arial" panose="020B0604020202020204" pitchFamily="34" charset="0"/>
              <a:buChar char="•"/>
            </a:pPr>
            <a:r>
              <a:rPr lang="en-US" sz="2400" dirty="0"/>
              <a:t>Witnessing violence has similar effects on children’s brains and development as actually suffering from violence.</a:t>
            </a:r>
          </a:p>
          <a:p>
            <a:endParaRPr lang="en-US" sz="2400" dirty="0"/>
          </a:p>
          <a:p>
            <a:pPr marL="342900" indent="-342900">
              <a:buFont typeface="Arial" panose="020B0604020202020204" pitchFamily="34" charset="0"/>
              <a:buChar char="•"/>
            </a:pPr>
            <a:r>
              <a:rPr lang="en-GB" sz="2400" dirty="0"/>
              <a:t>It generates toxics stress that </a:t>
            </a:r>
            <a:r>
              <a:rPr lang="en-US" sz="2400" dirty="0"/>
              <a:t>can disrupt the development of a child’s brain, increase the risk of illness and interfere with a child’s ability to think and solve problems, well into their adult years.</a:t>
            </a:r>
          </a:p>
          <a:p>
            <a:endParaRPr lang="en-US" sz="2400" dirty="0"/>
          </a:p>
          <a:p>
            <a:pPr marL="342900" indent="-342900">
              <a:buFont typeface="Arial" panose="020B0604020202020204" pitchFamily="34" charset="0"/>
              <a:buChar char="•"/>
            </a:pPr>
            <a:endParaRPr lang="en-US" sz="2400" i="1" dirty="0">
              <a:latin typeface="Arial" charset="0"/>
              <a:ea typeface="MS PGothic" charset="0"/>
            </a:endParaRPr>
          </a:p>
        </p:txBody>
      </p:sp>
    </p:spTree>
    <p:extLst>
      <p:ext uri="{BB962C8B-B14F-4D97-AF65-F5344CB8AC3E}">
        <p14:creationId xmlns:p14="http://schemas.microsoft.com/office/powerpoint/2010/main" val="1088317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Title 1"/>
          <p:cNvSpPr>
            <a:spLocks noGrp="1"/>
          </p:cNvSpPr>
          <p:nvPr>
            <p:ph type="title"/>
          </p:nvPr>
        </p:nvSpPr>
        <p:spPr>
          <a:xfrm>
            <a:off x="533400" y="612913"/>
            <a:ext cx="8305800" cy="1219200"/>
          </a:xfrm>
        </p:spPr>
        <p:txBody>
          <a:bodyPr/>
          <a:lstStyle/>
          <a:p>
            <a:r>
              <a:rPr lang="en-US" b="1" u="sng" dirty="0">
                <a:latin typeface="Arial" charset="0"/>
                <a:ea typeface="MS PGothic" charset="0"/>
              </a:rPr>
              <a:t>Parental strategies to help children </a:t>
            </a:r>
            <a:br>
              <a:rPr lang="en-US" b="1" u="sng" dirty="0">
                <a:latin typeface="Arial" charset="0"/>
                <a:ea typeface="MS PGothic" charset="0"/>
              </a:rPr>
            </a:br>
            <a:r>
              <a:rPr lang="en-US" b="1" u="sng" dirty="0">
                <a:latin typeface="Arial" charset="0"/>
                <a:ea typeface="MS PGothic" charset="0"/>
              </a:rPr>
              <a:t>behave non-aggressively</a:t>
            </a:r>
          </a:p>
        </p:txBody>
      </p:sp>
      <p:sp>
        <p:nvSpPr>
          <p:cNvPr id="3" name="Content Placeholder 2"/>
          <p:cNvSpPr>
            <a:spLocks noGrp="1"/>
          </p:cNvSpPr>
          <p:nvPr>
            <p:ph sz="half" idx="4294967295"/>
          </p:nvPr>
        </p:nvSpPr>
        <p:spPr>
          <a:xfrm>
            <a:off x="304800" y="1858616"/>
            <a:ext cx="7620000" cy="3703983"/>
          </a:xfrm>
        </p:spPr>
        <p:txBody>
          <a:bodyPr/>
          <a:lstStyle/>
          <a:p>
            <a:pPr>
              <a:defRPr/>
            </a:pPr>
            <a:endParaRPr lang="en-US" dirty="0"/>
          </a:p>
          <a:p>
            <a:pPr marL="857250" lvl="1" indent="-457200">
              <a:buFont typeface="Arial"/>
              <a:buChar char="•"/>
              <a:defRPr/>
            </a:pPr>
            <a:r>
              <a:rPr lang="en-US" dirty="0"/>
              <a:t>Model self-control and calm reaction</a:t>
            </a:r>
          </a:p>
          <a:p>
            <a:pPr marL="400050" lvl="1" indent="0">
              <a:buNone/>
              <a:defRPr/>
            </a:pPr>
            <a:endParaRPr lang="en-US" dirty="0"/>
          </a:p>
          <a:p>
            <a:pPr marL="857250" lvl="1" indent="-457200">
              <a:buFont typeface="Arial"/>
              <a:buChar char="•"/>
              <a:defRPr/>
            </a:pPr>
            <a:r>
              <a:rPr lang="en-US" dirty="0"/>
              <a:t>Listen to children and acknowledge how they feel (empathy)</a:t>
            </a:r>
          </a:p>
        </p:txBody>
      </p:sp>
    </p:spTree>
    <p:extLst>
      <p:ext uri="{BB962C8B-B14F-4D97-AF65-F5344CB8AC3E}">
        <p14:creationId xmlns:p14="http://schemas.microsoft.com/office/powerpoint/2010/main" val="1845348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itle 1"/>
          <p:cNvSpPr>
            <a:spLocks noGrp="1"/>
          </p:cNvSpPr>
          <p:nvPr>
            <p:ph type="title"/>
          </p:nvPr>
        </p:nvSpPr>
        <p:spPr>
          <a:xfrm>
            <a:off x="457200" y="533400"/>
            <a:ext cx="8305800" cy="1219200"/>
          </a:xfrm>
        </p:spPr>
        <p:txBody>
          <a:bodyPr/>
          <a:lstStyle/>
          <a:p>
            <a:r>
              <a:rPr lang="en-US" b="1" u="sng" dirty="0">
                <a:latin typeface="Arial" charset="0"/>
                <a:ea typeface="MS PGothic" charset="0"/>
              </a:rPr>
              <a:t>Discipline with dignity</a:t>
            </a:r>
          </a:p>
        </p:txBody>
      </p:sp>
      <p:sp>
        <p:nvSpPr>
          <p:cNvPr id="3" name="Content Placeholder 2"/>
          <p:cNvSpPr>
            <a:spLocks noGrp="1"/>
          </p:cNvSpPr>
          <p:nvPr>
            <p:ph idx="1"/>
          </p:nvPr>
        </p:nvSpPr>
        <p:spPr>
          <a:xfrm>
            <a:off x="457200" y="1752600"/>
            <a:ext cx="8305800" cy="3810000"/>
          </a:xfrm>
        </p:spPr>
        <p:txBody>
          <a:bodyPr>
            <a:normAutofit fontScale="85000" lnSpcReduction="10000"/>
          </a:bodyPr>
          <a:lstStyle/>
          <a:p>
            <a:pPr marL="109728" indent="0">
              <a:lnSpc>
                <a:spcPct val="70000"/>
              </a:lnSpc>
              <a:defRPr/>
            </a:pPr>
            <a:endParaRPr lang="en-US" dirty="0"/>
          </a:p>
          <a:p>
            <a:pPr marL="452628">
              <a:lnSpc>
                <a:spcPct val="70000"/>
              </a:lnSpc>
              <a:buFont typeface="Arial" panose="020B0604020202020204" pitchFamily="34" charset="0"/>
              <a:buChar char="•"/>
              <a:defRPr/>
            </a:pPr>
            <a:r>
              <a:rPr lang="en-US" dirty="0"/>
              <a:t>Clear family rules: Tell children what to do! </a:t>
            </a:r>
          </a:p>
          <a:p>
            <a:pPr marL="452628">
              <a:lnSpc>
                <a:spcPct val="70000"/>
              </a:lnSpc>
              <a:buFont typeface="Arial" panose="020B0604020202020204" pitchFamily="34" charset="0"/>
              <a:buChar char="•"/>
              <a:defRPr/>
            </a:pPr>
            <a:endParaRPr lang="en-US" dirty="0"/>
          </a:p>
          <a:p>
            <a:pPr marL="452628">
              <a:lnSpc>
                <a:spcPct val="70000"/>
              </a:lnSpc>
              <a:buFont typeface="Arial" panose="020B0604020202020204" pitchFamily="34" charset="0"/>
              <a:buChar char="•"/>
              <a:defRPr/>
            </a:pPr>
            <a:r>
              <a:rPr lang="en-US" dirty="0"/>
              <a:t>Choices and consequences</a:t>
            </a:r>
          </a:p>
          <a:p>
            <a:pPr marL="452628">
              <a:lnSpc>
                <a:spcPct val="70000"/>
              </a:lnSpc>
              <a:buFont typeface="Arial" panose="020B0604020202020204" pitchFamily="34" charset="0"/>
              <a:buChar char="•"/>
              <a:defRPr/>
            </a:pPr>
            <a:endParaRPr lang="en-US" dirty="0"/>
          </a:p>
          <a:p>
            <a:pPr marL="452628">
              <a:lnSpc>
                <a:spcPct val="110000"/>
              </a:lnSpc>
              <a:buFont typeface="Arial" panose="020B0604020202020204" pitchFamily="34" charset="0"/>
              <a:buChar char="•"/>
              <a:defRPr/>
            </a:pPr>
            <a:r>
              <a:rPr lang="en-US" dirty="0"/>
              <a:t>Privileges as rewards: Spend extra time with children! </a:t>
            </a:r>
          </a:p>
          <a:p>
            <a:pPr marL="109728" indent="0">
              <a:lnSpc>
                <a:spcPct val="70000"/>
              </a:lnSpc>
              <a:defRPr/>
            </a:pPr>
            <a:endParaRPr lang="en-US" dirty="0"/>
          </a:p>
          <a:p>
            <a:pPr marL="452628">
              <a:lnSpc>
                <a:spcPct val="70000"/>
              </a:lnSpc>
              <a:buFont typeface="Arial" panose="020B0604020202020204" pitchFamily="34" charset="0"/>
              <a:buChar char="•"/>
              <a:defRPr/>
            </a:pPr>
            <a:r>
              <a:rPr lang="en-US" dirty="0"/>
              <a:t>Praise and ignore</a:t>
            </a:r>
          </a:p>
          <a:p>
            <a:pPr marL="109728" indent="0">
              <a:lnSpc>
                <a:spcPct val="70000"/>
              </a:lnSpc>
              <a:defRPr/>
            </a:pPr>
            <a:endParaRPr lang="en-US" dirty="0"/>
          </a:p>
          <a:p>
            <a:pPr marL="452628">
              <a:lnSpc>
                <a:spcPct val="70000"/>
              </a:lnSpc>
              <a:buFont typeface="Arial" panose="020B0604020202020204" pitchFamily="34" charset="0"/>
              <a:buChar char="•"/>
              <a:defRPr/>
            </a:pPr>
            <a:r>
              <a:rPr lang="en-US" dirty="0"/>
              <a:t>Redirection</a:t>
            </a:r>
          </a:p>
          <a:p>
            <a:pPr marL="109728" indent="0">
              <a:lnSpc>
                <a:spcPct val="70000"/>
              </a:lnSpc>
              <a:defRPr/>
            </a:pPr>
            <a:endParaRPr lang="en-US" dirty="0"/>
          </a:p>
          <a:p>
            <a:pPr marL="452628">
              <a:lnSpc>
                <a:spcPct val="70000"/>
              </a:lnSpc>
              <a:buFont typeface="Arial" panose="020B0604020202020204" pitchFamily="34" charset="0"/>
              <a:buChar char="•"/>
              <a:defRPr/>
            </a:pPr>
            <a:r>
              <a:rPr lang="en-US" dirty="0"/>
              <a:t>Time out</a:t>
            </a:r>
          </a:p>
          <a:p>
            <a:pPr marL="109728" indent="0">
              <a:lnSpc>
                <a:spcPct val="70000"/>
              </a:lnSpc>
              <a:defRPr/>
            </a:pPr>
            <a:endParaRPr lang="en-US" dirty="0"/>
          </a:p>
          <a:p>
            <a:pPr marL="452628">
              <a:lnSpc>
                <a:spcPct val="70000"/>
              </a:lnSpc>
              <a:buFont typeface="Arial" panose="020B0604020202020204" pitchFamily="34" charset="0"/>
              <a:buChar char="•"/>
              <a:defRPr/>
            </a:pPr>
            <a:endParaRPr lang="en-US" dirty="0"/>
          </a:p>
          <a:p>
            <a:pPr marL="109728" indent="0">
              <a:lnSpc>
                <a:spcPct val="70000"/>
              </a:lnSpc>
              <a:defRPr/>
            </a:pPr>
            <a:endParaRPr lang="en-US" dirty="0"/>
          </a:p>
          <a:p>
            <a:pPr marL="0" indent="0">
              <a:defRPr/>
            </a:pPr>
            <a:endParaRPr lang="en-US" dirty="0"/>
          </a:p>
        </p:txBody>
      </p:sp>
    </p:spTree>
    <p:extLst>
      <p:ext uri="{BB962C8B-B14F-4D97-AF65-F5344CB8AC3E}">
        <p14:creationId xmlns:p14="http://schemas.microsoft.com/office/powerpoint/2010/main" val="2957693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p:cNvSpPr>
            <a:spLocks noGrp="1"/>
          </p:cNvSpPr>
          <p:nvPr>
            <p:ph type="title"/>
          </p:nvPr>
        </p:nvSpPr>
        <p:spPr>
          <a:xfrm>
            <a:off x="418306" y="440979"/>
            <a:ext cx="7612063" cy="1417638"/>
          </a:xfrm>
        </p:spPr>
        <p:txBody>
          <a:bodyPr/>
          <a:lstStyle/>
          <a:p>
            <a:r>
              <a:rPr lang="en-US" sz="3200" b="1" u="sng" dirty="0">
                <a:latin typeface="Arial" charset="0"/>
                <a:ea typeface="MS PGothic" charset="0"/>
              </a:rPr>
              <a:t>Having clear roles and expectations</a:t>
            </a:r>
          </a:p>
        </p:txBody>
      </p:sp>
      <p:sp>
        <p:nvSpPr>
          <p:cNvPr id="3" name="Content Placeholder 2"/>
          <p:cNvSpPr>
            <a:spLocks noGrp="1"/>
          </p:cNvSpPr>
          <p:nvPr>
            <p:ph idx="1"/>
          </p:nvPr>
        </p:nvSpPr>
        <p:spPr>
          <a:xfrm>
            <a:off x="418306" y="1828800"/>
            <a:ext cx="8305800" cy="3429000"/>
          </a:xfrm>
        </p:spPr>
        <p:txBody>
          <a:bodyPr>
            <a:normAutofit lnSpcReduction="10000"/>
          </a:bodyPr>
          <a:lstStyle/>
          <a:p>
            <a:pPr marL="0" indent="0">
              <a:defRPr/>
            </a:pPr>
            <a:r>
              <a:rPr lang="en-US" sz="2400" b="1" dirty="0">
                <a:latin typeface="Arial" charset="0"/>
                <a:ea typeface="MS PGothic" charset="0"/>
              </a:rPr>
              <a:t>When all members of the household have appropriate and clear roles and expectations:</a:t>
            </a:r>
          </a:p>
          <a:p>
            <a:pPr marL="0" indent="0">
              <a:defRPr/>
            </a:pPr>
            <a:endParaRPr lang="en-US" sz="2400" dirty="0"/>
          </a:p>
          <a:p>
            <a:pPr>
              <a:buFont typeface="Arial" charset="0"/>
              <a:buChar char="•"/>
              <a:defRPr/>
            </a:pPr>
            <a:r>
              <a:rPr lang="en-US" sz="2400" dirty="0"/>
              <a:t>Children tend to have their needs met appropriately and equally.</a:t>
            </a:r>
          </a:p>
          <a:p>
            <a:pPr>
              <a:buFont typeface="Arial" charset="0"/>
              <a:buChar char="•"/>
              <a:defRPr/>
            </a:pPr>
            <a:r>
              <a:rPr lang="en-US" sz="2400" dirty="0"/>
              <a:t>Children are allowed to express developmental needs.</a:t>
            </a:r>
          </a:p>
          <a:p>
            <a:pPr>
              <a:buFont typeface="Arial" charset="0"/>
              <a:buChar char="•"/>
              <a:defRPr/>
            </a:pPr>
            <a:r>
              <a:rPr lang="en-US" sz="2400" dirty="0"/>
              <a:t>Parents take ownership of their own behavior.</a:t>
            </a:r>
          </a:p>
          <a:p>
            <a:pPr>
              <a:buFont typeface="Arial" charset="0"/>
              <a:buChar char="•"/>
              <a:defRPr/>
            </a:pPr>
            <a:r>
              <a:rPr lang="en-US" sz="2400" dirty="0"/>
              <a:t>Parents are not solely dependent on emotional support from their children</a:t>
            </a:r>
          </a:p>
        </p:txBody>
      </p:sp>
    </p:spTree>
    <p:extLst>
      <p:ext uri="{BB962C8B-B14F-4D97-AF65-F5344CB8AC3E}">
        <p14:creationId xmlns:p14="http://schemas.microsoft.com/office/powerpoint/2010/main" val="2686049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787FC-F384-7747-9B5D-C334DB6C89ED}"/>
              </a:ext>
            </a:extLst>
          </p:cNvPr>
          <p:cNvSpPr>
            <a:spLocks noGrp="1"/>
          </p:cNvSpPr>
          <p:nvPr>
            <p:ph type="title"/>
          </p:nvPr>
        </p:nvSpPr>
        <p:spPr/>
        <p:txBody>
          <a:bodyPr/>
          <a:lstStyle/>
          <a:p>
            <a:r>
              <a:rPr lang="en-GB" b="1" dirty="0"/>
              <a:t>Day 3 - Agenda</a:t>
            </a:r>
          </a:p>
        </p:txBody>
      </p:sp>
      <p:sp>
        <p:nvSpPr>
          <p:cNvPr id="3" name="Content Placeholder 2">
            <a:extLst>
              <a:ext uri="{FF2B5EF4-FFF2-40B4-BE49-F238E27FC236}">
                <a16:creationId xmlns:a16="http://schemas.microsoft.com/office/drawing/2014/main" id="{47811640-F723-5E41-899F-1219D5E6C941}"/>
              </a:ext>
            </a:extLst>
          </p:cNvPr>
          <p:cNvSpPr>
            <a:spLocks noGrp="1"/>
          </p:cNvSpPr>
          <p:nvPr>
            <p:ph idx="1"/>
          </p:nvPr>
        </p:nvSpPr>
        <p:spPr>
          <a:xfrm>
            <a:off x="457200" y="2514600"/>
            <a:ext cx="8305800" cy="2438400"/>
          </a:xfrm>
        </p:spPr>
        <p:txBody>
          <a:bodyPr/>
          <a:lstStyle/>
          <a:p>
            <a:pPr marL="514350" indent="-514350">
              <a:buFont typeface="+mj-lt"/>
              <a:buAutoNum type="arabicPeriod"/>
            </a:pPr>
            <a:r>
              <a:rPr lang="en-GB" sz="3200" dirty="0"/>
              <a:t>Communicating with empathy</a:t>
            </a:r>
          </a:p>
          <a:p>
            <a:pPr marL="514350" indent="-514350">
              <a:buFont typeface="+mj-lt"/>
              <a:buAutoNum type="arabicPeriod"/>
            </a:pPr>
            <a:r>
              <a:rPr lang="en-GB" sz="3200" dirty="0"/>
              <a:t>Positive discipline techniques </a:t>
            </a:r>
          </a:p>
          <a:p>
            <a:pPr marL="514350" indent="-514350">
              <a:buFont typeface="+mj-lt"/>
              <a:buAutoNum type="arabicPeriod"/>
            </a:pPr>
            <a:r>
              <a:rPr lang="en-GB" sz="3200" dirty="0"/>
              <a:t>Practice</a:t>
            </a:r>
          </a:p>
        </p:txBody>
      </p:sp>
    </p:spTree>
    <p:extLst>
      <p:ext uri="{BB962C8B-B14F-4D97-AF65-F5344CB8AC3E}">
        <p14:creationId xmlns:p14="http://schemas.microsoft.com/office/powerpoint/2010/main" val="11885319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r>
              <a:rPr lang="en-US" b="1" dirty="0">
                <a:hlinkClick r:id="rId2"/>
              </a:rPr>
              <a:t>Household rules video</a:t>
            </a:r>
            <a:endParaRPr lang="en-US" b="1" dirty="0"/>
          </a:p>
        </p:txBody>
      </p:sp>
      <p:sp>
        <p:nvSpPr>
          <p:cNvPr id="4" name="Content Placeholder 3"/>
          <p:cNvSpPr>
            <a:spLocks noGrp="1"/>
          </p:cNvSpPr>
          <p:nvPr>
            <p:ph sz="half" idx="10"/>
          </p:nvPr>
        </p:nvSpPr>
        <p:spPr/>
        <p:txBody>
          <a:bodyPr/>
          <a:lstStyle/>
          <a:p>
            <a:endParaRPr lang="en-US"/>
          </a:p>
        </p:txBody>
      </p:sp>
    </p:spTree>
    <p:extLst>
      <p:ext uri="{BB962C8B-B14F-4D97-AF65-F5344CB8AC3E}">
        <p14:creationId xmlns:p14="http://schemas.microsoft.com/office/powerpoint/2010/main" val="42466426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199" y="381000"/>
            <a:ext cx="8305800" cy="1219200"/>
          </a:xfrm>
        </p:spPr>
        <p:txBody>
          <a:bodyPr/>
          <a:lstStyle/>
          <a:p>
            <a:r>
              <a:rPr lang="en-GB" b="1" u="sng" dirty="0"/>
              <a:t>Family rules</a:t>
            </a:r>
          </a:p>
        </p:txBody>
      </p:sp>
      <p:sp>
        <p:nvSpPr>
          <p:cNvPr id="3" name="Espace réservé du contenu 2"/>
          <p:cNvSpPr>
            <a:spLocks noGrp="1"/>
          </p:cNvSpPr>
          <p:nvPr>
            <p:ph sz="half" idx="1"/>
          </p:nvPr>
        </p:nvSpPr>
        <p:spPr>
          <a:xfrm>
            <a:off x="457199" y="1298044"/>
            <a:ext cx="6705601" cy="3512495"/>
          </a:xfrm>
        </p:spPr>
        <p:txBody>
          <a:bodyPr/>
          <a:lstStyle/>
          <a:p>
            <a:pPr marL="457200" indent="-457200">
              <a:buFontTx/>
              <a:buChar char="-"/>
            </a:pPr>
            <a:r>
              <a:rPr lang="en-GB" dirty="0"/>
              <a:t>Communicate the rules clearly </a:t>
            </a:r>
          </a:p>
          <a:p>
            <a:pPr marL="457200" indent="-457200">
              <a:buFontTx/>
              <a:buChar char="-"/>
            </a:pPr>
            <a:r>
              <a:rPr lang="en-GB" dirty="0"/>
              <a:t>Make sure rules are age-appropriate</a:t>
            </a:r>
          </a:p>
          <a:p>
            <a:pPr marL="457200" indent="-457200">
              <a:buFontTx/>
              <a:buChar char="-"/>
            </a:pPr>
            <a:r>
              <a:rPr lang="en-GB" dirty="0"/>
              <a:t>Encourage the following of rules with praise</a:t>
            </a:r>
          </a:p>
          <a:p>
            <a:pPr marL="457200" indent="-457200">
              <a:buFontTx/>
              <a:buChar char="-"/>
            </a:pPr>
            <a:r>
              <a:rPr lang="en-GB" dirty="0"/>
              <a:t>Involve the children in creating the rules when appropriate</a:t>
            </a:r>
          </a:p>
          <a:p>
            <a:pPr marL="457200" indent="-457200">
              <a:buFontTx/>
              <a:buChar char="-"/>
            </a:pPr>
            <a:r>
              <a:rPr lang="en-GB" dirty="0"/>
              <a:t>Adults must also follow the family rules</a:t>
            </a:r>
          </a:p>
          <a:p>
            <a:endParaRPr lang="en-GB" dirty="0"/>
          </a:p>
        </p:txBody>
      </p:sp>
      <p:pic>
        <p:nvPicPr>
          <p:cNvPr id="2052" name="Picture 4" descr="https://pixabay.com/static/uploads/photo/2016/04/01/11/32/boy-1300401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8512" y="4508383"/>
            <a:ext cx="3415488" cy="2369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19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1219200"/>
          </a:xfrm>
        </p:spPr>
        <p:txBody>
          <a:bodyPr/>
          <a:lstStyle/>
          <a:p>
            <a:r>
              <a:rPr lang="en-GB" b="1" u="sng" dirty="0"/>
              <a:t>Skills practice: Creating and explaining rules</a:t>
            </a:r>
          </a:p>
        </p:txBody>
      </p:sp>
      <p:sp>
        <p:nvSpPr>
          <p:cNvPr id="3" name="Espace réservé du contenu 2"/>
          <p:cNvSpPr>
            <a:spLocks noGrp="1"/>
          </p:cNvSpPr>
          <p:nvPr>
            <p:ph sz="half" idx="1"/>
          </p:nvPr>
        </p:nvSpPr>
        <p:spPr>
          <a:xfrm>
            <a:off x="444500" y="1905000"/>
            <a:ext cx="8318500" cy="3200400"/>
          </a:xfrm>
        </p:spPr>
        <p:txBody>
          <a:bodyPr/>
          <a:lstStyle/>
          <a:p>
            <a:pPr marL="457200" indent="-457200">
              <a:buFont typeface="Arial" charset="0"/>
              <a:buChar char="•"/>
            </a:pPr>
            <a:r>
              <a:rPr lang="en-GB" dirty="0"/>
              <a:t>Break into 4 groups</a:t>
            </a:r>
          </a:p>
          <a:p>
            <a:pPr marL="457200" indent="-457200">
              <a:buFont typeface="Arial" charset="0"/>
              <a:buChar char="•"/>
            </a:pPr>
            <a:r>
              <a:rPr lang="en-GB" dirty="0"/>
              <a:t>Create 3-5 rules for the following age groups (2 groups per age range):</a:t>
            </a:r>
          </a:p>
          <a:p>
            <a:pPr marL="1200150" lvl="1" indent="-457200">
              <a:buFont typeface="Arial" charset="0"/>
              <a:buChar char="•"/>
            </a:pPr>
            <a:r>
              <a:rPr lang="en-GB" dirty="0"/>
              <a:t>2-3</a:t>
            </a:r>
          </a:p>
          <a:p>
            <a:pPr marL="1200150" lvl="1" indent="-457200">
              <a:buFont typeface="Arial" charset="0"/>
              <a:buChar char="•"/>
            </a:pPr>
            <a:r>
              <a:rPr lang="en-GB" dirty="0"/>
              <a:t>4-5</a:t>
            </a:r>
          </a:p>
          <a:p>
            <a:pPr marL="457200" indent="-457200">
              <a:buFont typeface="Arial" charset="0"/>
              <a:buChar char="•"/>
            </a:pPr>
            <a:r>
              <a:rPr lang="en-GB" dirty="0"/>
              <a:t>Specify if some rules are different for boys and girls.</a:t>
            </a:r>
          </a:p>
        </p:txBody>
      </p:sp>
    </p:spTree>
    <p:extLst>
      <p:ext uri="{BB962C8B-B14F-4D97-AF65-F5344CB8AC3E}">
        <p14:creationId xmlns:p14="http://schemas.microsoft.com/office/powerpoint/2010/main" val="216166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243" y="533400"/>
            <a:ext cx="8305800" cy="1219200"/>
          </a:xfrm>
        </p:spPr>
        <p:txBody>
          <a:bodyPr/>
          <a:lstStyle/>
          <a:p>
            <a:r>
              <a:rPr lang="en-US" b="1" u="sng" dirty="0"/>
              <a:t>Guidelines for effective rules	</a:t>
            </a:r>
          </a:p>
        </p:txBody>
      </p:sp>
      <p:sp>
        <p:nvSpPr>
          <p:cNvPr id="3" name="TextBox 2"/>
          <p:cNvSpPr txBox="1"/>
          <p:nvPr/>
        </p:nvSpPr>
        <p:spPr>
          <a:xfrm>
            <a:off x="468243" y="1371600"/>
            <a:ext cx="8051800" cy="4893647"/>
          </a:xfrm>
          <a:prstGeom prst="rect">
            <a:avLst/>
          </a:prstGeom>
          <a:noFill/>
        </p:spPr>
        <p:txBody>
          <a:bodyPr wrap="square" rtlCol="0">
            <a:spAutoFit/>
          </a:bodyPr>
          <a:lstStyle/>
          <a:p>
            <a:r>
              <a:rPr lang="en-US" b="1" dirty="0"/>
              <a:t>Rules are effective when:</a:t>
            </a:r>
          </a:p>
          <a:p>
            <a:endParaRPr lang="en-US" dirty="0"/>
          </a:p>
          <a:p>
            <a:pPr marL="342900" indent="-342900">
              <a:buFont typeface="Arial" panose="020B0604020202020204" pitchFamily="34" charset="0"/>
              <a:buChar char="•"/>
            </a:pPr>
            <a:r>
              <a:rPr lang="en-US" dirty="0"/>
              <a:t>They tell children what they can do as well as what they should not do.</a:t>
            </a:r>
          </a:p>
          <a:p>
            <a:endParaRPr lang="en-US" dirty="0"/>
          </a:p>
          <a:p>
            <a:pPr marL="342900" indent="-342900">
              <a:buFont typeface="Arial" panose="020B0604020202020204" pitchFamily="34" charset="0"/>
              <a:buChar char="•"/>
            </a:pPr>
            <a:r>
              <a:rPr lang="en-US" dirty="0"/>
              <a:t>They are developmentally-appropriate.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They are consistent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They are few and expectations are clear.</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Parents use rules to guide new behaviors and keep children safe and healthy!</a:t>
            </a:r>
          </a:p>
        </p:txBody>
      </p:sp>
    </p:spTree>
    <p:extLst>
      <p:ext uri="{BB962C8B-B14F-4D97-AF65-F5344CB8AC3E}">
        <p14:creationId xmlns:p14="http://schemas.microsoft.com/office/powerpoint/2010/main" val="17381367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1371600"/>
          </a:xfrm>
        </p:spPr>
        <p:txBody>
          <a:bodyPr/>
          <a:lstStyle/>
          <a:p>
            <a:r>
              <a:rPr lang="en-US" b="1" u="sng" dirty="0"/>
              <a:t>Establishing effective consequences</a:t>
            </a:r>
          </a:p>
        </p:txBody>
      </p:sp>
      <p:sp>
        <p:nvSpPr>
          <p:cNvPr id="3" name="TextBox 2"/>
          <p:cNvSpPr txBox="1"/>
          <p:nvPr/>
        </p:nvSpPr>
        <p:spPr>
          <a:xfrm>
            <a:off x="838200" y="1727200"/>
            <a:ext cx="7543800" cy="4678204"/>
          </a:xfrm>
          <a:prstGeom prst="rect">
            <a:avLst/>
          </a:prstGeom>
          <a:noFill/>
        </p:spPr>
        <p:txBody>
          <a:bodyPr wrap="square" rtlCol="0">
            <a:spAutoFit/>
          </a:bodyPr>
          <a:lstStyle/>
          <a:p>
            <a:pPr marL="254000" lvl="3">
              <a:spcAft>
                <a:spcPts val="600"/>
              </a:spcAft>
            </a:pPr>
            <a:r>
              <a:rPr lang="en-US" dirty="0"/>
              <a:t>The 5 </a:t>
            </a:r>
            <a:r>
              <a:rPr lang="en-US" dirty="0" err="1"/>
              <a:t>Rs</a:t>
            </a:r>
            <a:r>
              <a:rPr lang="en-US" dirty="0"/>
              <a:t> rule</a:t>
            </a:r>
          </a:p>
          <a:p>
            <a:pPr marL="635000" lvl="3" indent="-381000">
              <a:spcAft>
                <a:spcPts val="600"/>
              </a:spcAft>
              <a:buFont typeface="Arial" panose="020B0604020202020204" pitchFamily="34" charset="0"/>
              <a:buChar char="•"/>
            </a:pPr>
            <a:r>
              <a:rPr lang="en-US" b="1" dirty="0"/>
              <a:t>Respectful. </a:t>
            </a:r>
            <a:r>
              <a:rPr lang="en-US" dirty="0"/>
              <a:t>It should be humiliating for the child.</a:t>
            </a:r>
            <a:endParaRPr lang="fr-FR" dirty="0"/>
          </a:p>
          <a:p>
            <a:pPr marL="635000" lvl="3" indent="-381000">
              <a:spcAft>
                <a:spcPts val="600"/>
              </a:spcAft>
              <a:buFont typeface="Arial" panose="020B0604020202020204" pitchFamily="34" charset="0"/>
              <a:buChar char="•"/>
            </a:pPr>
            <a:r>
              <a:rPr lang="en-US" b="1" dirty="0"/>
              <a:t>Related</a:t>
            </a:r>
            <a:r>
              <a:rPr lang="en-US" dirty="0"/>
              <a:t> to the misbehavior. </a:t>
            </a:r>
            <a:endParaRPr lang="fr-FR" dirty="0"/>
          </a:p>
          <a:p>
            <a:pPr marL="635000" lvl="3" indent="-381000">
              <a:spcAft>
                <a:spcPts val="600"/>
              </a:spcAft>
              <a:buFont typeface="Arial" panose="020B0604020202020204" pitchFamily="34" charset="0"/>
              <a:buChar char="•"/>
            </a:pPr>
            <a:r>
              <a:rPr lang="en-US" b="1" dirty="0"/>
              <a:t>Reasonable </a:t>
            </a:r>
            <a:r>
              <a:rPr lang="en-US" dirty="0"/>
              <a:t>in duration and immediately after the misbehavior. If too long, it loses its power and you are more likely to forget about it. </a:t>
            </a:r>
            <a:endParaRPr lang="fr-FR" dirty="0"/>
          </a:p>
          <a:p>
            <a:pPr marL="635000" lvl="3" indent="-381000">
              <a:spcAft>
                <a:spcPts val="600"/>
              </a:spcAft>
              <a:buFont typeface="Arial" panose="020B0604020202020204" pitchFamily="34" charset="0"/>
              <a:buChar char="•"/>
            </a:pPr>
            <a:r>
              <a:rPr lang="en-US" b="1" dirty="0"/>
              <a:t>Revealed </a:t>
            </a:r>
            <a:r>
              <a:rPr lang="en-US" dirty="0"/>
              <a:t>in advance. Agree on the rules together.</a:t>
            </a:r>
            <a:endParaRPr lang="fr-FR" dirty="0"/>
          </a:p>
          <a:p>
            <a:pPr marL="635000" lvl="3" indent="-381000">
              <a:spcAft>
                <a:spcPts val="600"/>
              </a:spcAft>
              <a:buFont typeface="Arial" panose="020B0604020202020204" pitchFamily="34" charset="0"/>
              <a:buChar char="•"/>
            </a:pPr>
            <a:r>
              <a:rPr lang="en-US" dirty="0"/>
              <a:t>Ask the child to</a:t>
            </a:r>
            <a:r>
              <a:rPr lang="en-US" b="1" dirty="0"/>
              <a:t> Repeat </a:t>
            </a:r>
            <a:r>
              <a:rPr lang="en-US" dirty="0"/>
              <a:t>the consequence back to you. You put the power in their hand. </a:t>
            </a:r>
            <a:endParaRPr lang="fr-FR" dirty="0"/>
          </a:p>
          <a:p>
            <a:endParaRPr lang="en-US" sz="2800" dirty="0"/>
          </a:p>
        </p:txBody>
      </p:sp>
    </p:spTree>
    <p:extLst>
      <p:ext uri="{BB962C8B-B14F-4D97-AF65-F5344CB8AC3E}">
        <p14:creationId xmlns:p14="http://schemas.microsoft.com/office/powerpoint/2010/main" val="14823249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u="sng" dirty="0"/>
              <a:t>Think and share</a:t>
            </a:r>
          </a:p>
        </p:txBody>
      </p:sp>
      <p:sp>
        <p:nvSpPr>
          <p:cNvPr id="4" name="Rectangle 3"/>
          <p:cNvSpPr/>
          <p:nvPr/>
        </p:nvSpPr>
        <p:spPr>
          <a:xfrm>
            <a:off x="381000" y="2743200"/>
            <a:ext cx="8305800" cy="830997"/>
          </a:xfrm>
          <a:prstGeom prst="rect">
            <a:avLst/>
          </a:prstGeom>
        </p:spPr>
        <p:txBody>
          <a:bodyPr wrap="square">
            <a:spAutoFit/>
          </a:bodyPr>
          <a:lstStyle/>
          <a:p>
            <a:pPr algn="ctr"/>
            <a:r>
              <a:rPr lang="en-US" b="1" i="1" dirty="0">
                <a:latin typeface="+mn-lt"/>
              </a:rPr>
              <a:t>What are some consequences you would suggest if children break the rules for each of the age groups?</a:t>
            </a:r>
          </a:p>
        </p:txBody>
      </p:sp>
    </p:spTree>
    <p:extLst>
      <p:ext uri="{BB962C8B-B14F-4D97-AF65-F5344CB8AC3E}">
        <p14:creationId xmlns:p14="http://schemas.microsoft.com/office/powerpoint/2010/main" val="3053834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5062-A063-364D-B421-98267242F423}"/>
              </a:ext>
            </a:extLst>
          </p:cNvPr>
          <p:cNvSpPr>
            <a:spLocks noGrp="1"/>
          </p:cNvSpPr>
          <p:nvPr>
            <p:ph type="title"/>
          </p:nvPr>
        </p:nvSpPr>
        <p:spPr/>
        <p:txBody>
          <a:bodyPr/>
          <a:lstStyle/>
          <a:p>
            <a:r>
              <a:rPr lang="en-GB" b="1" dirty="0"/>
              <a:t>Privileges as reward</a:t>
            </a:r>
            <a:endParaRPr lang="en-GB" dirty="0"/>
          </a:p>
        </p:txBody>
      </p:sp>
      <p:sp>
        <p:nvSpPr>
          <p:cNvPr id="3" name="Content Placeholder 2">
            <a:extLst>
              <a:ext uri="{FF2B5EF4-FFF2-40B4-BE49-F238E27FC236}">
                <a16:creationId xmlns:a16="http://schemas.microsoft.com/office/drawing/2014/main" id="{CB0C4616-6AA4-2347-858C-EDAF5897D1F3}"/>
              </a:ext>
            </a:extLst>
          </p:cNvPr>
          <p:cNvSpPr>
            <a:spLocks noGrp="1"/>
          </p:cNvSpPr>
          <p:nvPr>
            <p:ph idx="1"/>
          </p:nvPr>
        </p:nvSpPr>
        <p:spPr>
          <a:xfrm>
            <a:off x="457200" y="2133600"/>
            <a:ext cx="8305800" cy="3429000"/>
          </a:xfrm>
        </p:spPr>
        <p:txBody>
          <a:bodyPr/>
          <a:lstStyle/>
          <a:p>
            <a:r>
              <a:rPr lang="en-GB" sz="3200" dirty="0"/>
              <a:t>What are the privileges you can give to children as reward?</a:t>
            </a:r>
          </a:p>
          <a:p>
            <a:endParaRPr lang="en-GB" dirty="0"/>
          </a:p>
          <a:p>
            <a:pPr algn="ctr"/>
            <a:r>
              <a:rPr lang="en-GB" sz="3600" b="1" dirty="0"/>
              <a:t>Spend quality time with them!</a:t>
            </a:r>
          </a:p>
          <a:p>
            <a:endParaRPr lang="en-GB" dirty="0"/>
          </a:p>
          <a:p>
            <a:r>
              <a:rPr lang="en-GB" sz="3200" dirty="0"/>
              <a:t>Can you give examples of quality time?</a:t>
            </a:r>
          </a:p>
        </p:txBody>
      </p:sp>
    </p:spTree>
    <p:extLst>
      <p:ext uri="{BB962C8B-B14F-4D97-AF65-F5344CB8AC3E}">
        <p14:creationId xmlns:p14="http://schemas.microsoft.com/office/powerpoint/2010/main" val="186256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01757"/>
            <a:ext cx="8305800" cy="1219200"/>
          </a:xfrm>
        </p:spPr>
        <p:txBody>
          <a:bodyPr/>
          <a:lstStyle/>
          <a:p>
            <a:r>
              <a:rPr lang="en-US" b="1" u="sng" dirty="0"/>
              <a:t>‘Ignore’ strategy</a:t>
            </a:r>
          </a:p>
        </p:txBody>
      </p:sp>
      <p:sp>
        <p:nvSpPr>
          <p:cNvPr id="3" name="Content Placeholder 2"/>
          <p:cNvSpPr>
            <a:spLocks noGrp="1"/>
          </p:cNvSpPr>
          <p:nvPr>
            <p:ph sz="half" idx="4294967295"/>
          </p:nvPr>
        </p:nvSpPr>
        <p:spPr>
          <a:xfrm>
            <a:off x="571500" y="2057400"/>
            <a:ext cx="8115300" cy="3124200"/>
          </a:xfrm>
        </p:spPr>
        <p:txBody>
          <a:bodyPr/>
          <a:lstStyle/>
          <a:p>
            <a:pPr algn="ctr"/>
            <a:r>
              <a:rPr lang="en-US" b="1" dirty="0"/>
              <a:t>Ignore is not just the lack of praise </a:t>
            </a:r>
            <a:r>
              <a:rPr lang="en-US" dirty="0"/>
              <a:t> </a:t>
            </a:r>
            <a:r>
              <a:rPr lang="en-US" b="1" dirty="0"/>
              <a:t>- it is the removal of all attention, positive and negative! </a:t>
            </a:r>
          </a:p>
          <a:p>
            <a:endParaRPr lang="en-US" sz="2400" dirty="0"/>
          </a:p>
          <a:p>
            <a:pPr algn="ctr"/>
            <a:r>
              <a:rPr lang="en-US" sz="2400" dirty="0"/>
              <a:t>If a child is whining and you are telling her to stop, or giving her an angry look, you are not ignoring her! </a:t>
            </a:r>
          </a:p>
        </p:txBody>
      </p:sp>
    </p:spTree>
    <p:extLst>
      <p:ext uri="{BB962C8B-B14F-4D97-AF65-F5344CB8AC3E}">
        <p14:creationId xmlns:p14="http://schemas.microsoft.com/office/powerpoint/2010/main" val="29807743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p:cNvSpPr>
            <a:spLocks noGrp="1"/>
          </p:cNvSpPr>
          <p:nvPr>
            <p:ph type="title"/>
          </p:nvPr>
        </p:nvSpPr>
        <p:spPr>
          <a:xfrm>
            <a:off x="495300" y="460513"/>
            <a:ext cx="8229600" cy="1447800"/>
          </a:xfrm>
        </p:spPr>
        <p:txBody>
          <a:bodyPr/>
          <a:lstStyle/>
          <a:p>
            <a:r>
              <a:rPr lang="en-US" b="1" u="sng" dirty="0">
                <a:latin typeface="Arial" charset="0"/>
                <a:ea typeface="MS PGothic" charset="0"/>
              </a:rPr>
              <a:t>Think and share</a:t>
            </a:r>
          </a:p>
        </p:txBody>
      </p:sp>
      <p:sp>
        <p:nvSpPr>
          <p:cNvPr id="109570" name="Content Placeholder 2"/>
          <p:cNvSpPr>
            <a:spLocks noGrp="1"/>
          </p:cNvSpPr>
          <p:nvPr>
            <p:ph idx="1"/>
          </p:nvPr>
        </p:nvSpPr>
        <p:spPr>
          <a:xfrm>
            <a:off x="495300" y="1908313"/>
            <a:ext cx="8305800" cy="3886200"/>
          </a:xfrm>
        </p:spPr>
        <p:txBody>
          <a:bodyPr/>
          <a:lstStyle/>
          <a:p>
            <a:r>
              <a:rPr lang="en-US" dirty="0">
                <a:latin typeface="Arial" charset="0"/>
                <a:ea typeface="MS PGothic" charset="0"/>
              </a:rPr>
              <a:t> </a:t>
            </a:r>
          </a:p>
          <a:p>
            <a:pPr marL="0" indent="0" algn="ctr"/>
            <a:r>
              <a:rPr lang="en-US" b="1" dirty="0">
                <a:latin typeface="Arial" charset="0"/>
                <a:ea typeface="MS PGothic" charset="0"/>
              </a:rPr>
              <a:t>What are some types of misbehavior that parents can ignore? </a:t>
            </a:r>
          </a:p>
        </p:txBody>
      </p:sp>
    </p:spTree>
    <p:extLst>
      <p:ext uri="{BB962C8B-B14F-4D97-AF65-F5344CB8AC3E}">
        <p14:creationId xmlns:p14="http://schemas.microsoft.com/office/powerpoint/2010/main" val="811734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p:cNvSpPr>
            <a:spLocks noGrp="1"/>
          </p:cNvSpPr>
          <p:nvPr>
            <p:ph type="title"/>
          </p:nvPr>
        </p:nvSpPr>
        <p:spPr>
          <a:xfrm>
            <a:off x="457200" y="533400"/>
            <a:ext cx="8305800" cy="1219200"/>
          </a:xfrm>
        </p:spPr>
        <p:txBody>
          <a:bodyPr/>
          <a:lstStyle/>
          <a:p>
            <a:r>
              <a:rPr lang="en-US" b="1" u="sng" dirty="0">
                <a:latin typeface="Arial" charset="0"/>
                <a:ea typeface="MS PGothic" charset="0"/>
              </a:rPr>
              <a:t>How to ignore inappropriate behavior</a:t>
            </a:r>
          </a:p>
        </p:txBody>
      </p:sp>
      <p:sp>
        <p:nvSpPr>
          <p:cNvPr id="3" name="Content Placeholder 2"/>
          <p:cNvSpPr>
            <a:spLocks noGrp="1"/>
          </p:cNvSpPr>
          <p:nvPr>
            <p:ph idx="1"/>
          </p:nvPr>
        </p:nvSpPr>
        <p:spPr>
          <a:xfrm>
            <a:off x="426720" y="2057400"/>
            <a:ext cx="8305800" cy="3810000"/>
          </a:xfrm>
        </p:spPr>
        <p:txBody>
          <a:bodyPr>
            <a:normAutofit/>
          </a:bodyPr>
          <a:lstStyle/>
          <a:p>
            <a:pPr lvl="1">
              <a:defRPr/>
            </a:pPr>
            <a:r>
              <a:rPr lang="en-US" sz="2400" b="1" dirty="0"/>
              <a:t>Ignore the negative behavior immediately</a:t>
            </a:r>
            <a:r>
              <a:rPr lang="en-US" sz="2400" dirty="0"/>
              <a:t>: After you have told the child to stop yelling and use a quiet voice, if they keep yelling, ignore. </a:t>
            </a:r>
          </a:p>
          <a:p>
            <a:pPr marL="457200" lvl="1" indent="0">
              <a:buNone/>
              <a:defRPr/>
            </a:pPr>
            <a:endParaRPr lang="en-US" sz="2400" dirty="0"/>
          </a:p>
          <a:p>
            <a:pPr lvl="1">
              <a:defRPr/>
            </a:pPr>
            <a:r>
              <a:rPr lang="en-US" sz="2400" b="1" dirty="0"/>
              <a:t>Ignore consistently:</a:t>
            </a:r>
            <a:r>
              <a:rPr lang="en-US" sz="2400" dirty="0"/>
              <a:t> Once you start ignoring, keep ignoring until the whining or arguing stops. </a:t>
            </a:r>
          </a:p>
          <a:p>
            <a:pPr marL="457200" lvl="1" indent="0">
              <a:buNone/>
              <a:defRPr/>
            </a:pPr>
            <a:endParaRPr lang="en-US" sz="2400" dirty="0"/>
          </a:p>
          <a:p>
            <a:pPr lvl="1">
              <a:defRPr/>
            </a:pPr>
            <a:r>
              <a:rPr lang="en-US" sz="2400" b="1" dirty="0"/>
              <a:t>Praise </a:t>
            </a:r>
            <a:r>
              <a:rPr lang="en-US" sz="2400" dirty="0"/>
              <a:t>your children once the negative behavior stops.</a:t>
            </a:r>
          </a:p>
          <a:p>
            <a:pPr marL="349250" lvl="1" indent="0">
              <a:buFont typeface="Times" charset="0"/>
              <a:buNone/>
              <a:defRPr/>
            </a:pPr>
            <a:endParaRPr lang="en-US" sz="2400" b="1" dirty="0"/>
          </a:p>
        </p:txBody>
      </p:sp>
    </p:spTree>
    <p:extLst>
      <p:ext uri="{BB962C8B-B14F-4D97-AF65-F5344CB8AC3E}">
        <p14:creationId xmlns:p14="http://schemas.microsoft.com/office/powerpoint/2010/main" val="3357160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u="sng" dirty="0"/>
              <a:t>Review from Day 2</a:t>
            </a:r>
            <a:br>
              <a:rPr lang="en-US" dirty="0"/>
            </a:br>
            <a:br>
              <a:rPr lang="en-US" dirty="0"/>
            </a:br>
            <a:endParaRPr lang="en-US" dirty="0"/>
          </a:p>
        </p:txBody>
      </p:sp>
      <p:sp>
        <p:nvSpPr>
          <p:cNvPr id="3" name="TextBox 2"/>
          <p:cNvSpPr txBox="1"/>
          <p:nvPr/>
        </p:nvSpPr>
        <p:spPr>
          <a:xfrm>
            <a:off x="404685" y="1837038"/>
            <a:ext cx="8267699" cy="3785652"/>
          </a:xfrm>
          <a:prstGeom prst="rect">
            <a:avLst/>
          </a:prstGeom>
          <a:noFill/>
        </p:spPr>
        <p:txBody>
          <a:bodyPr wrap="square" rtlCol="0">
            <a:spAutoFit/>
          </a:bodyPr>
          <a:lstStyle/>
          <a:p>
            <a:pPr lvl="0"/>
            <a:r>
              <a:rPr lang="en-US" b="1" dirty="0"/>
              <a:t>Discuss in pairs:</a:t>
            </a:r>
          </a:p>
          <a:p>
            <a:pPr lvl="0"/>
            <a:endParaRPr lang="en-US" dirty="0"/>
          </a:p>
          <a:p>
            <a:pPr marL="342900" lvl="0" indent="-342900">
              <a:buFont typeface="Arial" panose="020B0604020202020204" pitchFamily="34" charset="0"/>
              <a:buChar char="•"/>
            </a:pPr>
            <a:r>
              <a:rPr lang="en-US" dirty="0"/>
              <a:t>What are some ways of playing with children that promote brain development?</a:t>
            </a:r>
          </a:p>
          <a:p>
            <a:pPr marL="342900" lvl="0" indent="-342900">
              <a:buFont typeface="Arial"/>
              <a:buChar char="•"/>
            </a:pPr>
            <a:endParaRPr lang="en-US" dirty="0"/>
          </a:p>
          <a:p>
            <a:pPr marL="342900" lvl="0" indent="-342900">
              <a:buFont typeface="Arial" panose="020B0604020202020204" pitchFamily="34" charset="0"/>
              <a:buChar char="•"/>
            </a:pPr>
            <a:r>
              <a:rPr lang="en-US" dirty="0"/>
              <a:t>Did you have a chance to play with your own children (if you don’t have children, did you play with a friend’s or relative’s children) in a way that promotes brain development? </a:t>
            </a:r>
          </a:p>
          <a:p>
            <a:endParaRPr lang="en-US" dirty="0"/>
          </a:p>
        </p:txBody>
      </p:sp>
    </p:spTree>
    <p:extLst>
      <p:ext uri="{BB962C8B-B14F-4D97-AF65-F5344CB8AC3E}">
        <p14:creationId xmlns:p14="http://schemas.microsoft.com/office/powerpoint/2010/main" val="35311358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8DB0E-EF20-B545-BDBC-677979951EDF}"/>
              </a:ext>
            </a:extLst>
          </p:cNvPr>
          <p:cNvSpPr>
            <a:spLocks noGrp="1"/>
          </p:cNvSpPr>
          <p:nvPr>
            <p:ph type="title"/>
          </p:nvPr>
        </p:nvSpPr>
        <p:spPr/>
        <p:txBody>
          <a:bodyPr/>
          <a:lstStyle/>
          <a:p>
            <a:r>
              <a:rPr lang="en-GB" b="1" dirty="0"/>
              <a:t>Earning privilege and redirection</a:t>
            </a:r>
          </a:p>
        </p:txBody>
      </p:sp>
      <p:sp>
        <p:nvSpPr>
          <p:cNvPr id="3" name="Content Placeholder 2">
            <a:extLst>
              <a:ext uri="{FF2B5EF4-FFF2-40B4-BE49-F238E27FC236}">
                <a16:creationId xmlns:a16="http://schemas.microsoft.com/office/drawing/2014/main" id="{DB36ED44-98BF-DC4B-BA81-7E10A18CE7E4}"/>
              </a:ext>
            </a:extLst>
          </p:cNvPr>
          <p:cNvSpPr>
            <a:spLocks noGrp="1"/>
          </p:cNvSpPr>
          <p:nvPr>
            <p:ph sz="half" idx="1"/>
          </p:nvPr>
        </p:nvSpPr>
        <p:spPr>
          <a:xfrm>
            <a:off x="457200" y="2057400"/>
            <a:ext cx="7772400" cy="3962400"/>
          </a:xfrm>
        </p:spPr>
        <p:txBody>
          <a:bodyPr/>
          <a:lstStyle/>
          <a:p>
            <a:r>
              <a:rPr lang="en-GB" dirty="0"/>
              <a:t>For children under 3 years old.</a:t>
            </a:r>
          </a:p>
          <a:p>
            <a:pPr marL="457200" indent="-457200">
              <a:buFont typeface="Arial" panose="020B0604020202020204" pitchFamily="34" charset="0"/>
              <a:buChar char="•"/>
            </a:pPr>
            <a:r>
              <a:rPr lang="en-US" dirty="0"/>
              <a:t>Instead to telling your child what not to do, redirect their attention on a positive behavior through play. </a:t>
            </a:r>
            <a:endParaRPr lang="fr-FR" dirty="0"/>
          </a:p>
          <a:p>
            <a:pPr marL="457200" indent="-457200">
              <a:buFont typeface="Arial" panose="020B0604020202020204" pitchFamily="34" charset="0"/>
              <a:buChar char="•"/>
            </a:pPr>
            <a:r>
              <a:rPr lang="en-GB" dirty="0"/>
              <a:t>Mobilize their physical and cognitive skills</a:t>
            </a:r>
            <a:r>
              <a:rPr lang="fr-FR" dirty="0"/>
              <a:t> </a:t>
            </a:r>
            <a:endParaRPr lang="en-GB" b="1" dirty="0"/>
          </a:p>
        </p:txBody>
      </p:sp>
    </p:spTree>
    <p:extLst>
      <p:ext uri="{BB962C8B-B14F-4D97-AF65-F5344CB8AC3E}">
        <p14:creationId xmlns:p14="http://schemas.microsoft.com/office/powerpoint/2010/main" val="21558339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962" y="609600"/>
            <a:ext cx="8305800" cy="1219200"/>
          </a:xfrm>
        </p:spPr>
        <p:txBody>
          <a:bodyPr/>
          <a:lstStyle/>
          <a:p>
            <a:endParaRPr lang="en-US"/>
          </a:p>
        </p:txBody>
      </p:sp>
      <p:sp>
        <p:nvSpPr>
          <p:cNvPr id="3" name="Content Placeholder 2"/>
          <p:cNvSpPr>
            <a:spLocks noGrp="1"/>
          </p:cNvSpPr>
          <p:nvPr>
            <p:ph sz="half" idx="1"/>
          </p:nvPr>
        </p:nvSpPr>
        <p:spPr>
          <a:xfrm>
            <a:off x="457200" y="2057400"/>
            <a:ext cx="7620000" cy="3352800"/>
          </a:xfrm>
        </p:spPr>
        <p:txBody>
          <a:bodyPr/>
          <a:lstStyle/>
          <a:p>
            <a:r>
              <a:rPr lang="en-US" b="1" dirty="0">
                <a:hlinkClick r:id="rId2"/>
              </a:rPr>
              <a:t>Earning privileges and redirection video</a:t>
            </a:r>
            <a:endParaRPr lang="en-US" b="1" dirty="0"/>
          </a:p>
        </p:txBody>
      </p:sp>
    </p:spTree>
    <p:extLst>
      <p:ext uri="{BB962C8B-B14F-4D97-AF65-F5344CB8AC3E}">
        <p14:creationId xmlns:p14="http://schemas.microsoft.com/office/powerpoint/2010/main" val="17224810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1"/>
          <p:cNvSpPr>
            <a:spLocks noGrp="1"/>
          </p:cNvSpPr>
          <p:nvPr>
            <p:ph type="title"/>
          </p:nvPr>
        </p:nvSpPr>
        <p:spPr>
          <a:xfrm>
            <a:off x="457200" y="762000"/>
            <a:ext cx="8305800" cy="1219200"/>
          </a:xfrm>
        </p:spPr>
        <p:txBody>
          <a:bodyPr/>
          <a:lstStyle/>
          <a:p>
            <a:r>
              <a:rPr lang="en-US" b="1" u="sng" dirty="0">
                <a:latin typeface="Arial" charset="0"/>
                <a:ea typeface="MS PGothic" charset="0"/>
              </a:rPr>
              <a:t>Time-outs</a:t>
            </a:r>
          </a:p>
        </p:txBody>
      </p:sp>
      <p:sp>
        <p:nvSpPr>
          <p:cNvPr id="107522" name="Content Placeholder 2"/>
          <p:cNvSpPr>
            <a:spLocks noGrp="1"/>
          </p:cNvSpPr>
          <p:nvPr>
            <p:ph idx="1"/>
          </p:nvPr>
        </p:nvSpPr>
        <p:spPr>
          <a:xfrm>
            <a:off x="457200" y="1676400"/>
            <a:ext cx="8305800" cy="3429000"/>
          </a:xfrm>
        </p:spPr>
        <p:txBody>
          <a:bodyPr/>
          <a:lstStyle/>
          <a:p>
            <a:pPr lvl="1">
              <a:defRPr/>
            </a:pPr>
            <a:r>
              <a:rPr lang="en-US" sz="2400" dirty="0">
                <a:ea typeface="MS PGothic" charset="0"/>
              </a:rPr>
              <a:t>When a child exhibits negative behavior, put him or her in a ‘time-out space’.</a:t>
            </a:r>
          </a:p>
          <a:p>
            <a:pPr lvl="1">
              <a:defRPr/>
            </a:pPr>
            <a:r>
              <a:rPr lang="en-US" sz="2400" dirty="0">
                <a:ea typeface="MS PGothic" charset="0"/>
              </a:rPr>
              <a:t>A time-out space is a separate area with no contact or communication with adults or other children. </a:t>
            </a:r>
          </a:p>
          <a:p>
            <a:pPr lvl="1">
              <a:defRPr/>
            </a:pPr>
            <a:r>
              <a:rPr lang="en-US" sz="2400" dirty="0">
                <a:ea typeface="MS PGothic" charset="0"/>
              </a:rPr>
              <a:t>Keep the child in time-out till he or she has calmed down.</a:t>
            </a:r>
          </a:p>
          <a:p>
            <a:pPr lvl="1">
              <a:defRPr/>
            </a:pPr>
            <a:r>
              <a:rPr lang="en-US" sz="2400" dirty="0">
                <a:ea typeface="MS PGothic" charset="0"/>
              </a:rPr>
              <a:t>Make sure you remove all attention during time-out.</a:t>
            </a:r>
          </a:p>
          <a:p>
            <a:pPr lvl="1">
              <a:defRPr/>
            </a:pPr>
            <a:r>
              <a:rPr lang="en-US" sz="2400" dirty="0"/>
              <a:t>‘Time-out’ will only work if ‘time-in’ is quality time.</a:t>
            </a:r>
            <a:endParaRPr lang="en-US" sz="2400" dirty="0">
              <a:ea typeface="MS PGothic" charset="0"/>
            </a:endParaRPr>
          </a:p>
          <a:p>
            <a:pPr marL="457200" lvl="1" indent="0">
              <a:buNone/>
              <a:defRPr/>
            </a:pPr>
            <a:endParaRPr lang="en-US" dirty="0">
              <a:latin typeface="Arial" charset="0"/>
              <a:ea typeface="MS PGothic" charset="0"/>
            </a:endParaRPr>
          </a:p>
          <a:p>
            <a:pPr lvl="3">
              <a:buFont typeface="Arial" charset="0"/>
              <a:buChar char="•"/>
              <a:defRPr/>
            </a:pPr>
            <a:endParaRPr lang="en-US" dirty="0">
              <a:solidFill>
                <a:srgbClr val="FF0000"/>
              </a:solidFill>
              <a:latin typeface="Arial" charset="0"/>
              <a:ea typeface="MS PGothic" charset="0"/>
            </a:endParaRPr>
          </a:p>
          <a:p>
            <a:pPr marL="0" indent="0">
              <a:defRPr/>
            </a:pPr>
            <a:endParaRPr lang="en-US" dirty="0">
              <a:latin typeface="Arial" charset="0"/>
              <a:ea typeface="MS PGothic" charset="0"/>
            </a:endParaRPr>
          </a:p>
        </p:txBody>
      </p:sp>
    </p:spTree>
    <p:extLst>
      <p:ext uri="{BB962C8B-B14F-4D97-AF65-F5344CB8AC3E}">
        <p14:creationId xmlns:p14="http://schemas.microsoft.com/office/powerpoint/2010/main" val="11826662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305800" cy="1219200"/>
          </a:xfrm>
        </p:spPr>
        <p:txBody>
          <a:bodyPr/>
          <a:lstStyle/>
          <a:p>
            <a:r>
              <a:rPr lang="en-US" b="1" u="sng" dirty="0"/>
              <a:t>Conditions for an effective time-out</a:t>
            </a:r>
          </a:p>
        </p:txBody>
      </p:sp>
      <p:sp>
        <p:nvSpPr>
          <p:cNvPr id="3" name="Content Placeholder 2"/>
          <p:cNvSpPr>
            <a:spLocks noGrp="1"/>
          </p:cNvSpPr>
          <p:nvPr>
            <p:ph sz="half" idx="1"/>
          </p:nvPr>
        </p:nvSpPr>
        <p:spPr>
          <a:xfrm>
            <a:off x="457200" y="1371600"/>
            <a:ext cx="7543800" cy="4267200"/>
          </a:xfrm>
        </p:spPr>
        <p:txBody>
          <a:bodyPr/>
          <a:lstStyle/>
          <a:p>
            <a:pPr marL="457200" lvl="0" indent="-457200">
              <a:buFont typeface="Arial" charset="0"/>
              <a:buChar char="•"/>
            </a:pPr>
            <a:r>
              <a:rPr lang="en-US" sz="2400" dirty="0"/>
              <a:t>Time out works best for children between the ages of 3 to 10 years.</a:t>
            </a:r>
          </a:p>
          <a:p>
            <a:pPr marL="457200" lvl="0" indent="-457200">
              <a:buFont typeface="Arial" charset="0"/>
              <a:buChar char="•"/>
            </a:pPr>
            <a:r>
              <a:rPr lang="en-US" sz="2400" dirty="0"/>
              <a:t>Explain what time out is to the children before using it.</a:t>
            </a:r>
          </a:p>
          <a:p>
            <a:pPr marL="457200" lvl="0" indent="-457200">
              <a:buFont typeface="Arial" charset="0"/>
              <a:buChar char="•"/>
            </a:pPr>
            <a:r>
              <a:rPr lang="en-US" sz="2400" dirty="0"/>
              <a:t>Be sure to explain clearly the reason for a time-out.</a:t>
            </a:r>
          </a:p>
          <a:p>
            <a:pPr marL="457200" lvl="0" indent="-457200">
              <a:buFont typeface="Arial" charset="0"/>
              <a:buChar char="•"/>
            </a:pPr>
            <a:r>
              <a:rPr lang="en-US" sz="2400" dirty="0"/>
              <a:t>Make sure you have an appropriate area to use for time-outs.</a:t>
            </a:r>
          </a:p>
          <a:p>
            <a:pPr marL="457200" lvl="0" indent="-457200">
              <a:buFont typeface="Arial" charset="0"/>
              <a:buChar char="•"/>
            </a:pPr>
            <a:r>
              <a:rPr lang="en-US" sz="2400" dirty="0"/>
              <a:t>Everyone in the home needs to understand and respect the rules of time out.</a:t>
            </a:r>
          </a:p>
          <a:p>
            <a:pPr marL="457200" lvl="0" indent="-457200">
              <a:buFont typeface="Arial" charset="0"/>
              <a:buChar char="•"/>
            </a:pPr>
            <a:r>
              <a:rPr lang="en-US" sz="2400" dirty="0"/>
              <a:t>Re-engage the child as soon as he or she calms down.</a:t>
            </a:r>
          </a:p>
          <a:p>
            <a:pPr marL="457200" lvl="0" indent="-457200">
              <a:buFont typeface="Arial" charset="0"/>
              <a:buChar char="•"/>
            </a:pPr>
            <a:r>
              <a:rPr lang="en-US" sz="2400" dirty="0"/>
              <a:t>Establish (if possible) the duration of a time-out. </a:t>
            </a:r>
          </a:p>
        </p:txBody>
      </p:sp>
    </p:spTree>
    <p:extLst>
      <p:ext uri="{BB962C8B-B14F-4D97-AF65-F5344CB8AC3E}">
        <p14:creationId xmlns:p14="http://schemas.microsoft.com/office/powerpoint/2010/main" val="433366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r>
              <a:rPr lang="en-US" b="1" u="sng" dirty="0"/>
              <a:t>Duration of time-out</a:t>
            </a:r>
          </a:p>
        </p:txBody>
      </p:sp>
      <p:sp>
        <p:nvSpPr>
          <p:cNvPr id="3" name="Content Placeholder 2"/>
          <p:cNvSpPr>
            <a:spLocks noGrp="1"/>
          </p:cNvSpPr>
          <p:nvPr>
            <p:ph sz="half" idx="1"/>
          </p:nvPr>
        </p:nvSpPr>
        <p:spPr>
          <a:xfrm>
            <a:off x="495300" y="1638300"/>
            <a:ext cx="7200900" cy="3543300"/>
          </a:xfrm>
        </p:spPr>
        <p:txBody>
          <a:bodyPr/>
          <a:lstStyle/>
          <a:p>
            <a:pPr marL="457200" indent="-457200">
              <a:buFont typeface="Arial" charset="0"/>
              <a:buChar char="•"/>
            </a:pPr>
            <a:r>
              <a:rPr lang="en-US" dirty="0"/>
              <a:t>It usually takes 3 minutes for a child to calm down. </a:t>
            </a:r>
          </a:p>
          <a:p>
            <a:pPr marL="457200" indent="-457200">
              <a:buFont typeface="Arial" charset="0"/>
              <a:buChar char="•"/>
            </a:pPr>
            <a:r>
              <a:rPr lang="en-US" dirty="0"/>
              <a:t>A child is ready to come out of time-out when he or she: </a:t>
            </a:r>
          </a:p>
          <a:p>
            <a:pPr marL="1200150" lvl="1" indent="-457200">
              <a:buFont typeface="Arial" charset="0"/>
              <a:buChar char="•"/>
            </a:pPr>
            <a:r>
              <a:rPr lang="en-US" dirty="0"/>
              <a:t>No longer yells and screams</a:t>
            </a:r>
          </a:p>
          <a:p>
            <a:pPr marL="1200150" lvl="1" indent="-457200">
              <a:buFont typeface="Arial" charset="0"/>
              <a:buChar char="•"/>
            </a:pPr>
            <a:r>
              <a:rPr lang="en-US" dirty="0"/>
              <a:t>Sits quietly</a:t>
            </a:r>
          </a:p>
          <a:p>
            <a:pPr marL="1200150" lvl="1" indent="-457200">
              <a:buFont typeface="Arial" charset="0"/>
              <a:buChar char="•"/>
            </a:pPr>
            <a:r>
              <a:rPr lang="en-US" dirty="0"/>
              <a:t>Breathes slowly and peacefully</a:t>
            </a:r>
          </a:p>
          <a:p>
            <a:r>
              <a:rPr lang="en-US" dirty="0"/>
              <a:t> </a:t>
            </a:r>
          </a:p>
          <a:p>
            <a:pPr marL="457200" indent="-457200">
              <a:buFont typeface="Arial" charset="0"/>
              <a:buChar char="•"/>
            </a:pPr>
            <a:endParaRPr lang="en-US" dirty="0"/>
          </a:p>
          <a:p>
            <a:endParaRPr lang="en-US" dirty="0"/>
          </a:p>
        </p:txBody>
      </p:sp>
    </p:spTree>
    <p:extLst>
      <p:ext uri="{BB962C8B-B14F-4D97-AF65-F5344CB8AC3E}">
        <p14:creationId xmlns:p14="http://schemas.microsoft.com/office/powerpoint/2010/main" val="3291990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hlinkClick r:id="rId2"/>
              </a:rPr>
              <a:t>Time out video </a:t>
            </a:r>
            <a:endParaRPr lang="en-US" b="1" dirty="0"/>
          </a:p>
          <a:p>
            <a:endParaRPr lang="en-US" dirty="0"/>
          </a:p>
        </p:txBody>
      </p:sp>
    </p:spTree>
    <p:extLst>
      <p:ext uri="{BB962C8B-B14F-4D97-AF65-F5344CB8AC3E}">
        <p14:creationId xmlns:p14="http://schemas.microsoft.com/office/powerpoint/2010/main" val="38544280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7E80-CDE7-EB4C-B76A-168119C51888}"/>
              </a:ext>
            </a:extLst>
          </p:cNvPr>
          <p:cNvSpPr>
            <a:spLocks noGrp="1"/>
          </p:cNvSpPr>
          <p:nvPr>
            <p:ph type="title"/>
          </p:nvPr>
        </p:nvSpPr>
        <p:spPr/>
        <p:txBody>
          <a:bodyPr/>
          <a:lstStyle/>
          <a:p>
            <a:r>
              <a:rPr lang="en-GB" b="1" dirty="0"/>
              <a:t>Let’s practice time out!</a:t>
            </a:r>
          </a:p>
        </p:txBody>
      </p:sp>
      <p:sp>
        <p:nvSpPr>
          <p:cNvPr id="3" name="Content Placeholder 2">
            <a:extLst>
              <a:ext uri="{FF2B5EF4-FFF2-40B4-BE49-F238E27FC236}">
                <a16:creationId xmlns:a16="http://schemas.microsoft.com/office/drawing/2014/main" id="{80EA38D9-A9E5-5241-BFE5-88A5BC11F6C2}"/>
              </a:ext>
            </a:extLst>
          </p:cNvPr>
          <p:cNvSpPr>
            <a:spLocks noGrp="1"/>
          </p:cNvSpPr>
          <p:nvPr>
            <p:ph sz="half" idx="1"/>
          </p:nvPr>
        </p:nvSpPr>
        <p:spPr>
          <a:xfrm>
            <a:off x="457200" y="2057400"/>
            <a:ext cx="7315200" cy="4038600"/>
          </a:xfrm>
        </p:spPr>
        <p:txBody>
          <a:bodyPr/>
          <a:lstStyle/>
          <a:p>
            <a:r>
              <a:rPr lang="en-GB" dirty="0"/>
              <a:t>A 4 years old boys is very angry and punched his brother in the face because he broke his toy. </a:t>
            </a:r>
          </a:p>
        </p:txBody>
      </p:sp>
    </p:spTree>
    <p:extLst>
      <p:ext uri="{BB962C8B-B14F-4D97-AF65-F5344CB8AC3E}">
        <p14:creationId xmlns:p14="http://schemas.microsoft.com/office/powerpoint/2010/main" val="3551479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228600" y="2286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a:t>Let’s practice!</a:t>
            </a:r>
          </a:p>
        </p:txBody>
      </p:sp>
      <p:sp>
        <p:nvSpPr>
          <p:cNvPr id="4" name="TextBox 3"/>
          <p:cNvSpPr txBox="1"/>
          <p:nvPr/>
        </p:nvSpPr>
        <p:spPr>
          <a:xfrm>
            <a:off x="533400" y="1066800"/>
            <a:ext cx="8001000" cy="5170646"/>
          </a:xfrm>
          <a:prstGeom prst="rect">
            <a:avLst/>
          </a:prstGeom>
          <a:noFill/>
        </p:spPr>
        <p:txBody>
          <a:bodyPr wrap="square" rtlCol="0">
            <a:spAutoFit/>
          </a:bodyPr>
          <a:lstStyle/>
          <a:p>
            <a:r>
              <a:rPr lang="en-US" sz="2200" b="1" dirty="0"/>
              <a:t>Groups 1 : </a:t>
            </a:r>
            <a:r>
              <a:rPr lang="en-US" sz="2200" dirty="0"/>
              <a:t>Session 6: Communicating with empathy</a:t>
            </a:r>
          </a:p>
          <a:p>
            <a:r>
              <a:rPr lang="en-US" sz="2200" dirty="0"/>
              <a:t>• Activity 6.3: Communication, A two way process &amp; 6.4: The four steps of empathetic communication</a:t>
            </a:r>
          </a:p>
          <a:p>
            <a:endParaRPr lang="en-US" sz="2200" dirty="0"/>
          </a:p>
          <a:p>
            <a:r>
              <a:rPr lang="en-US" sz="2200" b="1" dirty="0"/>
              <a:t>Groups 2 :</a:t>
            </a:r>
            <a:r>
              <a:rPr lang="en-US" sz="2200" dirty="0"/>
              <a:t>– Session 6: Communicating with empathy</a:t>
            </a:r>
          </a:p>
          <a:p>
            <a:r>
              <a:rPr lang="en-US" sz="2200" dirty="0"/>
              <a:t>• Activity 6.5: Game: Mirror, mirror, what do I see? &amp; 6.6:  Practicing the four steps of empathy. </a:t>
            </a:r>
          </a:p>
          <a:p>
            <a:endParaRPr lang="en-US" sz="2200" b="1" dirty="0"/>
          </a:p>
          <a:p>
            <a:r>
              <a:rPr lang="en-US" sz="2200" b="1" dirty="0"/>
              <a:t>Group 3: </a:t>
            </a:r>
            <a:r>
              <a:rPr lang="en-US" sz="2200" dirty="0"/>
              <a:t>Session 7: Discipline with dignity </a:t>
            </a:r>
          </a:p>
          <a:p>
            <a:r>
              <a:rPr lang="en-US" sz="2200" dirty="0"/>
              <a:t>• Activity 7.3: Household rules with appropriate consequences &amp; 7.4: The ignore technique for minor misbehavior. </a:t>
            </a:r>
          </a:p>
          <a:p>
            <a:endParaRPr lang="en-US" sz="2200" dirty="0"/>
          </a:p>
          <a:p>
            <a:r>
              <a:rPr lang="en-US" sz="2200" b="1" dirty="0"/>
              <a:t>Group 4: </a:t>
            </a:r>
            <a:r>
              <a:rPr lang="en-US" sz="2200" dirty="0"/>
              <a:t>Session 7: Discipline with dignity</a:t>
            </a:r>
          </a:p>
          <a:p>
            <a:r>
              <a:rPr lang="en-US" sz="2200" dirty="0"/>
              <a:t> • Activity 7.6</a:t>
            </a:r>
            <a:r>
              <a:rPr lang="en-US" sz="2200"/>
              <a:t>: Redirection &amp; 7.7:</a:t>
            </a:r>
            <a:r>
              <a:rPr lang="en-US" sz="2200" dirty="0"/>
              <a:t>Time out to help children calm down</a:t>
            </a:r>
            <a:endParaRPr lang="en-US" dirty="0"/>
          </a:p>
        </p:txBody>
      </p:sp>
    </p:spTree>
    <p:extLst>
      <p:ext uri="{BB962C8B-B14F-4D97-AF65-F5344CB8AC3E}">
        <p14:creationId xmlns:p14="http://schemas.microsoft.com/office/powerpoint/2010/main" val="14738742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a:t>Debrief </a:t>
            </a:r>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Self-evaluation</a:t>
            </a:r>
          </a:p>
          <a:p>
            <a:pPr marL="342900" indent="-342900">
              <a:buFont typeface="Arial" panose="020B0604020202020204" pitchFamily="34" charset="0"/>
              <a:buChar char="•"/>
            </a:pPr>
            <a:r>
              <a:rPr lang="en-US" dirty="0">
                <a:latin typeface="+mn-lt"/>
              </a:rPr>
              <a:t>What went well?</a:t>
            </a:r>
          </a:p>
          <a:p>
            <a:pPr marL="342900" indent="-342900">
              <a:buFont typeface="Arial" panose="020B0604020202020204" pitchFamily="34" charset="0"/>
              <a:buChar char="•"/>
            </a:pPr>
            <a:r>
              <a:rPr lang="en-US" dirty="0">
                <a:latin typeface="+mn-lt"/>
              </a:rPr>
              <a:t>What they could have done differently?</a:t>
            </a:r>
          </a:p>
          <a:p>
            <a:endParaRPr lang="en-US" dirty="0">
              <a:latin typeface="AkzidenzGroteskBE-Light"/>
            </a:endParaRPr>
          </a:p>
          <a:p>
            <a:r>
              <a:rPr lang="en-US" b="1" dirty="0"/>
              <a:t>Step 2: Whole group debrief</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improvement</a:t>
            </a:r>
          </a:p>
          <a:p>
            <a:endParaRPr lang="en-US" dirty="0"/>
          </a:p>
          <a:p>
            <a:r>
              <a:rPr lang="en-US" b="1" dirty="0"/>
              <a:t>Step 3: Feedback from 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improvement</a:t>
            </a:r>
          </a:p>
          <a:p>
            <a:endParaRPr lang="en-US" dirty="0"/>
          </a:p>
        </p:txBody>
      </p:sp>
    </p:spTree>
    <p:extLst>
      <p:ext uri="{BB962C8B-B14F-4D97-AF65-F5344CB8AC3E}">
        <p14:creationId xmlns:p14="http://schemas.microsoft.com/office/powerpoint/2010/main" val="17502512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3639668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a:t>How do children communicate? </a:t>
            </a:r>
          </a:p>
        </p:txBody>
      </p:sp>
      <p:sp>
        <p:nvSpPr>
          <p:cNvPr id="3" name="Content Placeholder 2"/>
          <p:cNvSpPr>
            <a:spLocks noGrp="1"/>
          </p:cNvSpPr>
          <p:nvPr>
            <p:ph idx="1"/>
          </p:nvPr>
        </p:nvSpPr>
        <p:spPr>
          <a:xfrm>
            <a:off x="457200" y="1524000"/>
            <a:ext cx="8305800" cy="4038600"/>
          </a:xfrm>
        </p:spPr>
        <p:txBody>
          <a:bodyPr/>
          <a:lstStyle/>
          <a:p>
            <a:pPr marL="457200" indent="-457200">
              <a:spcAft>
                <a:spcPts val="600"/>
              </a:spcAft>
              <a:buFont typeface="Arial"/>
              <a:buChar char="•"/>
            </a:pPr>
            <a:r>
              <a:rPr lang="en-US" dirty="0"/>
              <a:t>At what age can you start communicating with your child?</a:t>
            </a:r>
          </a:p>
          <a:p>
            <a:pPr marL="857250" lvl="1" indent="-457200">
              <a:buFont typeface="Arial" charset="0"/>
              <a:buChar char="•"/>
            </a:pPr>
            <a:r>
              <a:rPr lang="en-US" sz="2400" dirty="0"/>
              <a:t>Children can communicate the moment they are born.</a:t>
            </a:r>
          </a:p>
          <a:p>
            <a:pPr marL="857250" lvl="1" indent="-457200">
              <a:buFont typeface="Arial" charset="0"/>
              <a:buChar char="•"/>
            </a:pPr>
            <a:r>
              <a:rPr lang="en-US" sz="2400" dirty="0"/>
              <a:t>Unborn can also communicate through loving touch: </a:t>
            </a:r>
            <a:r>
              <a:rPr lang="en-US" sz="2400" dirty="0" err="1"/>
              <a:t>haptonomy</a:t>
            </a:r>
            <a:endParaRPr lang="en-US" sz="2400" dirty="0"/>
          </a:p>
          <a:p>
            <a:pPr marL="457200" indent="-457200">
              <a:spcAft>
                <a:spcPts val="600"/>
              </a:spcAft>
              <a:buFont typeface="Arial"/>
              <a:buChar char="•"/>
            </a:pPr>
            <a:r>
              <a:rPr lang="en-US" dirty="0"/>
              <a:t>What are the ways babies communicate?</a:t>
            </a:r>
          </a:p>
          <a:p>
            <a:pPr lvl="0"/>
            <a:r>
              <a:rPr lang="en-US" b="1" i="1" dirty="0"/>
              <a:t>Communication is a two-way process! </a:t>
            </a:r>
            <a:endParaRPr lang="en-US" dirty="0"/>
          </a:p>
          <a:p>
            <a:endParaRPr lang="en-US" dirty="0"/>
          </a:p>
        </p:txBody>
      </p:sp>
    </p:spTree>
    <p:extLst>
      <p:ext uri="{BB962C8B-B14F-4D97-AF65-F5344CB8AC3E}">
        <p14:creationId xmlns:p14="http://schemas.microsoft.com/office/powerpoint/2010/main" val="1513032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Title 1"/>
          <p:cNvSpPr>
            <a:spLocks noGrp="1"/>
          </p:cNvSpPr>
          <p:nvPr>
            <p:ph type="title"/>
          </p:nvPr>
        </p:nvSpPr>
        <p:spPr>
          <a:xfrm>
            <a:off x="340518" y="533400"/>
            <a:ext cx="8305800" cy="1219200"/>
          </a:xfrm>
        </p:spPr>
        <p:txBody>
          <a:bodyPr/>
          <a:lstStyle/>
          <a:p>
            <a:r>
              <a:rPr lang="en-US" b="1" u="sng" dirty="0">
                <a:latin typeface="Arial" charset="0"/>
                <a:ea typeface="MS PGothic" charset="0"/>
              </a:rPr>
              <a:t>Body mapping exercise </a:t>
            </a:r>
          </a:p>
        </p:txBody>
      </p:sp>
      <p:sp>
        <p:nvSpPr>
          <p:cNvPr id="109570" name="TextBox 2"/>
          <p:cNvSpPr txBox="1">
            <a:spLocks noChangeArrowheads="1"/>
          </p:cNvSpPr>
          <p:nvPr/>
        </p:nvSpPr>
        <p:spPr bwMode="auto">
          <a:xfrm>
            <a:off x="1854200" y="2406650"/>
            <a:ext cx="184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endParaRPr lang="en-US"/>
          </a:p>
        </p:txBody>
      </p:sp>
      <p:sp>
        <p:nvSpPr>
          <p:cNvPr id="109571" name="TextBox 4"/>
          <p:cNvSpPr txBox="1">
            <a:spLocks noChangeArrowheads="1"/>
          </p:cNvSpPr>
          <p:nvPr/>
        </p:nvSpPr>
        <p:spPr bwMode="auto">
          <a:xfrm>
            <a:off x="533399" y="1524000"/>
            <a:ext cx="8112919" cy="5078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marL="457200" indent="-457200">
              <a:buFont typeface="+mj-lt"/>
              <a:buAutoNum type="arabicPeriod"/>
            </a:pPr>
            <a:r>
              <a:rPr lang="en-US" sz="2000" dirty="0"/>
              <a:t>You have 30 minutes to complete this activity.</a:t>
            </a:r>
          </a:p>
          <a:p>
            <a:pPr marL="457200" indent="-457200">
              <a:buFont typeface="+mj-lt"/>
              <a:buAutoNum type="arabicPeriod"/>
            </a:pPr>
            <a:r>
              <a:rPr lang="en-US" sz="2000" dirty="0"/>
              <a:t>Draw a body shape on a piece of paper.</a:t>
            </a:r>
          </a:p>
          <a:p>
            <a:pPr marL="457200" indent="-457200">
              <a:buFont typeface="+mj-lt"/>
              <a:buAutoNum type="arabicPeriod"/>
            </a:pPr>
            <a:r>
              <a:rPr lang="en-US" sz="2000" dirty="0"/>
              <a:t>Remember some happy memories and some unhappy memories from their childhood.</a:t>
            </a:r>
          </a:p>
          <a:p>
            <a:pPr marL="457200" indent="-457200">
              <a:buFont typeface="+mj-lt"/>
              <a:buAutoNum type="arabicPeriod"/>
            </a:pPr>
            <a:r>
              <a:rPr lang="en-US" sz="2000" dirty="0"/>
              <a:t>Make a dot on the drawings of the body where you felt good while remembering a happy memory.</a:t>
            </a:r>
          </a:p>
          <a:p>
            <a:pPr marL="457200" indent="-457200">
              <a:buFont typeface="+mj-lt"/>
              <a:buAutoNum type="arabicPeriod"/>
            </a:pPr>
            <a:r>
              <a:rPr lang="en-US" sz="2000" dirty="0"/>
              <a:t>Make a cross on the drawings in the areas where you felt pain while remembering.</a:t>
            </a:r>
          </a:p>
          <a:p>
            <a:pPr marL="457200" indent="-457200">
              <a:buFont typeface="+mj-lt"/>
              <a:buAutoNum type="arabicPeriod"/>
            </a:pPr>
            <a:r>
              <a:rPr lang="en-US" sz="2000" dirty="0"/>
              <a:t>Pair with a partner and discuss the following:</a:t>
            </a:r>
          </a:p>
          <a:p>
            <a:pPr lvl="2"/>
            <a:r>
              <a:rPr lang="en-US" sz="2000" dirty="0"/>
              <a:t>• Your happy and unhappy memories from childhood, if you feel comfortable sharing.</a:t>
            </a:r>
          </a:p>
          <a:p>
            <a:pPr lvl="2"/>
            <a:r>
              <a:rPr lang="en-US" sz="2000" dirty="0"/>
              <a:t>• Whether adults around you in your childhood understood your feelings.</a:t>
            </a:r>
          </a:p>
          <a:p>
            <a:pPr lvl="2"/>
            <a:r>
              <a:rPr lang="en-US" sz="2000" dirty="0"/>
              <a:t>• Whether adults around you in your childhood acknowledged your feelings and offered to help.</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Title 1"/>
          <p:cNvSpPr>
            <a:spLocks noGrp="1"/>
          </p:cNvSpPr>
          <p:nvPr>
            <p:ph type="title"/>
          </p:nvPr>
        </p:nvSpPr>
        <p:spPr>
          <a:xfrm>
            <a:off x="627063" y="582722"/>
            <a:ext cx="8305800" cy="1219200"/>
          </a:xfrm>
        </p:spPr>
        <p:txBody>
          <a:bodyPr/>
          <a:lstStyle/>
          <a:p>
            <a:r>
              <a:rPr lang="en-US" b="1" u="sng" dirty="0">
                <a:latin typeface="Arial" charset="0"/>
                <a:ea typeface="MS PGothic" charset="0"/>
              </a:rPr>
              <a:t>Empathy</a:t>
            </a:r>
          </a:p>
        </p:txBody>
      </p:sp>
      <p:sp>
        <p:nvSpPr>
          <p:cNvPr id="3" name="Rectangle 2"/>
          <p:cNvSpPr/>
          <p:nvPr/>
        </p:nvSpPr>
        <p:spPr>
          <a:xfrm>
            <a:off x="990600" y="1524000"/>
            <a:ext cx="6927056" cy="4139595"/>
          </a:xfrm>
          <a:prstGeom prst="rect">
            <a:avLst/>
          </a:prstGeom>
        </p:spPr>
        <p:txBody>
          <a:bodyPr wrap="square">
            <a:spAutoFit/>
          </a:bodyPr>
          <a:lstStyle/>
          <a:p>
            <a:pPr marL="109538">
              <a:defRPr/>
            </a:pPr>
            <a:endParaRPr lang="en-US" sz="3200" dirty="0">
              <a:solidFill>
                <a:srgbClr val="92D050"/>
              </a:solidFill>
            </a:endParaRPr>
          </a:p>
          <a:p>
            <a:pPr marL="452438" indent="-342900">
              <a:spcAft>
                <a:spcPts val="600"/>
              </a:spcAft>
              <a:buFont typeface="Arial" charset="0"/>
              <a:buChar char="•"/>
              <a:defRPr/>
            </a:pPr>
            <a:r>
              <a:rPr lang="en-US" dirty="0"/>
              <a:t>A human characteristic that allows us to </a:t>
            </a:r>
            <a:r>
              <a:rPr lang="en-US" b="1" dirty="0"/>
              <a:t>understand and feel for our fellow human beings </a:t>
            </a:r>
          </a:p>
          <a:p>
            <a:pPr marL="452438" indent="-342900">
              <a:spcAft>
                <a:spcPts val="600"/>
              </a:spcAft>
              <a:buFont typeface="Arial" charset="0"/>
              <a:buChar char="•"/>
              <a:defRPr/>
            </a:pPr>
            <a:r>
              <a:rPr lang="en-US" dirty="0"/>
              <a:t>It is the ability to perceive the emotions, needs and desires of another person, to understand and </a:t>
            </a:r>
            <a:r>
              <a:rPr lang="en-US" b="1" dirty="0"/>
              <a:t>act with care</a:t>
            </a:r>
            <a:r>
              <a:rPr lang="en-US" dirty="0"/>
              <a:t>. </a:t>
            </a:r>
          </a:p>
          <a:p>
            <a:pPr marL="452438" indent="-342900">
              <a:spcAft>
                <a:spcPts val="600"/>
              </a:spcAft>
              <a:buFont typeface="Arial" charset="0"/>
              <a:buChar char="•"/>
              <a:defRPr/>
            </a:pPr>
            <a:r>
              <a:rPr lang="en-US" dirty="0"/>
              <a:t>It involves being able to walk in the shoes of another person and feel what it is like.</a:t>
            </a:r>
          </a:p>
          <a:p>
            <a:pPr marL="452438" indent="-342900">
              <a:spcAft>
                <a:spcPts val="600"/>
              </a:spcAft>
              <a:buFont typeface="Arial" charset="0"/>
              <a:buChar char="•"/>
              <a:defRPr/>
            </a:pPr>
            <a:endParaRPr lang="en-US" dirty="0">
              <a:solidFill>
                <a:srgbClr val="FFD6CB"/>
              </a:solidFill>
            </a:endParaRPr>
          </a:p>
        </p:txBody>
      </p:sp>
    </p:spTree>
    <p:extLst>
      <p:ext uri="{BB962C8B-B14F-4D97-AF65-F5344CB8AC3E}">
        <p14:creationId xmlns:p14="http://schemas.microsoft.com/office/powerpoint/2010/main" val="4232728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5" name="Title 1"/>
          <p:cNvSpPr>
            <a:spLocks noGrp="1"/>
          </p:cNvSpPr>
          <p:nvPr>
            <p:ph type="title"/>
          </p:nvPr>
        </p:nvSpPr>
        <p:spPr>
          <a:xfrm>
            <a:off x="244475" y="685800"/>
            <a:ext cx="8305800" cy="1219200"/>
          </a:xfrm>
        </p:spPr>
        <p:txBody>
          <a:bodyPr/>
          <a:lstStyle/>
          <a:p>
            <a:r>
              <a:rPr lang="en-US" b="1" u="sng" dirty="0">
                <a:latin typeface="Arial" charset="0"/>
                <a:ea typeface="MS PGothic" charset="0"/>
              </a:rPr>
              <a:t>Stages of empathetic development</a:t>
            </a:r>
          </a:p>
        </p:txBody>
      </p:sp>
      <p:sp>
        <p:nvSpPr>
          <p:cNvPr id="113666" name="Rectangle 2"/>
          <p:cNvSpPr>
            <a:spLocks noChangeArrowheads="1"/>
          </p:cNvSpPr>
          <p:nvPr/>
        </p:nvSpPr>
        <p:spPr bwMode="auto">
          <a:xfrm>
            <a:off x="244475" y="1143000"/>
            <a:ext cx="8032750" cy="51090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112713" indent="-3175"/>
            <a:endParaRPr lang="en-US" sz="2000" dirty="0"/>
          </a:p>
          <a:p>
            <a:pPr marL="342900" lvl="0" indent="-342900">
              <a:buFont typeface="Arial"/>
              <a:buChar char="•"/>
            </a:pPr>
            <a:r>
              <a:rPr lang="en-US" sz="1800" dirty="0"/>
              <a:t>Children experience strong feelings that shape their personalities as they grow up. That is, they build memories through experiences.</a:t>
            </a:r>
          </a:p>
          <a:p>
            <a:pPr lvl="0"/>
            <a:endParaRPr lang="en-US" sz="1800" dirty="0"/>
          </a:p>
          <a:p>
            <a:pPr marL="342900" lvl="0" indent="-342900">
              <a:buFont typeface="Arial"/>
              <a:buChar char="•"/>
            </a:pPr>
            <a:r>
              <a:rPr lang="en-US" sz="1800" dirty="0"/>
              <a:t>Children want and need their parents to understand and help with their difficult feelings. </a:t>
            </a:r>
          </a:p>
          <a:p>
            <a:pPr lvl="0"/>
            <a:endParaRPr lang="en-US" sz="1800" dirty="0"/>
          </a:p>
          <a:p>
            <a:pPr marL="342900" lvl="0" indent="-342900">
              <a:buFont typeface="Arial"/>
              <a:buChar char="•"/>
            </a:pPr>
            <a:r>
              <a:rPr lang="en-US" sz="1800" dirty="0"/>
              <a:t>Children need their parents to be empathetic, loving and nurturing and understand their feelings. </a:t>
            </a:r>
          </a:p>
          <a:p>
            <a:pPr lvl="0"/>
            <a:endParaRPr lang="en-US" sz="1800" dirty="0"/>
          </a:p>
          <a:p>
            <a:pPr marL="342900" lvl="0" indent="-342900">
              <a:buFont typeface="Arial"/>
              <a:buChar char="•"/>
            </a:pPr>
            <a:r>
              <a:rPr lang="en-US" sz="1800" dirty="0"/>
              <a:t>Empathy helps children feel safe and secure. </a:t>
            </a:r>
          </a:p>
          <a:p>
            <a:pPr lvl="0"/>
            <a:endParaRPr lang="en-US" sz="1800" dirty="0"/>
          </a:p>
          <a:p>
            <a:pPr marL="342900" lvl="0" indent="-342900">
              <a:buFont typeface="Arial"/>
              <a:buChar char="•"/>
            </a:pPr>
            <a:r>
              <a:rPr lang="en-US" sz="1800" dirty="0"/>
              <a:t>As it relates to parenting, empathy is the ability to perceive the emotions, needs and desires of a child, and to be able to respond in a nurturing way, keeping the positive welfare of the child at the forefront.</a:t>
            </a:r>
          </a:p>
          <a:p>
            <a:pPr lvl="0"/>
            <a:endParaRPr lang="en-US" sz="1800" dirty="0"/>
          </a:p>
          <a:p>
            <a:pPr marL="342900" lvl="0" indent="-342900">
              <a:buFont typeface="Arial"/>
              <a:buChar char="•"/>
            </a:pPr>
            <a:r>
              <a:rPr lang="en-US" sz="1800" dirty="0"/>
              <a:t>It helps children become sensitive to other people’s needs, and to be able to handle difficult feelings in acceptable ways.</a:t>
            </a:r>
            <a:endParaRPr lang="en-US" sz="1800" dirty="0">
              <a:solidFill>
                <a:srgbClr val="F88600"/>
              </a:solidFill>
            </a:endParaRPr>
          </a:p>
        </p:txBody>
      </p:sp>
    </p:spTree>
    <p:extLst>
      <p:ext uri="{BB962C8B-B14F-4D97-AF65-F5344CB8AC3E}">
        <p14:creationId xmlns:p14="http://schemas.microsoft.com/office/powerpoint/2010/main" val="2461413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25450" y="533400"/>
            <a:ext cx="8305800" cy="1219200"/>
          </a:xfrm>
        </p:spPr>
        <p:txBody>
          <a:bodyPr/>
          <a:lstStyle/>
          <a:p>
            <a:r>
              <a:rPr lang="en-US" b="1" u="sng" dirty="0"/>
              <a:t>Stages of empathy development</a:t>
            </a:r>
          </a:p>
        </p:txBody>
      </p:sp>
      <p:sp>
        <p:nvSpPr>
          <p:cNvPr id="3" name="TextBox 2"/>
          <p:cNvSpPr txBox="1"/>
          <p:nvPr/>
        </p:nvSpPr>
        <p:spPr>
          <a:xfrm>
            <a:off x="533400" y="1295400"/>
            <a:ext cx="8089900" cy="4524315"/>
          </a:xfrm>
          <a:prstGeom prst="rect">
            <a:avLst/>
          </a:prstGeom>
          <a:noFill/>
        </p:spPr>
        <p:txBody>
          <a:bodyPr wrap="square" rtlCol="0">
            <a:spAutoFit/>
          </a:bodyPr>
          <a:lstStyle/>
          <a:p>
            <a:pPr marL="342900" lvl="0" indent="-342900">
              <a:buFont typeface="Arial" panose="020B0604020202020204" pitchFamily="34" charset="0"/>
              <a:buChar char="•"/>
            </a:pPr>
            <a:r>
              <a:rPr lang="en-US" dirty="0"/>
              <a:t>A 1-year-old child feels distress when another child falls or cries.</a:t>
            </a:r>
          </a:p>
          <a:p>
            <a:pPr marL="342900" lvl="0" indent="-342900">
              <a:buFont typeface="Arial" panose="020B0604020202020204" pitchFamily="34" charset="0"/>
              <a:buChar char="•"/>
            </a:pPr>
            <a:endParaRPr lang="en-US" dirty="0"/>
          </a:p>
          <a:p>
            <a:pPr marL="342900" lvl="0" indent="-342900">
              <a:buFont typeface="Arial" panose="020B0604020202020204" pitchFamily="34" charset="0"/>
              <a:buChar char="•"/>
            </a:pPr>
            <a:r>
              <a:rPr lang="en-US" dirty="0"/>
              <a:t>A 2-year-old child becomes more aware that they are distinct from others and may even try to soothe another child in distress. </a:t>
            </a:r>
          </a:p>
          <a:p>
            <a:pPr marL="342900" lvl="0" indent="-342900">
              <a:buFont typeface="Arial" panose="020B0604020202020204" pitchFamily="34" charset="0"/>
              <a:buChar char="•"/>
            </a:pPr>
            <a:endParaRPr lang="en-US" dirty="0"/>
          </a:p>
          <a:p>
            <a:pPr marL="342900" lvl="0" indent="-342900">
              <a:buFont typeface="Arial" panose="020B0604020202020204" pitchFamily="34" charset="0"/>
              <a:buChar char="•"/>
            </a:pPr>
            <a:r>
              <a:rPr lang="en-US" dirty="0"/>
              <a:t>A 5 to 6-year-old child can understand the feelings of another person. They are learning how to read others' feelings through their actions, gestures, and facial expressions--an essential empathy and social skill.</a:t>
            </a:r>
          </a:p>
          <a:p>
            <a:endParaRPr lang="en-US" dirty="0"/>
          </a:p>
        </p:txBody>
      </p:sp>
      <p:sp>
        <p:nvSpPr>
          <p:cNvPr id="4" name="TextBox 3"/>
          <p:cNvSpPr txBox="1"/>
          <p:nvPr/>
        </p:nvSpPr>
        <p:spPr>
          <a:xfrm>
            <a:off x="654050" y="6016117"/>
            <a:ext cx="7848600" cy="830997"/>
          </a:xfrm>
          <a:prstGeom prst="rect">
            <a:avLst/>
          </a:prstGeom>
          <a:noFill/>
        </p:spPr>
        <p:txBody>
          <a:bodyPr wrap="square" rtlCol="0">
            <a:spAutoFit/>
          </a:bodyPr>
          <a:lstStyle/>
          <a:p>
            <a:r>
              <a:rPr lang="en-US" sz="1600" b="1" dirty="0"/>
              <a:t>Early Childhood today</a:t>
            </a:r>
            <a:r>
              <a:rPr lang="en-US" sz="1600" dirty="0"/>
              <a:t>. </a:t>
            </a:r>
            <a:r>
              <a:rPr lang="en-US" sz="1600" u="sng" dirty="0"/>
              <a:t>Ages &amp; Stages: Empathy </a:t>
            </a:r>
            <a:r>
              <a:rPr lang="en-US" sz="1600" i="1" dirty="0"/>
              <a:t>How to nurture this important gateway to a social and emotional growth</a:t>
            </a:r>
            <a:r>
              <a:rPr lang="en-US" sz="1600" dirty="0"/>
              <a:t>. Susan A. Miller Ed. D, Ellen Booth Church, and Carla Poole. 2016</a:t>
            </a:r>
          </a:p>
        </p:txBody>
      </p:sp>
    </p:spTree>
    <p:extLst>
      <p:ext uri="{BB962C8B-B14F-4D97-AF65-F5344CB8AC3E}">
        <p14:creationId xmlns:p14="http://schemas.microsoft.com/office/powerpoint/2010/main" val="1037457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7"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Steps of empathy</a:t>
            </a:r>
          </a:p>
        </p:txBody>
      </p:sp>
      <p:sp>
        <p:nvSpPr>
          <p:cNvPr id="116738" name="Rectangle 2"/>
          <p:cNvSpPr>
            <a:spLocks noChangeArrowheads="1"/>
          </p:cNvSpPr>
          <p:nvPr/>
        </p:nvSpPr>
        <p:spPr bwMode="auto">
          <a:xfrm>
            <a:off x="914400" y="1600200"/>
            <a:ext cx="6886575" cy="2923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n-US" dirty="0"/>
          </a:p>
          <a:p>
            <a:r>
              <a:rPr lang="en-US" sz="2000" b="1" dirty="0"/>
              <a:t>Step 1. </a:t>
            </a:r>
            <a:r>
              <a:rPr lang="en-US" sz="2000" dirty="0"/>
              <a:t>Identify the feeling</a:t>
            </a:r>
          </a:p>
          <a:p>
            <a:endParaRPr lang="en-US" sz="2000" dirty="0"/>
          </a:p>
          <a:p>
            <a:r>
              <a:rPr lang="en-US" sz="2000" b="1" dirty="0"/>
              <a:t>Step 2. </a:t>
            </a:r>
            <a:r>
              <a:rPr lang="en-US" sz="2000" dirty="0"/>
              <a:t>Determine the reason</a:t>
            </a:r>
          </a:p>
          <a:p>
            <a:endParaRPr lang="en-US" sz="2000" dirty="0"/>
          </a:p>
          <a:p>
            <a:r>
              <a:rPr lang="en-US" sz="2000" b="1" dirty="0"/>
              <a:t>Step 3. </a:t>
            </a:r>
            <a:r>
              <a:rPr lang="en-US" sz="2000" dirty="0"/>
              <a:t>Validate or honor the feeling</a:t>
            </a:r>
          </a:p>
          <a:p>
            <a:endParaRPr lang="en-US" sz="2000" dirty="0"/>
          </a:p>
          <a:p>
            <a:r>
              <a:rPr lang="en-US" sz="2000" b="1" dirty="0"/>
              <a:t>Step 4. </a:t>
            </a:r>
            <a:r>
              <a:rPr lang="en-US" sz="2000" dirty="0"/>
              <a:t>Help the child with their feelings. Take action and 	find a solution if appropriate.</a:t>
            </a:r>
          </a:p>
        </p:txBody>
      </p:sp>
    </p:spTree>
    <p:extLst>
      <p:ext uri="{BB962C8B-B14F-4D97-AF65-F5344CB8AC3E}">
        <p14:creationId xmlns:p14="http://schemas.microsoft.com/office/powerpoint/2010/main" val="2417847743"/>
      </p:ext>
    </p:extLst>
  </p:cSld>
  <p:clrMapOvr>
    <a:masterClrMapping/>
  </p:clrMapOvr>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814DD3B1-3BEC-4640-B898-0223E717E8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32332</TotalTime>
  <Words>2109</Words>
  <Application>Microsoft Macintosh PowerPoint</Application>
  <PresentationFormat>On-screen Show (4:3)</PresentationFormat>
  <Paragraphs>305</Paragraphs>
  <Slides>39</Slides>
  <Notes>29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39</vt:i4>
      </vt:variant>
    </vt:vector>
  </HeadingPairs>
  <TitlesOfParts>
    <vt:vector size="48" baseType="lpstr">
      <vt:lpstr>MS PGothic</vt:lpstr>
      <vt:lpstr>ヒラギノ角ゴ Pro W3</vt:lpstr>
      <vt:lpstr>Akzidenz Grotesk BE Super</vt:lpstr>
      <vt:lpstr>AkzidenzGroteskBE-Light</vt:lpstr>
      <vt:lpstr>Arial</vt:lpstr>
      <vt:lpstr>Calibri</vt:lpstr>
      <vt:lpstr>Times</vt:lpstr>
      <vt:lpstr>IRC_PP_pages_white</vt:lpstr>
      <vt:lpstr>IRC_PP_cover_1</vt:lpstr>
      <vt:lpstr>  Parenting Skills Facilitator Training  0 – 5 curriculum  Day 3    </vt:lpstr>
      <vt:lpstr>Day 3 - Agenda</vt:lpstr>
      <vt:lpstr>Review from Day 2  </vt:lpstr>
      <vt:lpstr>How do children communicate? </vt:lpstr>
      <vt:lpstr>Body mapping exercise </vt:lpstr>
      <vt:lpstr>Empathy</vt:lpstr>
      <vt:lpstr>Stages of empathetic development</vt:lpstr>
      <vt:lpstr>Stages of empathy development</vt:lpstr>
      <vt:lpstr>Steps of empathy</vt:lpstr>
      <vt:lpstr>Empathy video</vt:lpstr>
      <vt:lpstr>Role play for skills practice</vt:lpstr>
      <vt:lpstr>Empathy for all children </vt:lpstr>
      <vt:lpstr>Energizer! </vt:lpstr>
      <vt:lpstr>Discipline</vt:lpstr>
      <vt:lpstr>Discipline with dignity v/s corporal punishment </vt:lpstr>
      <vt:lpstr>The effect of violence on children</vt:lpstr>
      <vt:lpstr>Parental strategies to help children  behave non-aggressively</vt:lpstr>
      <vt:lpstr>Discipline with dignity</vt:lpstr>
      <vt:lpstr>Having clear roles and expectations</vt:lpstr>
      <vt:lpstr>PowerPoint Presentation</vt:lpstr>
      <vt:lpstr>Family rules</vt:lpstr>
      <vt:lpstr>Skills practice: Creating and explaining rules</vt:lpstr>
      <vt:lpstr>Guidelines for effective rules </vt:lpstr>
      <vt:lpstr>Establishing effective consequences</vt:lpstr>
      <vt:lpstr>Think and share</vt:lpstr>
      <vt:lpstr>Privileges as reward</vt:lpstr>
      <vt:lpstr>‘Ignore’ strategy</vt:lpstr>
      <vt:lpstr>Think and share</vt:lpstr>
      <vt:lpstr>How to ignore inappropriate behavior</vt:lpstr>
      <vt:lpstr>Earning privilege and redirection</vt:lpstr>
      <vt:lpstr>PowerPoint Presentation</vt:lpstr>
      <vt:lpstr>Time-outs</vt:lpstr>
      <vt:lpstr>Conditions for an effective time-out</vt:lpstr>
      <vt:lpstr>Duration of time-out</vt:lpstr>
      <vt:lpstr>PowerPoint Presentation</vt:lpstr>
      <vt:lpstr>Let’s practice time out!</vt:lpstr>
      <vt:lpstr>PowerPoint Presentation</vt:lpstr>
      <vt:lpstr>Debrief </vt:lpstr>
      <vt:lpstr>Thoughts about today’s session</vt:lpstr>
    </vt:vector>
  </TitlesOfParts>
  <Company>The A. J. Heschel School</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SM</cp:lastModifiedBy>
  <cp:revision>688</cp:revision>
  <cp:lastPrinted>2009-12-29T15:08:35Z</cp:lastPrinted>
  <dcterms:created xsi:type="dcterms:W3CDTF">2009-12-29T15:03:30Z</dcterms:created>
  <dcterms:modified xsi:type="dcterms:W3CDTF">2019-03-05T11:45:07Z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