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43"/>
  </p:notesMasterIdLst>
  <p:sldIdLst>
    <p:sldId id="740" r:id="rId6"/>
    <p:sldId id="741" r:id="rId7"/>
    <p:sldId id="742" r:id="rId8"/>
    <p:sldId id="718" r:id="rId9"/>
    <p:sldId id="719" r:id="rId10"/>
    <p:sldId id="702" r:id="rId11"/>
    <p:sldId id="720" r:id="rId12"/>
    <p:sldId id="721" r:id="rId13"/>
    <p:sldId id="722" r:id="rId14"/>
    <p:sldId id="727" r:id="rId15"/>
    <p:sldId id="697" r:id="rId16"/>
    <p:sldId id="699" r:id="rId17"/>
    <p:sldId id="698" r:id="rId18"/>
    <p:sldId id="723" r:id="rId19"/>
    <p:sldId id="704" r:id="rId20"/>
    <p:sldId id="728" r:id="rId21"/>
    <p:sldId id="706" r:id="rId22"/>
    <p:sldId id="729" r:id="rId23"/>
    <p:sldId id="708" r:id="rId24"/>
    <p:sldId id="724" r:id="rId25"/>
    <p:sldId id="730" r:id="rId26"/>
    <p:sldId id="731" r:id="rId27"/>
    <p:sldId id="709" r:id="rId28"/>
    <p:sldId id="725" r:id="rId29"/>
    <p:sldId id="711" r:id="rId30"/>
    <p:sldId id="732" r:id="rId31"/>
    <p:sldId id="489" r:id="rId32"/>
    <p:sldId id="490" r:id="rId33"/>
    <p:sldId id="733" r:id="rId34"/>
    <p:sldId id="494" r:id="rId35"/>
    <p:sldId id="493" r:id="rId36"/>
    <p:sldId id="735" r:id="rId37"/>
    <p:sldId id="497" r:id="rId38"/>
    <p:sldId id="714" r:id="rId39"/>
    <p:sldId id="736" r:id="rId40"/>
    <p:sldId id="716" r:id="rId41"/>
    <p:sldId id="737"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89405" autoAdjust="0"/>
  </p:normalViewPr>
  <p:slideViewPr>
    <p:cSldViewPr>
      <p:cViewPr varScale="1">
        <p:scale>
          <a:sx n="77" d="100"/>
          <a:sy n="77" d="100"/>
        </p:scale>
        <p:origin x="1206" y="8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1236"/>
    </p:cViewPr>
  </p:sorterViewPr>
  <p:notesViewPr>
    <p:cSldViewPr>
      <p:cViewPr varScale="1">
        <p:scale>
          <a:sx n="57" d="100"/>
          <a:sy n="57" d="100"/>
        </p:scale>
        <p:origin x="-247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D7DB6-22B0-4CFE-9AAD-F53D5D0E0CA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D06E7E7-D38A-4AEA-80F7-097396449454}">
      <dgm:prSet phldrT="[Text]"/>
      <dgm:spPr/>
      <dgm:t>
        <a:bodyPr/>
        <a:lstStyle/>
        <a:p>
          <a:r>
            <a:rPr lang="ar-JO" dirty="0" smtClean="0"/>
            <a:t>مهارات الحضور</a:t>
          </a:r>
          <a:endParaRPr lang="en-US" dirty="0"/>
        </a:p>
      </dgm:t>
    </dgm:pt>
    <dgm:pt modelId="{60A2DA21-3706-4FF3-922A-7E7C367C8EE9}" type="parTrans" cxnId="{74FF01D2-8316-442C-AAB3-797ECC1EC56B}">
      <dgm:prSet/>
      <dgm:spPr/>
      <dgm:t>
        <a:bodyPr/>
        <a:lstStyle/>
        <a:p>
          <a:endParaRPr lang="en-US"/>
        </a:p>
      </dgm:t>
    </dgm:pt>
    <dgm:pt modelId="{9E925E48-9FE9-4F1D-96FE-81D169AD166B}" type="sibTrans" cxnId="{74FF01D2-8316-442C-AAB3-797ECC1EC56B}">
      <dgm:prSet/>
      <dgm:spPr/>
      <dgm:t>
        <a:bodyPr/>
        <a:lstStyle/>
        <a:p>
          <a:endParaRPr lang="en-US"/>
        </a:p>
      </dgm:t>
    </dgm:pt>
    <dgm:pt modelId="{70EE2300-290D-494C-B5D2-4BA53F5ED232}">
      <dgm:prSet phldrT="[Text]"/>
      <dgm:spPr/>
      <dgm:t>
        <a:bodyPr/>
        <a:lstStyle/>
        <a:p>
          <a:pPr algn="r" rtl="1"/>
          <a:r>
            <a:rPr lang="ar-JO" dirty="0" smtClean="0"/>
            <a:t> التواصل بالعين</a:t>
          </a:r>
          <a:endParaRPr lang="en-US" dirty="0"/>
        </a:p>
      </dgm:t>
    </dgm:pt>
    <dgm:pt modelId="{C60B265A-4611-449D-B34E-B60BC66FA5E2}" type="parTrans" cxnId="{F8ADEB99-67FB-42B8-9BE6-3EA308406378}">
      <dgm:prSet/>
      <dgm:spPr/>
      <dgm:t>
        <a:bodyPr/>
        <a:lstStyle/>
        <a:p>
          <a:endParaRPr lang="en-US"/>
        </a:p>
      </dgm:t>
    </dgm:pt>
    <dgm:pt modelId="{EC67E6A7-A9A5-49A9-A4B1-220E17C476F4}" type="sibTrans" cxnId="{F8ADEB99-67FB-42B8-9BE6-3EA308406378}">
      <dgm:prSet/>
      <dgm:spPr/>
      <dgm:t>
        <a:bodyPr/>
        <a:lstStyle/>
        <a:p>
          <a:endParaRPr lang="en-US"/>
        </a:p>
      </dgm:t>
    </dgm:pt>
    <dgm:pt modelId="{007DE4F6-9953-44B2-BC3B-B318B8A58BCB}">
      <dgm:prSet phldrT="[Text]"/>
      <dgm:spPr/>
      <dgm:t>
        <a:bodyPr/>
        <a:lstStyle/>
        <a:p>
          <a:r>
            <a:rPr lang="ar-JO" dirty="0" smtClean="0"/>
            <a:t>مهارات المتابعة</a:t>
          </a:r>
          <a:endParaRPr lang="en-US" dirty="0"/>
        </a:p>
      </dgm:t>
    </dgm:pt>
    <dgm:pt modelId="{EECCB02D-6937-49F5-B4E0-9EE2C5FB647F}" type="parTrans" cxnId="{8B67BA08-A94B-4092-A74A-9DFB1BA657E8}">
      <dgm:prSet/>
      <dgm:spPr/>
      <dgm:t>
        <a:bodyPr/>
        <a:lstStyle/>
        <a:p>
          <a:endParaRPr lang="en-US"/>
        </a:p>
      </dgm:t>
    </dgm:pt>
    <dgm:pt modelId="{CD3EFBF5-D7C4-4F9E-853C-C45C549521D4}" type="sibTrans" cxnId="{8B67BA08-A94B-4092-A74A-9DFB1BA657E8}">
      <dgm:prSet/>
      <dgm:spPr/>
      <dgm:t>
        <a:bodyPr/>
        <a:lstStyle/>
        <a:p>
          <a:endParaRPr lang="en-US"/>
        </a:p>
      </dgm:t>
    </dgm:pt>
    <dgm:pt modelId="{6247A377-A49C-40A6-B332-BA0D56F8BFC0}">
      <dgm:prSet phldrT="[Text]"/>
      <dgm:spPr/>
      <dgm:t>
        <a:bodyPr/>
        <a:lstStyle/>
        <a:p>
          <a:pPr algn="r" rtl="1"/>
          <a:r>
            <a:rPr lang="ar-JO" dirty="0" smtClean="0"/>
            <a:t>إقرار الإيجابات</a:t>
          </a:r>
          <a:endParaRPr lang="en-US" dirty="0"/>
        </a:p>
      </dgm:t>
    </dgm:pt>
    <dgm:pt modelId="{C8BF1AF5-78D9-4306-A269-286CD874F726}" type="parTrans" cxnId="{C86C9813-B108-4F09-9A26-CB7C8BF2D8E9}">
      <dgm:prSet/>
      <dgm:spPr/>
      <dgm:t>
        <a:bodyPr/>
        <a:lstStyle/>
        <a:p>
          <a:endParaRPr lang="en-US"/>
        </a:p>
      </dgm:t>
    </dgm:pt>
    <dgm:pt modelId="{DFDCF219-7BF7-48DF-BB9B-438FC0756AB1}" type="sibTrans" cxnId="{C86C9813-B108-4F09-9A26-CB7C8BF2D8E9}">
      <dgm:prSet/>
      <dgm:spPr/>
      <dgm:t>
        <a:bodyPr/>
        <a:lstStyle/>
        <a:p>
          <a:endParaRPr lang="en-US"/>
        </a:p>
      </dgm:t>
    </dgm:pt>
    <dgm:pt modelId="{FF09CBF6-91F6-40E2-A7FB-EB5BAB18B9AA}">
      <dgm:prSet phldrT="[Text]"/>
      <dgm:spPr/>
      <dgm:t>
        <a:bodyPr/>
        <a:lstStyle/>
        <a:p>
          <a:r>
            <a:rPr lang="ar-JO" dirty="0" smtClean="0"/>
            <a:t>مهارات الاستجابة </a:t>
          </a:r>
          <a:endParaRPr lang="en-US" dirty="0"/>
        </a:p>
      </dgm:t>
    </dgm:pt>
    <dgm:pt modelId="{E08855FA-B115-46E7-AA54-554D667F9D7F}" type="parTrans" cxnId="{AD4DDD49-B11E-4EFA-B567-D3A6357A73C1}">
      <dgm:prSet/>
      <dgm:spPr/>
      <dgm:t>
        <a:bodyPr/>
        <a:lstStyle/>
        <a:p>
          <a:endParaRPr lang="en-US"/>
        </a:p>
      </dgm:t>
    </dgm:pt>
    <dgm:pt modelId="{8116BABE-3F58-4811-A6BE-06C01266FB29}" type="sibTrans" cxnId="{AD4DDD49-B11E-4EFA-B567-D3A6357A73C1}">
      <dgm:prSet/>
      <dgm:spPr/>
      <dgm:t>
        <a:bodyPr/>
        <a:lstStyle/>
        <a:p>
          <a:endParaRPr lang="en-US"/>
        </a:p>
      </dgm:t>
    </dgm:pt>
    <dgm:pt modelId="{2F3FBC06-F81D-4989-BB19-F177C5200719}">
      <dgm:prSet phldrT="[Text]"/>
      <dgm:spPr/>
      <dgm:t>
        <a:bodyPr/>
        <a:lstStyle/>
        <a:p>
          <a:pPr algn="r" rtl="1"/>
          <a:r>
            <a:rPr lang="ar-JO" dirty="0" smtClean="0"/>
            <a:t> التأمل </a:t>
          </a:r>
          <a:endParaRPr lang="en-US" dirty="0"/>
        </a:p>
      </dgm:t>
    </dgm:pt>
    <dgm:pt modelId="{B69A1C89-A482-4FEB-A801-9DC49EA9DB03}" type="parTrans" cxnId="{F5584563-5C23-4519-BFBC-16ADD19F3B00}">
      <dgm:prSet/>
      <dgm:spPr/>
      <dgm:t>
        <a:bodyPr/>
        <a:lstStyle/>
        <a:p>
          <a:endParaRPr lang="en-US"/>
        </a:p>
      </dgm:t>
    </dgm:pt>
    <dgm:pt modelId="{764EDA83-5C87-4516-BE8B-9934197D5C8D}" type="sibTrans" cxnId="{F5584563-5C23-4519-BFBC-16ADD19F3B00}">
      <dgm:prSet/>
      <dgm:spPr/>
      <dgm:t>
        <a:bodyPr/>
        <a:lstStyle/>
        <a:p>
          <a:endParaRPr lang="en-US"/>
        </a:p>
      </dgm:t>
    </dgm:pt>
    <dgm:pt modelId="{7EEF3657-7662-4E01-BE3C-0E503DE197BD}">
      <dgm:prSet/>
      <dgm:spPr/>
      <dgm:t>
        <a:bodyPr/>
        <a:lstStyle/>
        <a:p>
          <a:pPr algn="r" rtl="1"/>
          <a:r>
            <a:rPr lang="ar-JO" dirty="0" smtClean="0"/>
            <a:t>الإيماءات</a:t>
          </a:r>
          <a:endParaRPr lang="en-US" dirty="0" smtClean="0"/>
        </a:p>
      </dgm:t>
    </dgm:pt>
    <dgm:pt modelId="{1A731ED8-29AF-4C3C-BC73-4557D32078F9}" type="parTrans" cxnId="{BF985A50-B371-4165-A99A-2165A044D103}">
      <dgm:prSet/>
      <dgm:spPr/>
      <dgm:t>
        <a:bodyPr/>
        <a:lstStyle/>
        <a:p>
          <a:endParaRPr lang="en-US"/>
        </a:p>
      </dgm:t>
    </dgm:pt>
    <dgm:pt modelId="{B8DC1950-6CF8-4FC9-9A60-B5E4007685CE}" type="sibTrans" cxnId="{BF985A50-B371-4165-A99A-2165A044D103}">
      <dgm:prSet/>
      <dgm:spPr/>
      <dgm:t>
        <a:bodyPr/>
        <a:lstStyle/>
        <a:p>
          <a:endParaRPr lang="en-US"/>
        </a:p>
      </dgm:t>
    </dgm:pt>
    <dgm:pt modelId="{D70203AB-BC07-4B7D-806A-932355A3D6F8}">
      <dgm:prSet/>
      <dgm:spPr/>
      <dgm:t>
        <a:bodyPr/>
        <a:lstStyle/>
        <a:p>
          <a:pPr algn="r" rtl="1"/>
          <a:r>
            <a:rPr lang="ar-JO" dirty="0" smtClean="0"/>
            <a:t>البيئة</a:t>
          </a:r>
          <a:endParaRPr lang="en-US" dirty="0" smtClean="0"/>
        </a:p>
      </dgm:t>
    </dgm:pt>
    <dgm:pt modelId="{0C0BC753-045C-4DA0-9C3F-15FF06C5D329}" type="parTrans" cxnId="{9249215F-7E4D-4A1D-B07C-9DF1F82A762D}">
      <dgm:prSet/>
      <dgm:spPr/>
      <dgm:t>
        <a:bodyPr/>
        <a:lstStyle/>
        <a:p>
          <a:endParaRPr lang="en-US"/>
        </a:p>
      </dgm:t>
    </dgm:pt>
    <dgm:pt modelId="{9C5D2450-BABE-4F8C-A4AE-0C535E5DDABA}" type="sibTrans" cxnId="{9249215F-7E4D-4A1D-B07C-9DF1F82A762D}">
      <dgm:prSet/>
      <dgm:spPr/>
      <dgm:t>
        <a:bodyPr/>
        <a:lstStyle/>
        <a:p>
          <a:endParaRPr lang="en-US"/>
        </a:p>
      </dgm:t>
    </dgm:pt>
    <dgm:pt modelId="{7A58687B-51BF-49D8-BE21-4463C301AC6A}">
      <dgm:prSet phldrT="[Text]"/>
      <dgm:spPr/>
      <dgm:t>
        <a:bodyPr/>
        <a:lstStyle/>
        <a:p>
          <a:pPr algn="r" rtl="1"/>
          <a:r>
            <a:rPr lang="ar-JO" dirty="0" smtClean="0"/>
            <a:t>الوضعية </a:t>
          </a:r>
          <a:endParaRPr lang="en-US" dirty="0"/>
        </a:p>
      </dgm:t>
    </dgm:pt>
    <dgm:pt modelId="{F6AD2068-BCC0-43D9-9D4A-A20B4AE6617F}" type="parTrans" cxnId="{D5395B7C-3B71-4499-8ECC-90CD8351C586}">
      <dgm:prSet/>
      <dgm:spPr/>
    </dgm:pt>
    <dgm:pt modelId="{ECB28660-8581-4141-A297-8B9BBA8D9693}" type="sibTrans" cxnId="{D5395B7C-3B71-4499-8ECC-90CD8351C586}">
      <dgm:prSet/>
      <dgm:spPr/>
    </dgm:pt>
    <dgm:pt modelId="{EFD24041-6BB6-48D6-A041-0EB5C88A9343}">
      <dgm:prSet/>
      <dgm:spPr/>
      <dgm:t>
        <a:bodyPr/>
        <a:lstStyle/>
        <a:p>
          <a:pPr algn="r" rtl="1"/>
          <a:r>
            <a:rPr lang="ar-JO" dirty="0" smtClean="0"/>
            <a:t>الفترة الملائمة من الوقت </a:t>
          </a:r>
          <a:endParaRPr lang="en-US" dirty="0" smtClean="0"/>
        </a:p>
      </dgm:t>
    </dgm:pt>
    <dgm:pt modelId="{0FFDCF72-F497-4EEE-BD7A-F1921DDB5C98}" type="parTrans" cxnId="{8F0AD043-1421-4A3B-857D-B32FFB114582}">
      <dgm:prSet/>
      <dgm:spPr/>
      <dgm:t>
        <a:bodyPr/>
        <a:lstStyle/>
        <a:p>
          <a:endParaRPr lang="en-US"/>
        </a:p>
      </dgm:t>
    </dgm:pt>
    <dgm:pt modelId="{8B561516-DC66-44B3-B4D7-80F0D6B51330}" type="sibTrans" cxnId="{8F0AD043-1421-4A3B-857D-B32FFB114582}">
      <dgm:prSet/>
      <dgm:spPr/>
      <dgm:t>
        <a:bodyPr/>
        <a:lstStyle/>
        <a:p>
          <a:endParaRPr lang="en-US"/>
        </a:p>
      </dgm:t>
    </dgm:pt>
    <dgm:pt modelId="{4A46BA73-B21E-46B3-B3AA-247661530206}">
      <dgm:prSet/>
      <dgm:spPr/>
      <dgm:t>
        <a:bodyPr/>
        <a:lstStyle/>
        <a:p>
          <a:pPr algn="r" rtl="1"/>
          <a:r>
            <a:rPr lang="ar-JO" dirty="0" smtClean="0"/>
            <a:t>الأسئلة المفتوحة</a:t>
          </a:r>
          <a:endParaRPr lang="en-US" dirty="0" smtClean="0"/>
        </a:p>
      </dgm:t>
    </dgm:pt>
    <dgm:pt modelId="{28D67E5F-30D8-4C41-8557-10773002C2D1}" type="parTrans" cxnId="{B207DD34-C9BC-4336-91BB-288A26EE7EFF}">
      <dgm:prSet/>
      <dgm:spPr/>
      <dgm:t>
        <a:bodyPr/>
        <a:lstStyle/>
        <a:p>
          <a:endParaRPr lang="en-US"/>
        </a:p>
      </dgm:t>
    </dgm:pt>
    <dgm:pt modelId="{8FD45F56-B001-4B60-81ED-B9BC7C8E3A5B}" type="sibTrans" cxnId="{B207DD34-C9BC-4336-91BB-288A26EE7EFF}">
      <dgm:prSet/>
      <dgm:spPr/>
      <dgm:t>
        <a:bodyPr/>
        <a:lstStyle/>
        <a:p>
          <a:endParaRPr lang="en-US"/>
        </a:p>
      </dgm:t>
    </dgm:pt>
    <dgm:pt modelId="{02F64D7A-33AF-40C0-96B6-C9E05FD723A6}">
      <dgm:prSet/>
      <dgm:spPr/>
      <dgm:t>
        <a:bodyPr/>
        <a:lstStyle/>
        <a:p>
          <a:pPr algn="r" rtl="1"/>
          <a:r>
            <a:rPr lang="ar-JO" dirty="0" smtClean="0"/>
            <a:t> الشعور</a:t>
          </a:r>
          <a:endParaRPr lang="en-US" dirty="0" smtClean="0"/>
        </a:p>
      </dgm:t>
    </dgm:pt>
    <dgm:pt modelId="{8B481F1E-C955-4BD7-B0E1-09EDDF6B9ED7}" type="parTrans" cxnId="{504FD783-D2DF-461A-84CD-E41F31045CF2}">
      <dgm:prSet/>
      <dgm:spPr/>
      <dgm:t>
        <a:bodyPr/>
        <a:lstStyle/>
        <a:p>
          <a:endParaRPr lang="en-US"/>
        </a:p>
      </dgm:t>
    </dgm:pt>
    <dgm:pt modelId="{ED8443DE-5BDF-4A30-A390-56DA464B3CAE}" type="sibTrans" cxnId="{504FD783-D2DF-461A-84CD-E41F31045CF2}">
      <dgm:prSet/>
      <dgm:spPr/>
      <dgm:t>
        <a:bodyPr/>
        <a:lstStyle/>
        <a:p>
          <a:endParaRPr lang="en-US"/>
        </a:p>
      </dgm:t>
    </dgm:pt>
    <dgm:pt modelId="{5419DF94-BE16-4E73-ABD4-7D8A60FF4893}">
      <dgm:prSet/>
      <dgm:spPr/>
      <dgm:t>
        <a:bodyPr/>
        <a:lstStyle/>
        <a:p>
          <a:pPr algn="r" rtl="1"/>
          <a:r>
            <a:rPr lang="ar-JO" dirty="0" smtClean="0"/>
            <a:t>التأمل بالمعاني</a:t>
          </a:r>
          <a:endParaRPr lang="en-US" dirty="0" smtClean="0"/>
        </a:p>
      </dgm:t>
    </dgm:pt>
    <dgm:pt modelId="{60D5B224-2AA4-4E10-BF51-771AB0B21C77}" type="parTrans" cxnId="{20112621-14A0-464E-9555-EA3CF6F3119E}">
      <dgm:prSet/>
      <dgm:spPr/>
      <dgm:t>
        <a:bodyPr/>
        <a:lstStyle/>
        <a:p>
          <a:endParaRPr lang="en-US"/>
        </a:p>
      </dgm:t>
    </dgm:pt>
    <dgm:pt modelId="{A932586D-BEF2-4C5D-A5ED-A6769F571F33}" type="sibTrans" cxnId="{20112621-14A0-464E-9555-EA3CF6F3119E}">
      <dgm:prSet/>
      <dgm:spPr/>
      <dgm:t>
        <a:bodyPr/>
        <a:lstStyle/>
        <a:p>
          <a:endParaRPr lang="en-US"/>
        </a:p>
      </dgm:t>
    </dgm:pt>
    <dgm:pt modelId="{D36A7C5D-C4FC-46D2-9D42-C048560EA5A4}">
      <dgm:prSet/>
      <dgm:spPr/>
      <dgm:t>
        <a:bodyPr/>
        <a:lstStyle/>
        <a:p>
          <a:pPr algn="r" rtl="1"/>
          <a:r>
            <a:rPr lang="ar-JO" dirty="0" smtClean="0"/>
            <a:t>تلخيص الأفكار</a:t>
          </a:r>
          <a:endParaRPr lang="en-US" dirty="0" smtClean="0"/>
        </a:p>
      </dgm:t>
    </dgm:pt>
    <dgm:pt modelId="{8DC6F345-A7BF-4A13-95C1-EB6FD29791FD}" type="parTrans" cxnId="{6F412762-B418-4AEC-807E-AE413F895D79}">
      <dgm:prSet/>
      <dgm:spPr/>
      <dgm:t>
        <a:bodyPr/>
        <a:lstStyle/>
        <a:p>
          <a:endParaRPr lang="en-US"/>
        </a:p>
      </dgm:t>
    </dgm:pt>
    <dgm:pt modelId="{FF9C28EE-E0B6-4BE0-9A29-977D8354722B}" type="sibTrans" cxnId="{6F412762-B418-4AEC-807E-AE413F895D79}">
      <dgm:prSet/>
      <dgm:spPr/>
      <dgm:t>
        <a:bodyPr/>
        <a:lstStyle/>
        <a:p>
          <a:endParaRPr lang="en-US"/>
        </a:p>
      </dgm:t>
    </dgm:pt>
    <dgm:pt modelId="{F42468ED-1544-499E-8045-F01E419E342F}" type="pres">
      <dgm:prSet presAssocID="{172D7DB6-22B0-4CFE-9AAD-F53D5D0E0CA0}" presName="Name0" presStyleCnt="0">
        <dgm:presLayoutVars>
          <dgm:dir/>
          <dgm:animLvl val="lvl"/>
          <dgm:resizeHandles val="exact"/>
        </dgm:presLayoutVars>
      </dgm:prSet>
      <dgm:spPr/>
      <dgm:t>
        <a:bodyPr/>
        <a:lstStyle/>
        <a:p>
          <a:endParaRPr lang="en-US"/>
        </a:p>
      </dgm:t>
    </dgm:pt>
    <dgm:pt modelId="{ED152E96-1360-45EB-8152-91F0DB2D9B9E}" type="pres">
      <dgm:prSet presAssocID="{3D06E7E7-D38A-4AEA-80F7-097396449454}" presName="composite" presStyleCnt="0"/>
      <dgm:spPr/>
    </dgm:pt>
    <dgm:pt modelId="{211CE015-5C20-46A0-BB10-1090AC5F43EE}" type="pres">
      <dgm:prSet presAssocID="{3D06E7E7-D38A-4AEA-80F7-097396449454}" presName="parTx" presStyleLbl="alignNode1" presStyleIdx="0" presStyleCnt="3" custLinFactNeighborX="-103" custLinFactNeighborY="-1534">
        <dgm:presLayoutVars>
          <dgm:chMax val="0"/>
          <dgm:chPref val="0"/>
          <dgm:bulletEnabled val="1"/>
        </dgm:presLayoutVars>
      </dgm:prSet>
      <dgm:spPr/>
      <dgm:t>
        <a:bodyPr/>
        <a:lstStyle/>
        <a:p>
          <a:endParaRPr lang="en-US"/>
        </a:p>
      </dgm:t>
    </dgm:pt>
    <dgm:pt modelId="{5B23317D-3058-4E1A-8799-BD18E979637C}" type="pres">
      <dgm:prSet presAssocID="{3D06E7E7-D38A-4AEA-80F7-097396449454}" presName="desTx" presStyleLbl="alignAccFollowNode1" presStyleIdx="0" presStyleCnt="3">
        <dgm:presLayoutVars>
          <dgm:bulletEnabled val="1"/>
        </dgm:presLayoutVars>
      </dgm:prSet>
      <dgm:spPr/>
      <dgm:t>
        <a:bodyPr/>
        <a:lstStyle/>
        <a:p>
          <a:endParaRPr lang="en-US"/>
        </a:p>
      </dgm:t>
    </dgm:pt>
    <dgm:pt modelId="{69B80AD8-B150-441C-A5BC-3CE15BEDB370}" type="pres">
      <dgm:prSet presAssocID="{9E925E48-9FE9-4F1D-96FE-81D169AD166B}" presName="space" presStyleCnt="0"/>
      <dgm:spPr/>
    </dgm:pt>
    <dgm:pt modelId="{B7FF4CB9-A295-4382-8F04-084F92D7817D}" type="pres">
      <dgm:prSet presAssocID="{007DE4F6-9953-44B2-BC3B-B318B8A58BCB}" presName="composite" presStyleCnt="0"/>
      <dgm:spPr/>
    </dgm:pt>
    <dgm:pt modelId="{95A184E4-2F5B-42EF-8FE9-E794215DC966}" type="pres">
      <dgm:prSet presAssocID="{007DE4F6-9953-44B2-BC3B-B318B8A58BCB}" presName="parTx" presStyleLbl="alignNode1" presStyleIdx="1" presStyleCnt="3">
        <dgm:presLayoutVars>
          <dgm:chMax val="0"/>
          <dgm:chPref val="0"/>
          <dgm:bulletEnabled val="1"/>
        </dgm:presLayoutVars>
      </dgm:prSet>
      <dgm:spPr/>
      <dgm:t>
        <a:bodyPr/>
        <a:lstStyle/>
        <a:p>
          <a:endParaRPr lang="en-US"/>
        </a:p>
      </dgm:t>
    </dgm:pt>
    <dgm:pt modelId="{E9C54B31-E939-4286-B3E7-610667C9412A}" type="pres">
      <dgm:prSet presAssocID="{007DE4F6-9953-44B2-BC3B-B318B8A58BCB}" presName="desTx" presStyleLbl="alignAccFollowNode1" presStyleIdx="1" presStyleCnt="3">
        <dgm:presLayoutVars>
          <dgm:bulletEnabled val="1"/>
        </dgm:presLayoutVars>
      </dgm:prSet>
      <dgm:spPr/>
      <dgm:t>
        <a:bodyPr/>
        <a:lstStyle/>
        <a:p>
          <a:endParaRPr lang="en-US"/>
        </a:p>
      </dgm:t>
    </dgm:pt>
    <dgm:pt modelId="{A6DA20B4-D014-417E-B895-7149C60F7132}" type="pres">
      <dgm:prSet presAssocID="{CD3EFBF5-D7C4-4F9E-853C-C45C549521D4}" presName="space" presStyleCnt="0"/>
      <dgm:spPr/>
    </dgm:pt>
    <dgm:pt modelId="{C8D84E20-D233-46FF-A84E-9D55AD039FB9}" type="pres">
      <dgm:prSet presAssocID="{FF09CBF6-91F6-40E2-A7FB-EB5BAB18B9AA}" presName="composite" presStyleCnt="0"/>
      <dgm:spPr/>
    </dgm:pt>
    <dgm:pt modelId="{04088F6C-90BA-44DA-A2F5-4946FD00D18A}" type="pres">
      <dgm:prSet presAssocID="{FF09CBF6-91F6-40E2-A7FB-EB5BAB18B9AA}" presName="parTx" presStyleLbl="alignNode1" presStyleIdx="2" presStyleCnt="3">
        <dgm:presLayoutVars>
          <dgm:chMax val="0"/>
          <dgm:chPref val="0"/>
          <dgm:bulletEnabled val="1"/>
        </dgm:presLayoutVars>
      </dgm:prSet>
      <dgm:spPr/>
      <dgm:t>
        <a:bodyPr/>
        <a:lstStyle/>
        <a:p>
          <a:endParaRPr lang="en-US"/>
        </a:p>
      </dgm:t>
    </dgm:pt>
    <dgm:pt modelId="{F5044BEF-3DF6-4CD2-9042-5EC106EB5951}" type="pres">
      <dgm:prSet presAssocID="{FF09CBF6-91F6-40E2-A7FB-EB5BAB18B9AA}" presName="desTx" presStyleLbl="alignAccFollowNode1" presStyleIdx="2" presStyleCnt="3">
        <dgm:presLayoutVars>
          <dgm:bulletEnabled val="1"/>
        </dgm:presLayoutVars>
      </dgm:prSet>
      <dgm:spPr/>
      <dgm:t>
        <a:bodyPr/>
        <a:lstStyle/>
        <a:p>
          <a:endParaRPr lang="en-US"/>
        </a:p>
      </dgm:t>
    </dgm:pt>
  </dgm:ptLst>
  <dgm:cxnLst>
    <dgm:cxn modelId="{4A4EDC76-3242-4075-809A-F1D55844A7CF}" type="presOf" srcId="{3D06E7E7-D38A-4AEA-80F7-097396449454}" destId="{211CE015-5C20-46A0-BB10-1090AC5F43EE}" srcOrd="0" destOrd="0" presId="urn:microsoft.com/office/officeart/2005/8/layout/hList1"/>
    <dgm:cxn modelId="{7B9CE329-A6D3-44FD-8120-2433620093A4}" type="presOf" srcId="{FF09CBF6-91F6-40E2-A7FB-EB5BAB18B9AA}" destId="{04088F6C-90BA-44DA-A2F5-4946FD00D18A}" srcOrd="0" destOrd="0" presId="urn:microsoft.com/office/officeart/2005/8/layout/hList1"/>
    <dgm:cxn modelId="{9260D3B1-515F-49EF-BBE3-468BB76204BA}" type="presOf" srcId="{D36A7C5D-C4FC-46D2-9D42-C048560EA5A4}" destId="{F5044BEF-3DF6-4CD2-9042-5EC106EB5951}" srcOrd="0" destOrd="3" presId="urn:microsoft.com/office/officeart/2005/8/layout/hList1"/>
    <dgm:cxn modelId="{D076C04D-8A03-4FE4-BAD3-6105722C8850}" type="presOf" srcId="{2F3FBC06-F81D-4989-BB19-F177C5200719}" destId="{F5044BEF-3DF6-4CD2-9042-5EC106EB5951}" srcOrd="0" destOrd="0" presId="urn:microsoft.com/office/officeart/2005/8/layout/hList1"/>
    <dgm:cxn modelId="{82BFEC44-7491-41AA-A4AB-F4CE7368168D}" type="presOf" srcId="{7A58687B-51BF-49D8-BE21-4463C301AC6A}" destId="{5B23317D-3058-4E1A-8799-BD18E979637C}" srcOrd="0" destOrd="1" presId="urn:microsoft.com/office/officeart/2005/8/layout/hList1"/>
    <dgm:cxn modelId="{C86C9813-B108-4F09-9A26-CB7C8BF2D8E9}" srcId="{007DE4F6-9953-44B2-BC3B-B318B8A58BCB}" destId="{6247A377-A49C-40A6-B332-BA0D56F8BFC0}" srcOrd="0" destOrd="0" parTransId="{C8BF1AF5-78D9-4306-A269-286CD874F726}" sibTransId="{DFDCF219-7BF7-48DF-BB9B-438FC0756AB1}"/>
    <dgm:cxn modelId="{8F0AD043-1421-4A3B-857D-B32FFB114582}" srcId="{007DE4F6-9953-44B2-BC3B-B318B8A58BCB}" destId="{EFD24041-6BB6-48D6-A041-0EB5C88A9343}" srcOrd="1" destOrd="0" parTransId="{0FFDCF72-F497-4EEE-BD7A-F1921DDB5C98}" sibTransId="{8B561516-DC66-44B3-B4D7-80F0D6B51330}"/>
    <dgm:cxn modelId="{8B67BA08-A94B-4092-A74A-9DFB1BA657E8}" srcId="{172D7DB6-22B0-4CFE-9AAD-F53D5D0E0CA0}" destId="{007DE4F6-9953-44B2-BC3B-B318B8A58BCB}" srcOrd="1" destOrd="0" parTransId="{EECCB02D-6937-49F5-B4E0-9EE2C5FB647F}" sibTransId="{CD3EFBF5-D7C4-4F9E-853C-C45C549521D4}"/>
    <dgm:cxn modelId="{BF985A50-B371-4165-A99A-2165A044D103}" srcId="{3D06E7E7-D38A-4AEA-80F7-097396449454}" destId="{7EEF3657-7662-4E01-BE3C-0E503DE197BD}" srcOrd="2" destOrd="0" parTransId="{1A731ED8-29AF-4C3C-BC73-4557D32078F9}" sibTransId="{B8DC1950-6CF8-4FC9-9A60-B5E4007685CE}"/>
    <dgm:cxn modelId="{9249215F-7E4D-4A1D-B07C-9DF1F82A762D}" srcId="{3D06E7E7-D38A-4AEA-80F7-097396449454}" destId="{D70203AB-BC07-4B7D-806A-932355A3D6F8}" srcOrd="3" destOrd="0" parTransId="{0C0BC753-045C-4DA0-9C3F-15FF06C5D329}" sibTransId="{9C5D2450-BABE-4F8C-A4AE-0C535E5DDABA}"/>
    <dgm:cxn modelId="{D5395B7C-3B71-4499-8ECC-90CD8351C586}" srcId="{3D06E7E7-D38A-4AEA-80F7-097396449454}" destId="{7A58687B-51BF-49D8-BE21-4463C301AC6A}" srcOrd="1" destOrd="0" parTransId="{F6AD2068-BCC0-43D9-9D4A-A20B4AE6617F}" sibTransId="{ECB28660-8581-4141-A297-8B9BBA8D9693}"/>
    <dgm:cxn modelId="{AD4DDD49-B11E-4EFA-B567-D3A6357A73C1}" srcId="{172D7DB6-22B0-4CFE-9AAD-F53D5D0E0CA0}" destId="{FF09CBF6-91F6-40E2-A7FB-EB5BAB18B9AA}" srcOrd="2" destOrd="0" parTransId="{E08855FA-B115-46E7-AA54-554D667F9D7F}" sibTransId="{8116BABE-3F58-4811-A6BE-06C01266FB29}"/>
    <dgm:cxn modelId="{531B4DFF-7F27-4451-9B02-51B205B0CBC7}" type="presOf" srcId="{EFD24041-6BB6-48D6-A041-0EB5C88A9343}" destId="{E9C54B31-E939-4286-B3E7-610667C9412A}" srcOrd="0" destOrd="1" presId="urn:microsoft.com/office/officeart/2005/8/layout/hList1"/>
    <dgm:cxn modelId="{23B550D0-B0C0-4C84-B730-A4486A51338E}" type="presOf" srcId="{6247A377-A49C-40A6-B332-BA0D56F8BFC0}" destId="{E9C54B31-E939-4286-B3E7-610667C9412A}" srcOrd="0" destOrd="0" presId="urn:microsoft.com/office/officeart/2005/8/layout/hList1"/>
    <dgm:cxn modelId="{B207DD34-C9BC-4336-91BB-288A26EE7EFF}" srcId="{007DE4F6-9953-44B2-BC3B-B318B8A58BCB}" destId="{4A46BA73-B21E-46B3-B3AA-247661530206}" srcOrd="2" destOrd="0" parTransId="{28D67E5F-30D8-4C41-8557-10773002C2D1}" sibTransId="{8FD45F56-B001-4B60-81ED-B9BC7C8E3A5B}"/>
    <dgm:cxn modelId="{504FD783-D2DF-461A-84CD-E41F31045CF2}" srcId="{FF09CBF6-91F6-40E2-A7FB-EB5BAB18B9AA}" destId="{02F64D7A-33AF-40C0-96B6-C9E05FD723A6}" srcOrd="1" destOrd="0" parTransId="{8B481F1E-C955-4BD7-B0E1-09EDDF6B9ED7}" sibTransId="{ED8443DE-5BDF-4A30-A390-56DA464B3CAE}"/>
    <dgm:cxn modelId="{C894C3AD-086E-48F3-A0E0-AD119A61453E}" type="presOf" srcId="{172D7DB6-22B0-4CFE-9AAD-F53D5D0E0CA0}" destId="{F42468ED-1544-499E-8045-F01E419E342F}" srcOrd="0" destOrd="0" presId="urn:microsoft.com/office/officeart/2005/8/layout/hList1"/>
    <dgm:cxn modelId="{784539DB-8A55-486A-8645-F0F638273691}" type="presOf" srcId="{007DE4F6-9953-44B2-BC3B-B318B8A58BCB}" destId="{95A184E4-2F5B-42EF-8FE9-E794215DC966}" srcOrd="0" destOrd="0" presId="urn:microsoft.com/office/officeart/2005/8/layout/hList1"/>
    <dgm:cxn modelId="{FCE6EC01-A261-44E6-BDE1-87402A21F620}" type="presOf" srcId="{70EE2300-290D-494C-B5D2-4BA53F5ED232}" destId="{5B23317D-3058-4E1A-8799-BD18E979637C}" srcOrd="0" destOrd="0" presId="urn:microsoft.com/office/officeart/2005/8/layout/hList1"/>
    <dgm:cxn modelId="{FDFA207C-F766-4CDF-A0F4-D4A14BEEA0D7}" type="presOf" srcId="{7EEF3657-7662-4E01-BE3C-0E503DE197BD}" destId="{5B23317D-3058-4E1A-8799-BD18E979637C}" srcOrd="0" destOrd="2" presId="urn:microsoft.com/office/officeart/2005/8/layout/hList1"/>
    <dgm:cxn modelId="{F8ADEB99-67FB-42B8-9BE6-3EA308406378}" srcId="{3D06E7E7-D38A-4AEA-80F7-097396449454}" destId="{70EE2300-290D-494C-B5D2-4BA53F5ED232}" srcOrd="0" destOrd="0" parTransId="{C60B265A-4611-449D-B34E-B60BC66FA5E2}" sibTransId="{EC67E6A7-A9A5-49A9-A4B1-220E17C476F4}"/>
    <dgm:cxn modelId="{20112621-14A0-464E-9555-EA3CF6F3119E}" srcId="{FF09CBF6-91F6-40E2-A7FB-EB5BAB18B9AA}" destId="{5419DF94-BE16-4E73-ABD4-7D8A60FF4893}" srcOrd="2" destOrd="0" parTransId="{60D5B224-2AA4-4E10-BF51-771AB0B21C77}" sibTransId="{A932586D-BEF2-4C5D-A5ED-A6769F571F33}"/>
    <dgm:cxn modelId="{E54F5901-DB6F-4C13-BE0B-9B294E96AB6F}" type="presOf" srcId="{5419DF94-BE16-4E73-ABD4-7D8A60FF4893}" destId="{F5044BEF-3DF6-4CD2-9042-5EC106EB5951}" srcOrd="0" destOrd="2" presId="urn:microsoft.com/office/officeart/2005/8/layout/hList1"/>
    <dgm:cxn modelId="{F5584563-5C23-4519-BFBC-16ADD19F3B00}" srcId="{FF09CBF6-91F6-40E2-A7FB-EB5BAB18B9AA}" destId="{2F3FBC06-F81D-4989-BB19-F177C5200719}" srcOrd="0" destOrd="0" parTransId="{B69A1C89-A482-4FEB-A801-9DC49EA9DB03}" sibTransId="{764EDA83-5C87-4516-BE8B-9934197D5C8D}"/>
    <dgm:cxn modelId="{3214AD0A-563F-4CB9-AB50-E52983F53A5C}" type="presOf" srcId="{D70203AB-BC07-4B7D-806A-932355A3D6F8}" destId="{5B23317D-3058-4E1A-8799-BD18E979637C}" srcOrd="0" destOrd="3" presId="urn:microsoft.com/office/officeart/2005/8/layout/hList1"/>
    <dgm:cxn modelId="{6F412762-B418-4AEC-807E-AE413F895D79}" srcId="{FF09CBF6-91F6-40E2-A7FB-EB5BAB18B9AA}" destId="{D36A7C5D-C4FC-46D2-9D42-C048560EA5A4}" srcOrd="3" destOrd="0" parTransId="{8DC6F345-A7BF-4A13-95C1-EB6FD29791FD}" sibTransId="{FF9C28EE-E0B6-4BE0-9A29-977D8354722B}"/>
    <dgm:cxn modelId="{9D794732-DB1A-457C-B421-0F22B0652334}" type="presOf" srcId="{02F64D7A-33AF-40C0-96B6-C9E05FD723A6}" destId="{F5044BEF-3DF6-4CD2-9042-5EC106EB5951}" srcOrd="0" destOrd="1" presId="urn:microsoft.com/office/officeart/2005/8/layout/hList1"/>
    <dgm:cxn modelId="{49EB8BDD-7039-4150-9960-2DA5D40A9F63}" type="presOf" srcId="{4A46BA73-B21E-46B3-B3AA-247661530206}" destId="{E9C54B31-E939-4286-B3E7-610667C9412A}" srcOrd="0" destOrd="2" presId="urn:microsoft.com/office/officeart/2005/8/layout/hList1"/>
    <dgm:cxn modelId="{74FF01D2-8316-442C-AAB3-797ECC1EC56B}" srcId="{172D7DB6-22B0-4CFE-9AAD-F53D5D0E0CA0}" destId="{3D06E7E7-D38A-4AEA-80F7-097396449454}" srcOrd="0" destOrd="0" parTransId="{60A2DA21-3706-4FF3-922A-7E7C367C8EE9}" sibTransId="{9E925E48-9FE9-4F1D-96FE-81D169AD166B}"/>
    <dgm:cxn modelId="{53ED24F3-E758-4D72-91D3-3415F94E0967}" type="presParOf" srcId="{F42468ED-1544-499E-8045-F01E419E342F}" destId="{ED152E96-1360-45EB-8152-91F0DB2D9B9E}" srcOrd="0" destOrd="0" presId="urn:microsoft.com/office/officeart/2005/8/layout/hList1"/>
    <dgm:cxn modelId="{829BF75E-256D-4D9A-94AA-DBACD543AEC2}" type="presParOf" srcId="{ED152E96-1360-45EB-8152-91F0DB2D9B9E}" destId="{211CE015-5C20-46A0-BB10-1090AC5F43EE}" srcOrd="0" destOrd="0" presId="urn:microsoft.com/office/officeart/2005/8/layout/hList1"/>
    <dgm:cxn modelId="{17DBEA01-F2F2-4CD3-AD9D-1E1EE40B3013}" type="presParOf" srcId="{ED152E96-1360-45EB-8152-91F0DB2D9B9E}" destId="{5B23317D-3058-4E1A-8799-BD18E979637C}" srcOrd="1" destOrd="0" presId="urn:microsoft.com/office/officeart/2005/8/layout/hList1"/>
    <dgm:cxn modelId="{E3523A21-7370-444D-BCB7-B1DC54D44808}" type="presParOf" srcId="{F42468ED-1544-499E-8045-F01E419E342F}" destId="{69B80AD8-B150-441C-A5BC-3CE15BEDB370}" srcOrd="1" destOrd="0" presId="urn:microsoft.com/office/officeart/2005/8/layout/hList1"/>
    <dgm:cxn modelId="{763DBC60-2BDD-4F83-B36F-379ED042D93B}" type="presParOf" srcId="{F42468ED-1544-499E-8045-F01E419E342F}" destId="{B7FF4CB9-A295-4382-8F04-084F92D7817D}" srcOrd="2" destOrd="0" presId="urn:microsoft.com/office/officeart/2005/8/layout/hList1"/>
    <dgm:cxn modelId="{D33D43D6-E617-4BDD-B830-770F6A0C8B3F}" type="presParOf" srcId="{B7FF4CB9-A295-4382-8F04-084F92D7817D}" destId="{95A184E4-2F5B-42EF-8FE9-E794215DC966}" srcOrd="0" destOrd="0" presId="urn:microsoft.com/office/officeart/2005/8/layout/hList1"/>
    <dgm:cxn modelId="{06E12956-73FF-46BB-BACD-7C4EF4F97383}" type="presParOf" srcId="{B7FF4CB9-A295-4382-8F04-084F92D7817D}" destId="{E9C54B31-E939-4286-B3E7-610667C9412A}" srcOrd="1" destOrd="0" presId="urn:microsoft.com/office/officeart/2005/8/layout/hList1"/>
    <dgm:cxn modelId="{9C03C7F8-59FF-4A48-83EE-AF423216C8A6}" type="presParOf" srcId="{F42468ED-1544-499E-8045-F01E419E342F}" destId="{A6DA20B4-D014-417E-B895-7149C60F7132}" srcOrd="3" destOrd="0" presId="urn:microsoft.com/office/officeart/2005/8/layout/hList1"/>
    <dgm:cxn modelId="{85E120C8-E897-40C3-BB12-6276694858C7}" type="presParOf" srcId="{F42468ED-1544-499E-8045-F01E419E342F}" destId="{C8D84E20-D233-46FF-A84E-9D55AD039FB9}" srcOrd="4" destOrd="0" presId="urn:microsoft.com/office/officeart/2005/8/layout/hList1"/>
    <dgm:cxn modelId="{FA8902CA-224C-4561-AB72-8663F239FD4F}" type="presParOf" srcId="{C8D84E20-D233-46FF-A84E-9D55AD039FB9}" destId="{04088F6C-90BA-44DA-A2F5-4946FD00D18A}" srcOrd="0" destOrd="0" presId="urn:microsoft.com/office/officeart/2005/8/layout/hList1"/>
    <dgm:cxn modelId="{BEDFC1B7-BFE8-4D21-BA67-B9D7645F9EC2}" type="presParOf" srcId="{C8D84E20-D233-46FF-A84E-9D55AD039FB9}" destId="{F5044BEF-3DF6-4CD2-9042-5EC106EB595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CE015-5C20-46A0-BB10-1090AC5F43EE}">
      <dsp:nvSpPr>
        <dsp:cNvPr id="0" name=""/>
        <dsp:cNvSpPr/>
      </dsp:nvSpPr>
      <dsp:spPr>
        <a:xfrm>
          <a:off x="0" y="1427810"/>
          <a:ext cx="2205632" cy="86197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JO" sz="2500" kern="1200" dirty="0" smtClean="0"/>
            <a:t>مهارات الحضور</a:t>
          </a:r>
          <a:endParaRPr lang="en-US" sz="2500" kern="1200" dirty="0"/>
        </a:p>
      </dsp:txBody>
      <dsp:txXfrm>
        <a:off x="0" y="1427810"/>
        <a:ext cx="2205632" cy="861971"/>
      </dsp:txXfrm>
    </dsp:sp>
    <dsp:sp modelId="{5B23317D-3058-4E1A-8799-BD18E979637C}">
      <dsp:nvSpPr>
        <dsp:cNvPr id="0" name=""/>
        <dsp:cNvSpPr/>
      </dsp:nvSpPr>
      <dsp:spPr>
        <a:xfrm>
          <a:off x="2262" y="2303004"/>
          <a:ext cx="2205632" cy="181856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r" defTabSz="1111250" rtl="1">
            <a:lnSpc>
              <a:spcPct val="90000"/>
            </a:lnSpc>
            <a:spcBef>
              <a:spcPct val="0"/>
            </a:spcBef>
            <a:spcAft>
              <a:spcPct val="15000"/>
            </a:spcAft>
            <a:buChar char="••"/>
          </a:pPr>
          <a:r>
            <a:rPr lang="ar-JO" sz="2500" kern="1200" dirty="0" smtClean="0"/>
            <a:t> التواصل بالعين</a:t>
          </a:r>
          <a:endParaRPr lang="en-US" sz="2500" kern="1200" dirty="0"/>
        </a:p>
        <a:p>
          <a:pPr marL="228600" lvl="1" indent="-228600" algn="r" defTabSz="1111250" rtl="1">
            <a:lnSpc>
              <a:spcPct val="90000"/>
            </a:lnSpc>
            <a:spcBef>
              <a:spcPct val="0"/>
            </a:spcBef>
            <a:spcAft>
              <a:spcPct val="15000"/>
            </a:spcAft>
            <a:buChar char="••"/>
          </a:pPr>
          <a:r>
            <a:rPr lang="ar-JO" sz="2500" kern="1200" dirty="0" smtClean="0"/>
            <a:t>الوضعية </a:t>
          </a:r>
          <a:endParaRPr lang="en-US" sz="2500" kern="1200" dirty="0"/>
        </a:p>
        <a:p>
          <a:pPr marL="228600" lvl="1" indent="-228600" algn="r" defTabSz="1111250" rtl="1">
            <a:lnSpc>
              <a:spcPct val="90000"/>
            </a:lnSpc>
            <a:spcBef>
              <a:spcPct val="0"/>
            </a:spcBef>
            <a:spcAft>
              <a:spcPct val="15000"/>
            </a:spcAft>
            <a:buChar char="••"/>
          </a:pPr>
          <a:r>
            <a:rPr lang="ar-JO" sz="2500" kern="1200" dirty="0" smtClean="0"/>
            <a:t>الإيماءات</a:t>
          </a:r>
          <a:endParaRPr lang="en-US" sz="2500" kern="1200" dirty="0" smtClean="0"/>
        </a:p>
        <a:p>
          <a:pPr marL="228600" lvl="1" indent="-228600" algn="r" defTabSz="1111250" rtl="1">
            <a:lnSpc>
              <a:spcPct val="90000"/>
            </a:lnSpc>
            <a:spcBef>
              <a:spcPct val="0"/>
            </a:spcBef>
            <a:spcAft>
              <a:spcPct val="15000"/>
            </a:spcAft>
            <a:buChar char="••"/>
          </a:pPr>
          <a:r>
            <a:rPr lang="ar-JO" sz="2500" kern="1200" dirty="0" smtClean="0"/>
            <a:t>البيئة</a:t>
          </a:r>
          <a:endParaRPr lang="en-US" sz="2500" kern="1200" dirty="0" smtClean="0"/>
        </a:p>
      </dsp:txBody>
      <dsp:txXfrm>
        <a:off x="2262" y="2303004"/>
        <a:ext cx="2205632" cy="1818562"/>
      </dsp:txXfrm>
    </dsp:sp>
    <dsp:sp modelId="{95A184E4-2F5B-42EF-8FE9-E794215DC966}">
      <dsp:nvSpPr>
        <dsp:cNvPr id="0" name=""/>
        <dsp:cNvSpPr/>
      </dsp:nvSpPr>
      <dsp:spPr>
        <a:xfrm>
          <a:off x="2516683" y="1441033"/>
          <a:ext cx="2205632" cy="86197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JO" sz="2500" kern="1200" dirty="0" smtClean="0"/>
            <a:t>مهارات المتابعة</a:t>
          </a:r>
          <a:endParaRPr lang="en-US" sz="2500" kern="1200" dirty="0"/>
        </a:p>
      </dsp:txBody>
      <dsp:txXfrm>
        <a:off x="2516683" y="1441033"/>
        <a:ext cx="2205632" cy="861971"/>
      </dsp:txXfrm>
    </dsp:sp>
    <dsp:sp modelId="{E9C54B31-E939-4286-B3E7-610667C9412A}">
      <dsp:nvSpPr>
        <dsp:cNvPr id="0" name=""/>
        <dsp:cNvSpPr/>
      </dsp:nvSpPr>
      <dsp:spPr>
        <a:xfrm>
          <a:off x="2516683" y="2303004"/>
          <a:ext cx="2205632" cy="181856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r" defTabSz="1111250" rtl="1">
            <a:lnSpc>
              <a:spcPct val="90000"/>
            </a:lnSpc>
            <a:spcBef>
              <a:spcPct val="0"/>
            </a:spcBef>
            <a:spcAft>
              <a:spcPct val="15000"/>
            </a:spcAft>
            <a:buChar char="••"/>
          </a:pPr>
          <a:r>
            <a:rPr lang="ar-JO" sz="2500" kern="1200" dirty="0" smtClean="0"/>
            <a:t>إقرار الإيجابات</a:t>
          </a:r>
          <a:endParaRPr lang="en-US" sz="2500" kern="1200" dirty="0"/>
        </a:p>
        <a:p>
          <a:pPr marL="228600" lvl="1" indent="-228600" algn="r" defTabSz="1111250" rtl="1">
            <a:lnSpc>
              <a:spcPct val="90000"/>
            </a:lnSpc>
            <a:spcBef>
              <a:spcPct val="0"/>
            </a:spcBef>
            <a:spcAft>
              <a:spcPct val="15000"/>
            </a:spcAft>
            <a:buChar char="••"/>
          </a:pPr>
          <a:r>
            <a:rPr lang="ar-JO" sz="2500" kern="1200" dirty="0" smtClean="0"/>
            <a:t>الفترة الملائمة من الوقت </a:t>
          </a:r>
          <a:endParaRPr lang="en-US" sz="2500" kern="1200" dirty="0" smtClean="0"/>
        </a:p>
        <a:p>
          <a:pPr marL="228600" lvl="1" indent="-228600" algn="r" defTabSz="1111250" rtl="1">
            <a:lnSpc>
              <a:spcPct val="90000"/>
            </a:lnSpc>
            <a:spcBef>
              <a:spcPct val="0"/>
            </a:spcBef>
            <a:spcAft>
              <a:spcPct val="15000"/>
            </a:spcAft>
            <a:buChar char="••"/>
          </a:pPr>
          <a:r>
            <a:rPr lang="ar-JO" sz="2500" kern="1200" dirty="0" smtClean="0"/>
            <a:t>الأسئلة المفتوحة</a:t>
          </a:r>
          <a:endParaRPr lang="en-US" sz="2500" kern="1200" dirty="0" smtClean="0"/>
        </a:p>
      </dsp:txBody>
      <dsp:txXfrm>
        <a:off x="2516683" y="2303004"/>
        <a:ext cx="2205632" cy="1818562"/>
      </dsp:txXfrm>
    </dsp:sp>
    <dsp:sp modelId="{04088F6C-90BA-44DA-A2F5-4946FD00D18A}">
      <dsp:nvSpPr>
        <dsp:cNvPr id="0" name=""/>
        <dsp:cNvSpPr/>
      </dsp:nvSpPr>
      <dsp:spPr>
        <a:xfrm>
          <a:off x="5031105" y="1441033"/>
          <a:ext cx="2205632" cy="86197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JO" sz="2500" kern="1200" dirty="0" smtClean="0"/>
            <a:t>مهارات الاستجابة </a:t>
          </a:r>
          <a:endParaRPr lang="en-US" sz="2500" kern="1200" dirty="0"/>
        </a:p>
      </dsp:txBody>
      <dsp:txXfrm>
        <a:off x="5031105" y="1441033"/>
        <a:ext cx="2205632" cy="861971"/>
      </dsp:txXfrm>
    </dsp:sp>
    <dsp:sp modelId="{F5044BEF-3DF6-4CD2-9042-5EC106EB5951}">
      <dsp:nvSpPr>
        <dsp:cNvPr id="0" name=""/>
        <dsp:cNvSpPr/>
      </dsp:nvSpPr>
      <dsp:spPr>
        <a:xfrm>
          <a:off x="5031105" y="2303004"/>
          <a:ext cx="2205632" cy="181856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r" defTabSz="1111250" rtl="1">
            <a:lnSpc>
              <a:spcPct val="90000"/>
            </a:lnSpc>
            <a:spcBef>
              <a:spcPct val="0"/>
            </a:spcBef>
            <a:spcAft>
              <a:spcPct val="15000"/>
            </a:spcAft>
            <a:buChar char="••"/>
          </a:pPr>
          <a:r>
            <a:rPr lang="ar-JO" sz="2500" kern="1200" dirty="0" smtClean="0"/>
            <a:t> التأمل </a:t>
          </a:r>
          <a:endParaRPr lang="en-US" sz="2500" kern="1200" dirty="0"/>
        </a:p>
        <a:p>
          <a:pPr marL="228600" lvl="1" indent="-228600" algn="r" defTabSz="1111250" rtl="1">
            <a:lnSpc>
              <a:spcPct val="90000"/>
            </a:lnSpc>
            <a:spcBef>
              <a:spcPct val="0"/>
            </a:spcBef>
            <a:spcAft>
              <a:spcPct val="15000"/>
            </a:spcAft>
            <a:buChar char="••"/>
          </a:pPr>
          <a:r>
            <a:rPr lang="ar-JO" sz="2500" kern="1200" dirty="0" smtClean="0"/>
            <a:t> الشعور</a:t>
          </a:r>
          <a:endParaRPr lang="en-US" sz="2500" kern="1200" dirty="0" smtClean="0"/>
        </a:p>
        <a:p>
          <a:pPr marL="228600" lvl="1" indent="-228600" algn="r" defTabSz="1111250" rtl="1">
            <a:lnSpc>
              <a:spcPct val="90000"/>
            </a:lnSpc>
            <a:spcBef>
              <a:spcPct val="0"/>
            </a:spcBef>
            <a:spcAft>
              <a:spcPct val="15000"/>
            </a:spcAft>
            <a:buChar char="••"/>
          </a:pPr>
          <a:r>
            <a:rPr lang="ar-JO" sz="2500" kern="1200" dirty="0" smtClean="0"/>
            <a:t>التأمل بالمعاني</a:t>
          </a:r>
          <a:endParaRPr lang="en-US" sz="2500" kern="1200" dirty="0" smtClean="0"/>
        </a:p>
        <a:p>
          <a:pPr marL="228600" lvl="1" indent="-228600" algn="r" defTabSz="1111250" rtl="1">
            <a:lnSpc>
              <a:spcPct val="90000"/>
            </a:lnSpc>
            <a:spcBef>
              <a:spcPct val="0"/>
            </a:spcBef>
            <a:spcAft>
              <a:spcPct val="15000"/>
            </a:spcAft>
            <a:buChar char="••"/>
          </a:pPr>
          <a:r>
            <a:rPr lang="ar-JO" sz="2500" kern="1200" dirty="0" smtClean="0"/>
            <a:t>تلخيص الأفكار</a:t>
          </a:r>
          <a:endParaRPr lang="en-US" sz="2500" kern="1200" dirty="0" smtClean="0"/>
        </a:p>
      </dsp:txBody>
      <dsp:txXfrm>
        <a:off x="5031105" y="2303004"/>
        <a:ext cx="2205632" cy="181856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502023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smtClean="0"/>
              <a:t>يسير  مع القسم 5.2</a:t>
            </a:r>
            <a:endParaRPr lang="en-US" b="1" dirty="0" smtClean="0"/>
          </a:p>
          <a:p>
            <a:pPr algn="r" rtl="1"/>
            <a:r>
              <a:rPr lang="ar-JO" b="1" dirty="0" smtClean="0"/>
              <a:t> </a:t>
            </a:r>
            <a:endParaRPr lang="en-US" b="1" dirty="0" smtClean="0"/>
          </a:p>
          <a:p>
            <a:pPr algn="r" rtl="1"/>
            <a:r>
              <a:rPr lang="ar-JO" b="1" dirty="0" smtClean="0"/>
              <a:t>إذا كنت قادرا على القيام بهذا النشاط، هذه هي التعليمات: (وإلا يمكنك فقط  أن تطرح الأسئلة على المجموعة  )</a:t>
            </a:r>
            <a:endParaRPr lang="en-US" b="1" dirty="0" smtClean="0"/>
          </a:p>
          <a:p>
            <a:pPr algn="r" rtl="1"/>
            <a:r>
              <a:rPr lang="ar-JO" b="1" dirty="0" smtClean="0"/>
              <a:t> </a:t>
            </a:r>
            <a:endParaRPr lang="en-US" b="1" dirty="0" smtClean="0"/>
          </a:p>
          <a:p>
            <a:pPr algn="r" rtl="1"/>
            <a:r>
              <a:rPr lang="ar-JO" b="1" dirty="0" smtClean="0"/>
              <a:t>سوف أعطي كل واحد منكم قطعة من الورق الملون.</a:t>
            </a:r>
            <a:endParaRPr lang="en-US" b="1" dirty="0" smtClean="0"/>
          </a:p>
          <a:p>
            <a:pPr algn="r" rtl="1"/>
            <a:r>
              <a:rPr lang="ar-JO" b="1" dirty="0" smtClean="0"/>
              <a:t>سوف نستخدم هذه الورقة للإشارة إلى ما إذا كانت الفتاة يجب أن تعرف جميع هذه المعلومات، وما إذا كانت يجب أن تعرف ذلك عندما تكون أكبر سنا، أو ما إذا كان ينبغي أن تعرف ذلك في أقرب وقت ممكن.</a:t>
            </a:r>
            <a:endParaRPr lang="en-US" b="1" dirty="0" smtClean="0"/>
          </a:p>
          <a:p>
            <a:pPr algn="r" rtl="1"/>
            <a:r>
              <a:rPr lang="ar-JO" b="1" dirty="0" smtClean="0"/>
              <a:t>احمر  - لا ينبغي لها أن تعرف ذلك على الإطلاق</a:t>
            </a:r>
            <a:endParaRPr lang="en-US" b="1" dirty="0" smtClean="0"/>
          </a:p>
          <a:p>
            <a:pPr algn="r" rtl="1"/>
            <a:r>
              <a:rPr lang="ar-JO" b="1" dirty="0" smtClean="0"/>
              <a:t>أصفر - يجب أن تعرف ذلك، ولكن عندما تكون أكبر سنا</a:t>
            </a:r>
            <a:endParaRPr lang="en-US" b="1" dirty="0" smtClean="0"/>
          </a:p>
          <a:p>
            <a:pPr algn="r" rtl="1"/>
            <a:r>
              <a:rPr lang="ar-JO" b="1" dirty="0" smtClean="0"/>
              <a:t>الأخضر - يجب أن تعرف ذلك في أقرب وقت ممكن</a:t>
            </a:r>
            <a:endParaRPr lang="en-US" b="1" dirty="0" smtClean="0"/>
          </a:p>
          <a:p>
            <a:pPr algn="r" rtl="1"/>
            <a:r>
              <a:rPr lang="ar-JO" b="1" dirty="0" smtClean="0"/>
              <a:t>الأزرق - هذا شيء تعرفه ابنتك، إما تعلمته في المدرسة، أو منك، أو من الأصدقاء المقربين الآخرين أو أفراد الأسرة</a:t>
            </a:r>
            <a:endParaRPr lang="en-US" b="1" dirty="0" smtClean="0"/>
          </a:p>
          <a:p>
            <a:pPr algn="r" rtl="1"/>
            <a:r>
              <a:rPr lang="ar-JO" b="1" dirty="0" smtClean="0"/>
              <a:t> </a:t>
            </a:r>
            <a:endParaRPr lang="en-US" b="1" dirty="0" smtClean="0"/>
          </a:p>
          <a:p>
            <a:pPr algn="r" rtl="1"/>
            <a:r>
              <a:rPr lang="ar-JO" b="1" dirty="0" smtClean="0"/>
              <a:t>لماذا هم بحاجة إلى معرفة هذه الأشياء؟</a:t>
            </a:r>
            <a:endParaRPr lang="en-US" b="1" dirty="0" smtClean="0"/>
          </a:p>
          <a:p>
            <a:pPr algn="r" rtl="1"/>
            <a:r>
              <a:rPr lang="ar-JO" b="1" dirty="0" smtClean="0"/>
              <a:t> </a:t>
            </a:r>
            <a:endParaRPr lang="en-US" b="1" dirty="0" smtClean="0"/>
          </a:p>
          <a:p>
            <a:pPr algn="r" rtl="1"/>
            <a:r>
              <a:rPr lang="ar-JO" b="1" dirty="0" smtClean="0"/>
              <a:t>كيف يتحدث الآباء / مقدمو الرعاية إلى الفتيات عن هذه الأمور؟</a:t>
            </a:r>
            <a:endParaRPr lang="en-US" b="1"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140960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5-2</a:t>
            </a:r>
          </a:p>
          <a:p>
            <a:pPr algn="r" rtl="1"/>
            <a:r>
              <a:rPr lang="ar-JO" dirty="0" smtClean="0"/>
              <a:t>استخدم العصف الذهني واكتب أسئلتهم على اللوح </a:t>
            </a:r>
            <a:r>
              <a:rPr lang="ar-JO" dirty="0" err="1" smtClean="0"/>
              <a:t>القلاب</a:t>
            </a:r>
            <a:r>
              <a:rPr lang="ar-JO" dirty="0" smtClean="0"/>
              <a:t> </a:t>
            </a:r>
          </a:p>
          <a:p>
            <a:pPr algn="r" rtl="1"/>
            <a:endParaRPr lang="ar-JO"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1115527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594015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dirty="0" smtClean="0"/>
              <a:t>Image</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782423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905565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605916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5-2 </a:t>
            </a:r>
          </a:p>
          <a:p>
            <a:pPr algn="r" rtl="1"/>
            <a:endParaRPr lang="ar-JO" dirty="0" smtClean="0"/>
          </a:p>
          <a:p>
            <a:pPr algn="r" rtl="1"/>
            <a:r>
              <a:rPr lang="ar-JO" dirty="0" smtClean="0"/>
              <a:t>اتفاقية حقوق الطفل (1989) متاحة على الرابط التالي: </a:t>
            </a:r>
            <a:r>
              <a:rPr lang="en-US" dirty="0" smtClean="0"/>
              <a:t>http://www.ohchr.org/Documents/ProfessionalInterest/crc.pdf</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992365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76295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endParaRPr>
          </a:p>
          <a:p>
            <a:pPr lvl="0" algn="r" rtl="1"/>
            <a:r>
              <a:rPr lang="ar-JO" sz="1200" kern="1200" dirty="0" smtClean="0">
                <a:solidFill>
                  <a:schemeClr val="tx1"/>
                </a:solidFill>
                <a:effectLst/>
                <a:latin typeface="Arial" pitchFamily="-110" charset="0"/>
                <a:ea typeface="ヒラギノ角ゴ Pro W3" pitchFamily="-110" charset="-128"/>
                <a:cs typeface="ヒラギノ角ゴ Pro W3" pitchFamily="-110" charset="-128"/>
              </a:rPr>
              <a:t>الأسر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2638758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JO" dirty="0" smtClean="0"/>
              <a:t>يسير مع القسم 5-2 </a:t>
            </a:r>
          </a:p>
          <a:p>
            <a:pPr algn="r" rtl="1">
              <a:defRPr/>
            </a:pPr>
            <a:endParaRPr lang="ar-JO" dirty="0" smtClean="0"/>
          </a:p>
          <a:p>
            <a:pPr algn="r" rtl="1">
              <a:defRPr/>
            </a:pPr>
            <a:r>
              <a:rPr lang="ar-JO" dirty="0" smtClean="0"/>
              <a:t>الصورة مأخوذة  من </a:t>
            </a:r>
          </a:p>
          <a:p>
            <a:pPr>
              <a:defRPr/>
            </a:pPr>
            <a:r>
              <a:rPr lang="ar-JO" dirty="0" smtClean="0"/>
              <a:t>: </a:t>
            </a:r>
            <a:r>
              <a:rPr lang="en-US" dirty="0" smtClean="0"/>
              <a:t>http://</a:t>
            </a:r>
            <a:r>
              <a:rPr lang="en-US" dirty="0" err="1" smtClean="0"/>
              <a:t>www.bing.com</a:t>
            </a:r>
            <a:r>
              <a:rPr lang="en-US" dirty="0" smtClean="0"/>
              <a:t>/images/</a:t>
            </a:r>
            <a:r>
              <a:rPr lang="en-US" dirty="0" err="1" smtClean="0"/>
              <a:t>search؟q</a:t>
            </a:r>
            <a:r>
              <a:rPr lang="en-US" dirty="0" smtClean="0"/>
              <a:t>=</a:t>
            </a:r>
            <a:r>
              <a:rPr lang="en-US" dirty="0" err="1" smtClean="0"/>
              <a:t>husband+and+wife&amp;view</a:t>
            </a:r>
            <a:r>
              <a:rPr lang="en-US" dirty="0" smtClean="0"/>
              <a:t>=detailv2&amp;&amp;id=D2F520550DE3B87C4B7E178B39636B7D47DB5EC2&amp;selectedIndex=52&amp;ccid=98mFtWAd&amp;simid=608046694304058600&amp;thid=OIP.Mf7c985b5601d3af7ba8d6774cfc57a23o0&amp;ajaxhist=0</a:t>
            </a:r>
          </a:p>
          <a:p>
            <a:pPr>
              <a:defRPr/>
            </a:pPr>
            <a:endParaRPr lang="en-US" dirty="0" smtClean="0"/>
          </a:p>
          <a:p>
            <a:pPr algn="r">
              <a:defRPr/>
            </a:pPr>
            <a:r>
              <a:rPr lang="ar-JO" dirty="0" smtClean="0"/>
              <a:t>هذه صورة ميكروسوفت  التي لا يبدو أن  لها حقوق التأليف والنشر.</a:t>
            </a:r>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1549004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2785302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1406082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5-3</a:t>
            </a:r>
          </a:p>
          <a:p>
            <a:pPr algn="r" rtl="1"/>
            <a:endParaRPr lang="ar-JO" dirty="0" smtClean="0"/>
          </a:p>
          <a:p>
            <a:pPr algn="r" rtl="1"/>
            <a:r>
              <a:rPr lang="ar-JO" dirty="0" smtClean="0"/>
              <a:t>استخدم العصف الذهني قبل عرض الشريحة</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4132131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a:t>
            </a:r>
            <a:r>
              <a:rPr lang="ar-JO" baseline="0" dirty="0" smtClean="0"/>
              <a:t> مع القسم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58824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4215098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413136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يسير  مع القسم   5-4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اطلب من المتدربين طرح الأفكار لإظهار الرعاية للآباء والأمهات.</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lvl="0"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الحفاظ على آمال الآباء والأحلام في الاعتبار لأطفالهم </a:t>
            </a:r>
            <a:r>
              <a:rPr lang="ar-JO" sz="1200" b="1" kern="1200" dirty="0" err="1" smtClean="0">
                <a:solidFill>
                  <a:schemeClr val="tx1"/>
                </a:solidFill>
                <a:latin typeface="Arial" pitchFamily="-110" charset="0"/>
                <a:ea typeface="ヒラギノ角ゴ Pro W3" pitchFamily="-110" charset="-128"/>
                <a:cs typeface="ヒラギノ角ゴ Pro W3" pitchFamily="-110" charset="-128"/>
              </a:rPr>
              <a:t>و</a:t>
            </a:r>
            <a:r>
              <a:rPr lang="ar-JO" sz="1200" b="1" kern="1200" dirty="0" smtClean="0">
                <a:solidFill>
                  <a:schemeClr val="tx1"/>
                </a:solidFill>
                <a:latin typeface="Arial" pitchFamily="-110" charset="0"/>
                <a:ea typeface="ヒラギノ角ゴ Pro W3" pitchFamily="-110" charset="-128"/>
                <a:cs typeface="ヒラギノ角ゴ Pro W3" pitchFamily="-110" charset="-128"/>
              </a:rPr>
              <a:t> الرجوع إليها في كثير من الأحيان.</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lvl="0"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قدم   شيء للآباء والأمهات للشرب في جلسات الأبوة والأمومة.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lvl="0"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اثني على  الآباء.</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lvl="0"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تشجيع مشاركة الآباء من خلال طرح أسئلة مفتوحة.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en-US"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a:solidFill>
                <a:schemeClr val="tx1"/>
              </a:solidFill>
              <a:latin typeface="Arial" pitchFamily="-110" charset="0"/>
              <a:ea typeface="ヒラギノ角ゴ Pro W3" pitchFamily="-110" charset="-128"/>
              <a:cs typeface="ヒラギノ角ゴ Pro W3" pitchFamily="-110" charset="-128"/>
            </a:endParaRPr>
          </a:p>
        </p:txBody>
      </p:sp>
      <p:sp>
        <p:nvSpPr>
          <p:cNvPr id="1628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1D10254-36D2-9544-B9A3-5665B171CABC}" type="slidenum">
              <a:rPr lang="en-US" sz="1200"/>
              <a:pPr/>
              <a:t>27</a:t>
            </a:fld>
            <a:endParaRPr lang="en-US" sz="1200"/>
          </a:p>
        </p:txBody>
      </p:sp>
    </p:spTree>
    <p:extLst>
      <p:ext uri="{BB962C8B-B14F-4D97-AF65-F5344CB8AC3E}">
        <p14:creationId xmlns:p14="http://schemas.microsoft.com/office/powerpoint/2010/main" val="205146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a:ln/>
        </p:spPr>
      </p:sp>
      <p:sp>
        <p:nvSpPr>
          <p:cNvPr id="1648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يسير مع القسم 5-4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المصدر: </a:t>
            </a:r>
            <a:r>
              <a:rPr lang="ar-JO" sz="1200" b="1" kern="1200" dirty="0" err="1" smtClean="0">
                <a:solidFill>
                  <a:schemeClr val="tx1"/>
                </a:solidFill>
                <a:latin typeface="Arial" pitchFamily="-110" charset="0"/>
                <a:ea typeface="ヒラギノ角ゴ Pro W3" pitchFamily="-110" charset="-128"/>
                <a:cs typeface="ヒラギノ角ゴ Pro W3" pitchFamily="-110" charset="-128"/>
              </a:rPr>
              <a:t>روبرتس</a:t>
            </a:r>
            <a:r>
              <a:rPr lang="ar-JO" sz="1200" b="1" kern="1200" dirty="0" smtClean="0">
                <a:solidFill>
                  <a:schemeClr val="tx1"/>
                </a:solidFill>
                <a:latin typeface="Arial" pitchFamily="-110" charset="0"/>
                <a:ea typeface="ヒラギノ角ゴ Pro W3" pitchFamily="-110" charset="-128"/>
                <a:cs typeface="ヒラギノ角ゴ Pro W3" pitchFamily="-110" charset="-128"/>
              </a:rPr>
              <a:t> (2009)، مسائل التعلم  المنزلي المبكر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الاحترام: تقدير الآباء كأفراد،  الإيمان بقدرتهم على تربية أطفالهم  عن طريق المحبة والرعاية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التعاطف: إظهار فهم التحديات التي يواجهها </a:t>
            </a:r>
            <a:r>
              <a:rPr lang="ar-JO" sz="1200" b="1" kern="1200" dirty="0" err="1" smtClean="0">
                <a:solidFill>
                  <a:schemeClr val="tx1"/>
                </a:solidFill>
                <a:latin typeface="Arial" pitchFamily="-110" charset="0"/>
                <a:ea typeface="ヒラギノ角ゴ Pro W3" pitchFamily="-110" charset="-128"/>
                <a:cs typeface="ヒラギノ角ゴ Pro W3" pitchFamily="-110" charset="-128"/>
              </a:rPr>
              <a:t>الاباء</a:t>
            </a:r>
            <a:r>
              <a:rPr lang="ar-JO" sz="1200" b="1" kern="1200" dirty="0" smtClean="0">
                <a:solidFill>
                  <a:schemeClr val="tx1"/>
                </a:solidFill>
                <a:latin typeface="Arial" pitchFamily="-110" charset="0"/>
                <a:ea typeface="ヒラギノ角ゴ Pro W3" pitchFamily="-110" charset="-128"/>
                <a:cs typeface="ヒラギノ角ゴ Pro W3" pitchFamily="-110" charset="-128"/>
              </a:rPr>
              <a:t> في حياتهم، والقدرة على رؤية الوضع من وجهة نظرهم.</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الصراحة:  أن تكون حساسا وصادقا ومفتوحا وجدير بالثقة.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التواضع: العمل في سياق علاقة متساوية واستخدام نقاط القوة الاباء ،معرفتهم ووجهة نظرهم مع معرفتك ووجهة نظرك في كل مرحلة من مراحل العملية.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a:solidFill>
                <a:schemeClr val="tx1"/>
              </a:solidFill>
              <a:latin typeface="Arial" pitchFamily="-110" charset="0"/>
              <a:ea typeface="ヒラギノ角ゴ Pro W3" pitchFamily="-110" charset="-128"/>
              <a:cs typeface="ヒラギノ角ゴ Pro W3" pitchFamily="-110" charset="-128"/>
            </a:endParaRPr>
          </a:p>
        </p:txBody>
      </p:sp>
      <p:sp>
        <p:nvSpPr>
          <p:cNvPr id="1648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413BA4-5EE5-EA4F-BF7C-66AE85A5370A}" type="slidenum">
              <a:rPr lang="en-US" sz="1200"/>
              <a:pPr/>
              <a:t>28</a:t>
            </a:fld>
            <a:endParaRPr lang="en-US" sz="1200"/>
          </a:p>
        </p:txBody>
      </p:sp>
    </p:spTree>
    <p:extLst>
      <p:ext uri="{BB962C8B-B14F-4D97-AF65-F5344CB8AC3E}">
        <p14:creationId xmlns:p14="http://schemas.microsoft.com/office/powerpoint/2010/main" val="1179568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38753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القسم  5-4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مهارات محددة للاستماع التأمل النشط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مهارات الحضور</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التواصل بالعين: بشكل ثابت، لا تحدق</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الوضع :  مسترخي ،الميل  إلى الأمام</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الإيماءات:  هز الرأس</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البيئة: مريحة وسرية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مهارات التتبع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إقرار  الإيجابات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توفير الوقت الملائم  (للشخص من اجل التفكير والإجابة للتفكير  تعرف،  باسم الصمت النشط)</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err="1" smtClean="0">
                <a:solidFill>
                  <a:schemeClr val="tx1"/>
                </a:solidFill>
                <a:latin typeface="Arial" pitchFamily="-110" charset="0"/>
                <a:ea typeface="ヒラギノ角ゴ Pro W3" pitchFamily="-110" charset="-128"/>
                <a:cs typeface="ヒラギノ角ゴ Pro W3" pitchFamily="-110" charset="-128"/>
              </a:rPr>
              <a:t>الاسئلة</a:t>
            </a:r>
            <a:r>
              <a:rPr lang="ar-JO" sz="1200" b="1" kern="1200" dirty="0" smtClean="0">
                <a:solidFill>
                  <a:schemeClr val="tx1"/>
                </a:solidFill>
                <a:latin typeface="Arial" pitchFamily="-110" charset="0"/>
                <a:ea typeface="ヒラギノ角ゴ Pro W3" pitchFamily="-110" charset="-128"/>
                <a:cs typeface="ヒラギノ角ゴ Pro W3" pitchFamily="-110" charset="-128"/>
              </a:rPr>
              <a:t> المفتوحة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مهارات الإجابة</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مشاعر التأمل : تحديد المشاعر التي تعتقد أن الشخص يمر بها.</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التأمل بالمعاني: شارك أفكارك حول ما تعتقد أن الشخص الآخر يحاول نقله.</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تلخيص الأفكار: إعادة صياغة الأفكار الرئيسية التي يعبر عنها الشخص.</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SA"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SA"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a:solidFill>
                <a:schemeClr val="tx1"/>
              </a:solidFill>
              <a:latin typeface="Arial" pitchFamily="-110" charset="0"/>
              <a:ea typeface="ヒラギノ角ゴ Pro W3" pitchFamily="-110" charset="-128"/>
              <a:cs typeface="ヒラギノ角ゴ Pro W3" pitchFamily="-110" charset="-128"/>
            </a:endParaRPr>
          </a:p>
        </p:txBody>
      </p:sp>
      <p:sp>
        <p:nvSpPr>
          <p:cNvPr id="17305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147118-5C1E-9B4A-8BB8-1626941C3B5B}" type="slidenum">
              <a:rPr lang="en-US" sz="1200"/>
              <a:pPr/>
              <a:t>30</a:t>
            </a:fld>
            <a:endParaRPr lang="en-US" sz="1200"/>
          </a:p>
        </p:txBody>
      </p:sp>
    </p:spTree>
    <p:extLst>
      <p:ext uri="{BB962C8B-B14F-4D97-AF65-F5344CB8AC3E}">
        <p14:creationId xmlns:p14="http://schemas.microsoft.com/office/powerpoint/2010/main" val="183519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p:cNvSpPr>
          <p:nvPr>
            <p:ph type="sldImg"/>
          </p:nvPr>
        </p:nvSpPr>
        <p:spPr>
          <a:ln/>
        </p:spPr>
      </p:sp>
      <p:sp>
        <p:nvSpPr>
          <p:cNvPr id="17101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القسم 5-4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 </a:t>
            </a:r>
            <a:endParaRPr lang="en-US" sz="1200" b="1" kern="1200" dirty="0" smtClean="0">
              <a:solidFill>
                <a:schemeClr val="tx1"/>
              </a:solidFill>
              <a:latin typeface="Arial" pitchFamily="-110" charset="0"/>
              <a:ea typeface="ヒラギノ角ゴ Pro W3" pitchFamily="-110" charset="-128"/>
              <a:cs typeface="ヒラギノ角ゴ Pro W3" pitchFamily="-110" charset="-128"/>
            </a:endParaRPr>
          </a:p>
          <a:p>
            <a:pPr algn="r" rtl="1"/>
            <a:r>
              <a:rPr lang="ar-JO" sz="1200" b="1" kern="1200" dirty="0" smtClean="0">
                <a:solidFill>
                  <a:schemeClr val="tx1"/>
                </a:solidFill>
                <a:latin typeface="Arial" pitchFamily="-110" charset="0"/>
                <a:ea typeface="ヒラギノ角ゴ Pro W3" pitchFamily="-110" charset="-128"/>
                <a:cs typeface="ヒラギノ角ゴ Pro W3" pitchFamily="-110" charset="-128"/>
              </a:rPr>
              <a:t>عندما يشعر الناس بالاحترام والتعاون،  فإنهم سيكونون أكثر عرضة للاستماع  إلى ما تقوله! وينطبق الشيء نفسه على الأطفال!</a:t>
            </a:r>
            <a:endParaRPr lang="en-US" sz="1200" b="1" kern="1200" dirty="0">
              <a:solidFill>
                <a:schemeClr val="tx1"/>
              </a:solidFill>
              <a:latin typeface="Arial" pitchFamily="-110" charset="0"/>
              <a:ea typeface="ヒラギノ角ゴ Pro W3" pitchFamily="-110" charset="-128"/>
              <a:cs typeface="ヒラギノ角ゴ Pro W3" pitchFamily="-110" charset="-128"/>
            </a:endParaRPr>
          </a:p>
        </p:txBody>
      </p:sp>
      <p:sp>
        <p:nvSpPr>
          <p:cNvPr id="17101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91453F0-800F-5244-BF07-ECD1A914C24C}" type="slidenum">
              <a:rPr lang="en-US" sz="1200"/>
              <a:pPr/>
              <a:t>31</a:t>
            </a:fld>
            <a:endParaRPr lang="en-US" sz="1200"/>
          </a:p>
        </p:txBody>
      </p:sp>
    </p:spTree>
    <p:extLst>
      <p:ext uri="{BB962C8B-B14F-4D97-AF65-F5344CB8AC3E}">
        <p14:creationId xmlns:p14="http://schemas.microsoft.com/office/powerpoint/2010/main" val="1165941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1740590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p:cNvSpPr>
          <p:nvPr>
            <p:ph type="sldImg"/>
          </p:nvPr>
        </p:nvSpPr>
        <p:spPr>
          <a:ln/>
        </p:spPr>
      </p:sp>
      <p:sp>
        <p:nvSpPr>
          <p:cNvPr id="18022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latin typeface="Arial" charset="0"/>
                <a:ea typeface="ヒラギノ角ゴ Pro W3" charset="0"/>
                <a:cs typeface="ヒラギノ角ゴ Pro W3" charset="0"/>
              </a:rPr>
              <a:t>القسم 5-5</a:t>
            </a:r>
          </a:p>
          <a:p>
            <a:pPr algn="r" rtl="1"/>
            <a:endParaRPr lang="ar-JO" dirty="0" smtClean="0">
              <a:latin typeface="Arial" charset="0"/>
              <a:ea typeface="ヒラギノ角ゴ Pro W3" charset="0"/>
              <a:cs typeface="ヒラギノ角ゴ Pro W3" charset="0"/>
            </a:endParaRPr>
          </a:p>
          <a:p>
            <a:pPr algn="r" rtl="1"/>
            <a:r>
              <a:rPr lang="ar-JO" dirty="0" smtClean="0">
                <a:latin typeface="Arial" charset="0"/>
                <a:ea typeface="ヒラギノ角ゴ Pro W3" charset="0"/>
                <a:cs typeface="ヒラギノ角ゴ Pro W3" charset="0"/>
              </a:rPr>
              <a:t>قم بتوزيع الأدلة في هذه المرحلة مع مراجعة  لدورات الخمس الأولى - أخبر المتدربين أن الجلسات الأخرى ستأتي قريبا.</a:t>
            </a:r>
            <a:endParaRPr lang="en-US" dirty="0">
              <a:latin typeface="Arial" charset="0"/>
              <a:ea typeface="ヒラギノ角ゴ Pro W3" charset="0"/>
              <a:cs typeface="ヒラギノ角ゴ Pro W3" charset="0"/>
            </a:endParaRPr>
          </a:p>
        </p:txBody>
      </p:sp>
      <p:sp>
        <p:nvSpPr>
          <p:cNvPr id="18022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292C6B7-D824-E546-863E-59D9A9B6E5D2}" type="slidenum">
              <a:rPr lang="en-US" sz="1200"/>
              <a:pPr/>
              <a:t>33</a:t>
            </a:fld>
            <a:endParaRPr lang="en-US" sz="1200"/>
          </a:p>
        </p:txBody>
      </p:sp>
    </p:spTree>
    <p:extLst>
      <p:ext uri="{BB962C8B-B14F-4D97-AF65-F5344CB8AC3E}">
        <p14:creationId xmlns:p14="http://schemas.microsoft.com/office/powerpoint/2010/main" val="2129379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latin typeface="Arial" charset="0"/>
                <a:ea typeface="ヒラギノ角ゴ Pro W3" charset="0"/>
                <a:cs typeface="ヒラギノ角ゴ Pro W3" charset="0"/>
              </a:rPr>
              <a:t>يسير</a:t>
            </a:r>
            <a:r>
              <a:rPr lang="ar-JO" baseline="0" dirty="0" smtClean="0">
                <a:latin typeface="Arial" charset="0"/>
                <a:ea typeface="ヒラギノ角ゴ Pro W3" charset="0"/>
                <a:cs typeface="ヒラギノ角ゴ Pro W3" charset="0"/>
              </a:rPr>
              <a:t> مع القسم 5-5</a:t>
            </a:r>
            <a:endParaRPr lang="en-US" dirty="0">
              <a:latin typeface="Arial" charset="0"/>
              <a:ea typeface="ヒラギノ角ゴ Pro W3" charset="0"/>
              <a:cs typeface="ヒラギノ角ゴ Pro W3" charset="0"/>
            </a:endParaRPr>
          </a:p>
        </p:txBody>
      </p:sp>
      <p:sp>
        <p:nvSpPr>
          <p:cNvPr id="3072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8BBEAB1C-B87D-8643-9360-31BB2953C312}" type="slidenum">
              <a:rPr lang="en-US" sz="1200"/>
              <a:pPr/>
              <a:t>34</a:t>
            </a:fld>
            <a:endParaRPr lang="en-US" sz="1200"/>
          </a:p>
        </p:txBody>
      </p:sp>
    </p:spTree>
    <p:extLst>
      <p:ext uri="{BB962C8B-B14F-4D97-AF65-F5344CB8AC3E}">
        <p14:creationId xmlns:p14="http://schemas.microsoft.com/office/powerpoint/2010/main" val="661489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5-5</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35</a:t>
            </a:fld>
            <a:endParaRPr lang="en-US"/>
          </a:p>
        </p:txBody>
      </p:sp>
    </p:spTree>
    <p:extLst>
      <p:ext uri="{BB962C8B-B14F-4D97-AF65-F5344CB8AC3E}">
        <p14:creationId xmlns:p14="http://schemas.microsoft.com/office/powerpoint/2010/main" val="1765430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تسير</a:t>
            </a:r>
            <a:r>
              <a:rPr lang="ar-JO" baseline="0" dirty="0" smtClean="0"/>
              <a:t> مع القسم  5-6 </a:t>
            </a:r>
            <a:endParaRPr lang="ar-JO" dirty="0" smtClean="0"/>
          </a:p>
          <a:p>
            <a:pPr algn="r" rtl="1"/>
            <a:r>
              <a:rPr lang="ar-JO" dirty="0" smtClean="0"/>
              <a:t>تأكد من شرح أدوات مراقبة الدقة التي سيستخدمها البرنامج.</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36</a:t>
            </a:fld>
            <a:endParaRPr lang="en-US"/>
          </a:p>
        </p:txBody>
      </p:sp>
    </p:spTree>
    <p:extLst>
      <p:ext uri="{BB962C8B-B14F-4D97-AF65-F5344CB8AC3E}">
        <p14:creationId xmlns:p14="http://schemas.microsoft.com/office/powerpoint/2010/main" val="33218678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a:ln/>
        </p:spPr>
      </p:sp>
      <p:sp>
        <p:nvSpPr>
          <p:cNvPr id="1157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p>
        </p:txBody>
      </p:sp>
      <p:sp>
        <p:nvSpPr>
          <p:cNvPr id="1157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9246D684-A093-2A46-B1CC-E5C4AA5BB900}" type="slidenum">
              <a:rPr lang="en-US" sz="1200"/>
              <a:pPr/>
              <a:t>37</a:t>
            </a:fld>
            <a:endParaRPr lang="en-US" sz="1200"/>
          </a:p>
        </p:txBody>
      </p:sp>
    </p:spTree>
    <p:extLst>
      <p:ext uri="{BB962C8B-B14F-4D97-AF65-F5344CB8AC3E}">
        <p14:creationId xmlns:p14="http://schemas.microsoft.com/office/powerpoint/2010/main" val="722059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3682669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74041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55932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3398297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392917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717419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4">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marL="0" marR="0" algn="ctr" rtl="1">
              <a:lnSpc>
                <a:spcPct val="107000"/>
              </a:lnSpc>
              <a:spcBef>
                <a:spcPts val="0"/>
              </a:spcBef>
              <a:spcAft>
                <a:spcPts val="800"/>
              </a:spcAft>
            </a:pPr>
            <a:r>
              <a:rPr lang="ar-JO" sz="3200" dirty="0">
                <a:latin typeface="Calibri" panose="020F0502020204030204" pitchFamily="34" charset="0"/>
                <a:ea typeface="Calibri" panose="020F0502020204030204" pitchFamily="34" charset="0"/>
                <a:cs typeface="Arial" panose="020B0604020202020204" pitchFamily="34" charset="0"/>
              </a:rPr>
              <a:t>مجالات </a:t>
            </a:r>
            <a:r>
              <a:rPr lang="ar-JO" sz="3200" dirty="0" smtClean="0">
                <a:latin typeface="Calibri" panose="020F0502020204030204" pitchFamily="34" charset="0"/>
                <a:ea typeface="Calibri" panose="020F0502020204030204" pitchFamily="34" charset="0"/>
                <a:cs typeface="Arial" panose="020B0604020202020204" pitchFamily="34" charset="0"/>
              </a:rPr>
              <a:t>الشفاء والتعلم</a:t>
            </a:r>
            <a:r>
              <a:rPr lang="en-US" sz="3200" dirty="0" smtClean="0">
                <a:latin typeface="Calibri" panose="020F0502020204030204" pitchFamily="34" charset="0"/>
                <a:ea typeface="Calibri" panose="020F0502020204030204" pitchFamily="34" charset="0"/>
                <a:cs typeface="Arial" panose="020B0604020202020204" pitchFamily="34" charset="0"/>
              </a:rPr>
              <a:t> </a:t>
            </a:r>
            <a:r>
              <a:rPr lang="ar-JO" sz="3200" dirty="0" smtClean="0">
                <a:latin typeface="Calibri" panose="020F0502020204030204" pitchFamily="34" charset="0"/>
                <a:ea typeface="Calibri" panose="020F0502020204030204" pitchFamily="34" charset="0"/>
                <a:cs typeface="Arial" panose="020B0604020202020204" pitchFamily="34" charset="0"/>
              </a:rPr>
              <a:t>الآمن </a:t>
            </a:r>
            <a:r>
              <a:rPr lang="en-US" sz="3200" dirty="0">
                <a:latin typeface="Arial" charset="0"/>
                <a:ea typeface="MS PGothic" charset="0"/>
              </a:rPr>
              <a:t/>
            </a:r>
            <a:br>
              <a:rPr lang="en-US" sz="3200" dirty="0">
                <a:latin typeface="Arial" charset="0"/>
                <a:ea typeface="MS PGothic" charset="0"/>
              </a:rPr>
            </a:br>
            <a:r>
              <a:rPr lang="ar-JO" sz="4000" dirty="0">
                <a:latin typeface="Calibri" panose="020F0502020204030204" pitchFamily="34" charset="0"/>
                <a:ea typeface="MS PGothic" charset="0"/>
                <a:cs typeface="Arial" panose="020B0604020202020204" pitchFamily="34" charset="0"/>
              </a:rPr>
              <a:t>  </a:t>
            </a:r>
            <a:r>
              <a:rPr lang="ar-JO" sz="4000" dirty="0">
                <a:latin typeface="Calibri" panose="020F0502020204030204" pitchFamily="34" charset="0"/>
                <a:ea typeface="Calibri" panose="020F0502020204030204" pitchFamily="34" charset="0"/>
                <a:cs typeface="Arial" panose="020B0604020202020204" pitchFamily="34" charset="0"/>
              </a:rPr>
              <a:t>تدريب الميسرين على مهارات الأبوة والأمومة </a:t>
            </a:r>
            <a:br>
              <a:rPr lang="ar-JO" sz="4000" dirty="0">
                <a:latin typeface="Calibri" panose="020F0502020204030204" pitchFamily="34" charset="0"/>
                <a:ea typeface="Calibri" panose="020F0502020204030204" pitchFamily="34" charset="0"/>
                <a:cs typeface="Arial" panose="020B0604020202020204" pitchFamily="34" charset="0"/>
              </a:rPr>
            </a:b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en-US" dirty="0">
                <a:latin typeface="Arial" charset="0"/>
                <a:ea typeface="MS PGothic" charset="0"/>
              </a:rPr>
              <a:t/>
            </a:r>
            <a:br>
              <a:rPr lang="en-US" dirty="0">
                <a:latin typeface="Arial" charset="0"/>
                <a:ea typeface="MS PGothic" charset="0"/>
              </a:rPr>
            </a:br>
            <a:r>
              <a:rPr lang="en-US" sz="2800" dirty="0">
                <a:latin typeface="Arial" charset="0"/>
                <a:ea typeface="MS PGothic" charset="0"/>
              </a:rPr>
              <a:t/>
            </a:r>
            <a:br>
              <a:rPr lang="en-US" sz="2800" dirty="0">
                <a:latin typeface="Arial" charset="0"/>
                <a:ea typeface="MS PGothic" charset="0"/>
              </a:rPr>
            </a:br>
            <a:r>
              <a:rPr lang="ar-JO" sz="2800" dirty="0">
                <a:latin typeface="Calibri" panose="020F0502020204030204" pitchFamily="34" charset="0"/>
                <a:ea typeface="Calibri" panose="020F0502020204030204" pitchFamily="34" charset="0"/>
                <a:cs typeface="Arial" panose="020B0604020202020204" pitchFamily="34" charset="0"/>
              </a:rPr>
              <a:t>اليوم </a:t>
            </a:r>
            <a:r>
              <a:rPr lang="en-US" sz="2800" dirty="0" smtClean="0">
                <a:latin typeface="Calibri" panose="020F0502020204030204" pitchFamily="34" charset="0"/>
                <a:ea typeface="Calibri" panose="020F0502020204030204" pitchFamily="34" charset="0"/>
                <a:cs typeface="Arial" panose="020B0604020202020204" pitchFamily="34" charset="0"/>
              </a:rPr>
              <a:t> </a:t>
            </a:r>
            <a:r>
              <a:rPr lang="ar-JO" sz="2800" dirty="0" smtClean="0">
                <a:latin typeface="Calibri" panose="020F0502020204030204" pitchFamily="34" charset="0"/>
                <a:ea typeface="Calibri" panose="020F0502020204030204" pitchFamily="34" charset="0"/>
                <a:cs typeface="Arial" panose="020B0604020202020204" pitchFamily="34" charset="0"/>
              </a:rPr>
              <a:t>الخامس </a:t>
            </a:r>
            <a:r>
              <a:rPr lang="en-US" sz="1800" dirty="0">
                <a:latin typeface="Calibri" panose="020F0502020204030204" pitchFamily="34" charset="0"/>
                <a:ea typeface="Calibri" panose="020F0502020204030204" pitchFamily="34" charset="0"/>
                <a:cs typeface="Arial" panose="020B0604020202020204" pitchFamily="34" charset="0"/>
              </a:rPr>
              <a:t/>
            </a:r>
            <a:br>
              <a:rPr lang="en-US" sz="1800" dirty="0">
                <a:latin typeface="Calibri" panose="020F0502020204030204" pitchFamily="34" charset="0"/>
                <a:ea typeface="Calibri" panose="020F0502020204030204" pitchFamily="34" charset="0"/>
                <a:cs typeface="Arial" panose="020B0604020202020204" pitchFamily="34" charset="0"/>
              </a:rPr>
            </a:br>
            <a:r>
              <a:rPr lang="en-US" sz="3200" dirty="0">
                <a:latin typeface="Arial" charset="0"/>
                <a:ea typeface="MS PGothic" charset="0"/>
              </a:rPr>
              <a:t/>
            </a:r>
            <a:br>
              <a:rPr lang="en-US" sz="3200" dirty="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569660"/>
          </a:xfrm>
          <a:prstGeom prst="rect">
            <a:avLst/>
          </a:prstGeom>
        </p:spPr>
        <p:txBody>
          <a:bodyPr wrap="square">
            <a:spAutoFit/>
          </a:bodyPr>
          <a:lstStyle/>
          <a:p>
            <a:pPr algn="r" rtl="1"/>
            <a:r>
              <a:rPr lang="ar-JO" b="1" dirty="0" smtClean="0"/>
              <a:t>اخلاء مسئولية</a:t>
            </a:r>
            <a:endParaRPr lang="en-US" b="1" dirty="0" smtClean="0"/>
          </a:p>
          <a:p>
            <a:pPr algn="just" rtl="1"/>
            <a:r>
              <a:rPr lang="ar-JO" dirty="0" smtClean="0"/>
              <a:t>المحتوى والاستنتاجات الواردة في هذه المجموعة تعود للمؤلفين ولا تعكس بالضرورة وجهات نظر الوكالة الأميركية للتنمية أو حكومة الولايات المتحدة الأمريكية.</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pPr algn="r" rtl="1"/>
            <a:r>
              <a:rPr lang="ar-JO" b="1" u="sng" dirty="0" smtClean="0"/>
              <a:t>طرق للتعامل مع الحيض </a:t>
            </a:r>
            <a:endParaRPr lang="en-US" b="1" u="sng" dirty="0"/>
          </a:p>
        </p:txBody>
      </p:sp>
      <p:sp>
        <p:nvSpPr>
          <p:cNvPr id="3" name="TextBox 2"/>
          <p:cNvSpPr txBox="1"/>
          <p:nvPr/>
        </p:nvSpPr>
        <p:spPr>
          <a:xfrm>
            <a:off x="685800" y="2514600"/>
            <a:ext cx="7848600" cy="523220"/>
          </a:xfrm>
          <a:prstGeom prst="rect">
            <a:avLst/>
          </a:prstGeom>
          <a:noFill/>
        </p:spPr>
        <p:txBody>
          <a:bodyPr wrap="square" rtlCol="0">
            <a:spAutoFit/>
          </a:bodyPr>
          <a:lstStyle/>
          <a:p>
            <a:pPr algn="r" rtl="1"/>
            <a:r>
              <a:rPr lang="ar-JO" sz="2800" b="1" dirty="0" smtClean="0"/>
              <a:t>ما هي الطرق المقبولة محليا للنساء والفتيات للتعامل مع الحيض؟</a:t>
            </a:r>
            <a:endParaRPr lang="en-US" sz="2800" b="1" dirty="0"/>
          </a:p>
        </p:txBody>
      </p:sp>
    </p:spTree>
    <p:extLst>
      <p:ext uri="{BB962C8B-B14F-4D97-AF65-F5344CB8AC3E}">
        <p14:creationId xmlns:p14="http://schemas.microsoft.com/office/powerpoint/2010/main" val="1275371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pPr algn="r" rtl="1"/>
            <a:r>
              <a:rPr lang="ar-JO" b="1" u="sng" dirty="0" smtClean="0"/>
              <a:t>ما الذي يجب أن يعرفه الفتيان والفتيات </a:t>
            </a:r>
            <a:endParaRPr lang="en-US" u="sng" dirty="0"/>
          </a:p>
        </p:txBody>
      </p:sp>
      <p:sp>
        <p:nvSpPr>
          <p:cNvPr id="3" name="Content Placeholder 2"/>
          <p:cNvSpPr>
            <a:spLocks noGrp="1"/>
          </p:cNvSpPr>
          <p:nvPr>
            <p:ph idx="1"/>
          </p:nvPr>
        </p:nvSpPr>
        <p:spPr>
          <a:xfrm>
            <a:off x="422031" y="1447800"/>
            <a:ext cx="8305800" cy="3429000"/>
          </a:xfrm>
        </p:spPr>
        <p:txBody>
          <a:bodyPr/>
          <a:lstStyle/>
          <a:p>
            <a:pPr algn="r" rtl="1">
              <a:buFont typeface="Wingdings" pitchFamily="2" charset="2"/>
              <a:buChar char="§"/>
            </a:pPr>
            <a:r>
              <a:rPr lang="en-US" sz="2000" b="1" dirty="0" smtClean="0">
                <a:cs typeface="+mn-cs"/>
              </a:rPr>
              <a:t> </a:t>
            </a:r>
            <a:r>
              <a:rPr lang="ar-JO" sz="2000" b="1" dirty="0" smtClean="0">
                <a:cs typeface="+mn-cs"/>
              </a:rPr>
              <a:t>التغيرات الجسدية والعاطفية لسن البلوغ</a:t>
            </a:r>
            <a:endParaRPr lang="en-US" sz="2000" b="1" dirty="0" smtClean="0">
              <a:cs typeface="+mn-cs"/>
            </a:endParaRPr>
          </a:p>
          <a:p>
            <a:pPr algn="r" rtl="1">
              <a:buFont typeface="Wingdings" pitchFamily="2" charset="2"/>
              <a:buChar char="§"/>
            </a:pPr>
            <a:r>
              <a:rPr lang="ar-JO" sz="2000" b="1" dirty="0" smtClean="0">
                <a:cs typeface="+mn-cs"/>
              </a:rPr>
              <a:t>تأثير الهرمونات</a:t>
            </a:r>
            <a:endParaRPr lang="en-US" sz="2000" b="1" dirty="0" smtClean="0">
              <a:cs typeface="+mn-cs"/>
            </a:endParaRPr>
          </a:p>
          <a:p>
            <a:pPr algn="r" rtl="1">
              <a:buFont typeface="Wingdings" pitchFamily="2" charset="2"/>
              <a:buChar char="§"/>
            </a:pPr>
            <a:r>
              <a:rPr lang="ar-JO" sz="2000" b="1" dirty="0" smtClean="0">
                <a:cs typeface="+mn-cs"/>
              </a:rPr>
              <a:t>عملية الحيض</a:t>
            </a:r>
            <a:endParaRPr lang="en-US" sz="2000" b="1" dirty="0" smtClean="0">
              <a:cs typeface="+mn-cs"/>
            </a:endParaRPr>
          </a:p>
          <a:p>
            <a:pPr algn="r" rtl="1">
              <a:buFont typeface="Wingdings" pitchFamily="2" charset="2"/>
              <a:buChar char="§"/>
            </a:pPr>
            <a:r>
              <a:rPr lang="ar-JO" sz="2000" b="1" dirty="0" smtClean="0">
                <a:cs typeface="+mn-cs"/>
              </a:rPr>
              <a:t>التعامل مع الحيض بالأدوات المناسبة</a:t>
            </a:r>
            <a:endParaRPr lang="en-US" sz="2000" b="1" dirty="0" smtClean="0">
              <a:cs typeface="+mn-cs"/>
            </a:endParaRPr>
          </a:p>
          <a:p>
            <a:pPr algn="r" rtl="1">
              <a:buFont typeface="Wingdings" pitchFamily="2" charset="2"/>
              <a:buChar char="§"/>
            </a:pPr>
            <a:r>
              <a:rPr lang="ar-JO" sz="2000" b="1" dirty="0" smtClean="0">
                <a:cs typeface="+mn-cs"/>
              </a:rPr>
              <a:t>كيف تعمل الأجسام الذكرية والانثوية</a:t>
            </a:r>
            <a:endParaRPr lang="en-US" sz="2000" b="1" dirty="0" smtClean="0">
              <a:cs typeface="+mn-cs"/>
            </a:endParaRPr>
          </a:p>
          <a:p>
            <a:pPr algn="r" rtl="1">
              <a:buFont typeface="Wingdings" pitchFamily="2" charset="2"/>
              <a:buChar char="§"/>
            </a:pPr>
            <a:r>
              <a:rPr lang="ar-JO" sz="2000" b="1" dirty="0" smtClean="0">
                <a:cs typeface="+mn-cs"/>
              </a:rPr>
              <a:t>كيف يعمل التناسل الجنسي</a:t>
            </a:r>
            <a:endParaRPr lang="en-US" sz="2000" b="1" dirty="0">
              <a:cs typeface="+mn-cs"/>
            </a:endParaRPr>
          </a:p>
        </p:txBody>
      </p:sp>
    </p:spTree>
    <p:extLst>
      <p:ext uri="{BB962C8B-B14F-4D97-AF65-F5344CB8AC3E}">
        <p14:creationId xmlns:p14="http://schemas.microsoft.com/office/powerpoint/2010/main" val="1995943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69900" y="381000"/>
            <a:ext cx="7454900" cy="1219200"/>
          </a:xfrm>
        </p:spPr>
        <p:txBody>
          <a:bodyPr/>
          <a:lstStyle/>
          <a:p>
            <a:pPr algn="r" rtl="1"/>
            <a:r>
              <a:rPr lang="ar-JO" b="1" u="sng" dirty="0" smtClean="0"/>
              <a:t>أسئلة من المرجح أن يسألها المراهقين </a:t>
            </a:r>
            <a:r>
              <a:rPr lang="en-US" dirty="0"/>
              <a:t/>
            </a:r>
            <a:br>
              <a:rPr lang="en-US" dirty="0"/>
            </a:br>
            <a:r>
              <a:rPr lang="en-US" dirty="0" smtClean="0"/>
              <a:t>		</a:t>
            </a:r>
            <a:endParaRPr lang="en-US" dirty="0"/>
          </a:p>
        </p:txBody>
      </p:sp>
      <p:sp>
        <p:nvSpPr>
          <p:cNvPr id="6" name="Content Placeholder 5"/>
          <p:cNvSpPr>
            <a:spLocks noGrp="1"/>
          </p:cNvSpPr>
          <p:nvPr>
            <p:ph idx="1"/>
          </p:nvPr>
        </p:nvSpPr>
        <p:spPr>
          <a:xfrm>
            <a:off x="469900" y="1447800"/>
            <a:ext cx="8305800" cy="4343400"/>
          </a:xfrm>
        </p:spPr>
        <p:txBody>
          <a:bodyPr/>
          <a:lstStyle/>
          <a:p>
            <a:pPr algn="r" rtl="1">
              <a:buFont typeface="Wingdings" pitchFamily="2" charset="2"/>
              <a:buChar char="§"/>
            </a:pPr>
            <a:endParaRPr lang="en-US" dirty="0" smtClean="0">
              <a:cs typeface="+mn-cs"/>
            </a:endParaRPr>
          </a:p>
          <a:p>
            <a:pPr marL="457200" lvl="0" indent="-457200" algn="r" rtl="1">
              <a:buFont typeface="Wingdings" pitchFamily="2" charset="2"/>
              <a:buChar char="§"/>
            </a:pPr>
            <a:r>
              <a:rPr lang="ar-JO" dirty="0" smtClean="0">
                <a:cs typeface="+mn-cs"/>
              </a:rPr>
              <a:t>ما هو سن البلوغ وما التغييرات التي يجب أن نتوقعها؟</a:t>
            </a:r>
          </a:p>
          <a:p>
            <a:pPr marL="457200" lvl="0" indent="-457200" algn="r" rtl="1">
              <a:buFont typeface="Wingdings" pitchFamily="2" charset="2"/>
              <a:buChar char="§"/>
            </a:pPr>
            <a:r>
              <a:rPr lang="ar-JO" dirty="0" smtClean="0">
                <a:cs typeface="+mn-cs"/>
              </a:rPr>
              <a:t>كيف نهتم بأجسامنا؟</a:t>
            </a:r>
          </a:p>
          <a:p>
            <a:pPr marL="457200" lvl="0" indent="-457200" algn="r" rtl="1">
              <a:buFont typeface="Wingdings" pitchFamily="2" charset="2"/>
              <a:buChar char="§"/>
            </a:pPr>
            <a:r>
              <a:rPr lang="ar-JO" dirty="0" smtClean="0">
                <a:cs typeface="+mn-cs"/>
              </a:rPr>
              <a:t>كيف ينبغي لنا اتخاذ قرارات حكيمة وصحية فيما يتعلق بأجسامنا؟</a:t>
            </a:r>
          </a:p>
          <a:p>
            <a:pPr marL="457200" lvl="0" indent="-457200" algn="r" rtl="1">
              <a:buFont typeface="Wingdings" pitchFamily="2" charset="2"/>
              <a:buChar char="§"/>
            </a:pPr>
            <a:r>
              <a:rPr lang="ar-JO" dirty="0" smtClean="0">
                <a:cs typeface="+mn-cs"/>
              </a:rPr>
              <a:t>كيف نفهم المشاعر الجنسية والجاذبية؟</a:t>
            </a:r>
            <a:endParaRPr lang="en-US" dirty="0">
              <a:cs typeface="+mn-cs"/>
            </a:endParaRPr>
          </a:p>
        </p:txBody>
      </p:sp>
    </p:spTree>
    <p:extLst>
      <p:ext uri="{BB962C8B-B14F-4D97-AF65-F5344CB8AC3E}">
        <p14:creationId xmlns:p14="http://schemas.microsoft.com/office/powerpoint/2010/main" val="37980640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u="sng" dirty="0" smtClean="0"/>
              <a:t>طريقة</a:t>
            </a:r>
            <a:r>
              <a:rPr lang="en-US" b="1" u="sng" dirty="0" smtClean="0"/>
              <a:t> ABC </a:t>
            </a:r>
            <a:r>
              <a:rPr lang="ar-JO" b="1" u="sng" dirty="0" smtClean="0"/>
              <a:t>للحماية </a:t>
            </a:r>
            <a:endParaRPr lang="en-US" b="1" u="sng" dirty="0"/>
          </a:p>
        </p:txBody>
      </p:sp>
      <p:sp>
        <p:nvSpPr>
          <p:cNvPr id="3" name="Content Placeholder 2"/>
          <p:cNvSpPr>
            <a:spLocks noGrp="1"/>
          </p:cNvSpPr>
          <p:nvPr>
            <p:ph idx="1"/>
          </p:nvPr>
        </p:nvSpPr>
        <p:spPr/>
        <p:txBody>
          <a:bodyPr/>
          <a:lstStyle/>
          <a:p>
            <a:pPr lvl="0" algn="r" rtl="1"/>
            <a:r>
              <a:rPr lang="en-US" b="1" dirty="0" smtClean="0">
                <a:cs typeface="+mn-cs"/>
              </a:rPr>
              <a:t>A </a:t>
            </a:r>
            <a:r>
              <a:rPr lang="ar-JO" b="1" dirty="0" smtClean="0">
                <a:cs typeface="+mn-cs"/>
              </a:rPr>
              <a:t>  :  الامتناع عن ممارسة الجنس</a:t>
            </a:r>
          </a:p>
          <a:p>
            <a:pPr lvl="0" algn="r" rtl="1"/>
            <a:endParaRPr lang="ar-JO" b="1" dirty="0" smtClean="0">
              <a:cs typeface="+mn-cs"/>
            </a:endParaRPr>
          </a:p>
          <a:p>
            <a:pPr lvl="0" algn="r" rtl="1"/>
            <a:r>
              <a:rPr lang="en-US" b="1" dirty="0" smtClean="0">
                <a:cs typeface="+mn-cs"/>
              </a:rPr>
              <a:t>B </a:t>
            </a:r>
            <a:r>
              <a:rPr lang="ar-JO" b="1" dirty="0" smtClean="0">
                <a:cs typeface="+mn-cs"/>
              </a:rPr>
              <a:t>  :  علاقات أحادية</a:t>
            </a:r>
          </a:p>
          <a:p>
            <a:pPr lvl="0" algn="r" rtl="1"/>
            <a:endParaRPr lang="ar-JO" b="1" dirty="0" smtClean="0">
              <a:cs typeface="+mn-cs"/>
            </a:endParaRPr>
          </a:p>
          <a:p>
            <a:pPr lvl="0" algn="r" rtl="1"/>
            <a:r>
              <a:rPr lang="en-US" b="1" dirty="0" smtClean="0">
                <a:cs typeface="+mn-cs"/>
              </a:rPr>
              <a:t>C </a:t>
            </a:r>
            <a:r>
              <a:rPr lang="ar-JO" b="1" dirty="0" smtClean="0">
                <a:cs typeface="+mn-cs"/>
              </a:rPr>
              <a:t>  :  الواقي الذكري</a:t>
            </a:r>
            <a:endParaRPr lang="en-US" dirty="0">
              <a:cs typeface="+mn-cs"/>
            </a:endParaRPr>
          </a:p>
          <a:p>
            <a:pPr algn="r" rtl="1"/>
            <a:endParaRPr lang="en-US" dirty="0">
              <a:cs typeface="+mn-cs"/>
            </a:endParaRPr>
          </a:p>
        </p:txBody>
      </p:sp>
    </p:spTree>
    <p:extLst>
      <p:ext uri="{BB962C8B-B14F-4D97-AF65-F5344CB8AC3E}">
        <p14:creationId xmlns:p14="http://schemas.microsoft.com/office/powerpoint/2010/main" val="3311334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pPr algn="r" rtl="1"/>
            <a:r>
              <a:rPr lang="ar-JO" b="1" u="sng" dirty="0" smtClean="0"/>
              <a:t>المنشط : جوز الهند </a:t>
            </a:r>
            <a:endParaRPr lang="en-US" b="1" u="sng" dirty="0"/>
          </a:p>
        </p:txBody>
      </p:sp>
      <p:pic>
        <p:nvPicPr>
          <p:cNvPr id="2050" name="Picture 2" descr="https://pixabay.com/static/uploads/photo/2014/12/21/23/39/coconuts-575780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1447800"/>
            <a:ext cx="4457700" cy="4114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0887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pPr algn="r" rtl="1"/>
            <a:r>
              <a:rPr lang="ar-JO" b="1" u="sng" dirty="0" smtClean="0"/>
              <a:t>الزواج المبكر أو الزواج بالإكراه</a:t>
            </a:r>
            <a:endParaRPr lang="en-US" b="1" u="sng" dirty="0"/>
          </a:p>
        </p:txBody>
      </p:sp>
      <p:sp>
        <p:nvSpPr>
          <p:cNvPr id="3" name="Content Placeholder 2"/>
          <p:cNvSpPr>
            <a:spLocks noGrp="1"/>
          </p:cNvSpPr>
          <p:nvPr>
            <p:ph idx="1"/>
          </p:nvPr>
        </p:nvSpPr>
        <p:spPr>
          <a:xfrm>
            <a:off x="457200" y="1676400"/>
            <a:ext cx="8305800" cy="3429000"/>
          </a:xfrm>
        </p:spPr>
        <p:txBody>
          <a:bodyPr/>
          <a:lstStyle/>
          <a:p>
            <a:pPr marL="457200" lvl="0" indent="-457200" algn="r" rtl="1">
              <a:buFont typeface="Arial" charset="0"/>
              <a:buChar char="•"/>
            </a:pPr>
            <a:r>
              <a:rPr lang="ar-JO" dirty="0" smtClean="0">
                <a:cs typeface="+mn-cs"/>
              </a:rPr>
              <a:t>لماذا يتزوج الناس؟</a:t>
            </a:r>
          </a:p>
          <a:p>
            <a:pPr marL="457200" lvl="0" indent="-457200" algn="r" rtl="1">
              <a:buFont typeface="Arial" charset="0"/>
              <a:buChar char="•"/>
            </a:pPr>
            <a:r>
              <a:rPr lang="ar-JO" dirty="0" smtClean="0">
                <a:cs typeface="+mn-cs"/>
              </a:rPr>
              <a:t>في أي عمر تعتقد أن بإمكان الناس البدء بالتفكير في الزواج؟</a:t>
            </a:r>
          </a:p>
          <a:p>
            <a:pPr marL="457200" lvl="0" indent="-457200" algn="r" rtl="1">
              <a:buFont typeface="Arial" charset="0"/>
              <a:buChar char="•"/>
            </a:pPr>
            <a:r>
              <a:rPr lang="ar-JO" dirty="0" smtClean="0">
                <a:cs typeface="+mn-cs"/>
              </a:rPr>
              <a:t>ما هي المهارات أو السياق الضروري لزواج طويل الأمد؟</a:t>
            </a:r>
            <a:endParaRPr lang="en-US" dirty="0">
              <a:cs typeface="+mn-cs"/>
            </a:endParaRPr>
          </a:p>
        </p:txBody>
      </p:sp>
    </p:spTree>
    <p:extLst>
      <p:ext uri="{BB962C8B-B14F-4D97-AF65-F5344CB8AC3E}">
        <p14:creationId xmlns:p14="http://schemas.microsoft.com/office/powerpoint/2010/main" val="2274725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1"/>
          <p:cNvSpPr>
            <a:spLocks noGrp="1" noChangeArrowheads="1"/>
          </p:cNvSpPr>
          <p:nvPr>
            <p:ph sz="half" idx="1"/>
          </p:nvPr>
        </p:nvSpPr>
        <p:spPr bwMode="auto">
          <a:xfrm>
            <a:off x="533400" y="2016444"/>
            <a:ext cx="7924800" cy="31085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571500" lvl="0" indent="-571500" algn="r" rtl="1">
              <a:spcBef>
                <a:spcPct val="0"/>
              </a:spcBef>
              <a:buFont typeface="Arial" charset="0"/>
              <a:buChar char="•"/>
            </a:pPr>
            <a:r>
              <a:rPr lang="ar-JO" altLang="en-US" dirty="0" smtClean="0">
                <a:latin typeface="Arial" charset="0"/>
                <a:cs typeface="+mn-cs"/>
              </a:rPr>
              <a:t>القدرة والنضج للتعاون مع القرين في اتخاذ القرارات للأسرة.</a:t>
            </a:r>
          </a:p>
          <a:p>
            <a:pPr marL="571500" lvl="0" indent="-571500" algn="r" rtl="1">
              <a:spcBef>
                <a:spcPct val="0"/>
              </a:spcBef>
              <a:buFont typeface="Arial" charset="0"/>
              <a:buChar char="•"/>
            </a:pPr>
            <a:endParaRPr lang="ar-JO" altLang="en-US" dirty="0" smtClean="0">
              <a:latin typeface="Arial" charset="0"/>
              <a:cs typeface="+mn-cs"/>
            </a:endParaRPr>
          </a:p>
          <a:p>
            <a:pPr marL="571500" lvl="0" indent="-571500" algn="r" rtl="1">
              <a:spcBef>
                <a:spcPct val="0"/>
              </a:spcBef>
              <a:buFont typeface="Arial" charset="0"/>
              <a:buChar char="•"/>
            </a:pPr>
            <a:r>
              <a:rPr lang="ar-JO" altLang="en-US" dirty="0" smtClean="0">
                <a:latin typeface="Arial" charset="0"/>
                <a:cs typeface="+mn-cs"/>
              </a:rPr>
              <a:t>أن تكون قادرا على الإدراك عندما يكون الزواج خطرا أو ضارا.</a:t>
            </a:r>
          </a:p>
          <a:p>
            <a:pPr marL="571500" lvl="0" indent="-571500" algn="r" rtl="1">
              <a:spcBef>
                <a:spcPct val="0"/>
              </a:spcBef>
              <a:buFont typeface="Arial" charset="0"/>
              <a:buChar char="•"/>
            </a:pPr>
            <a:endParaRPr lang="ar-JO" altLang="en-US" dirty="0" smtClean="0">
              <a:latin typeface="Arial" charset="0"/>
              <a:cs typeface="+mn-cs"/>
            </a:endParaRPr>
          </a:p>
          <a:p>
            <a:pPr marL="571500" lvl="0" indent="-571500" algn="r" rtl="1">
              <a:spcBef>
                <a:spcPct val="0"/>
              </a:spcBef>
              <a:buFont typeface="Arial" charset="0"/>
              <a:buChar char="•"/>
            </a:pPr>
            <a:r>
              <a:rPr lang="ar-JO" altLang="en-US" dirty="0" smtClean="0">
                <a:latin typeface="Arial" charset="0"/>
                <a:cs typeface="+mn-cs"/>
              </a:rPr>
              <a:t>مرحلة النمو الجسدي التي تكون آمنة وجاهزة للاتصال الجنسي والحمل.</a:t>
            </a:r>
            <a:endParaRPr kumimoji="0" lang="en-US" altLang="en-US" b="0" i="0" u="none" strike="noStrike" cap="none" normalizeH="0" baseline="0" dirty="0">
              <a:ln>
                <a:noFill/>
              </a:ln>
              <a:solidFill>
                <a:schemeClr val="tx1"/>
              </a:solidFill>
              <a:effectLst/>
              <a:latin typeface="Arial" charset="0"/>
              <a:cs typeface="+mn-cs"/>
            </a:endParaRPr>
          </a:p>
        </p:txBody>
      </p:sp>
      <p:sp>
        <p:nvSpPr>
          <p:cNvPr id="3" name="Title 1"/>
          <p:cNvSpPr>
            <a:spLocks noGrp="1"/>
          </p:cNvSpPr>
          <p:nvPr>
            <p:ph type="title"/>
          </p:nvPr>
        </p:nvSpPr>
        <p:spPr>
          <a:xfrm>
            <a:off x="457200" y="457200"/>
            <a:ext cx="8305800" cy="1219200"/>
          </a:xfrm>
        </p:spPr>
        <p:txBody>
          <a:bodyPr/>
          <a:lstStyle/>
          <a:p>
            <a:pPr algn="r" rtl="1"/>
            <a:r>
              <a:rPr lang="ar-JO" b="1" u="sng" dirty="0" smtClean="0"/>
              <a:t>الزواج المبكر أو الزواج بالإكراه</a:t>
            </a:r>
            <a:endParaRPr lang="en-US" b="1" u="sng" dirty="0"/>
          </a:p>
        </p:txBody>
      </p:sp>
    </p:spTree>
    <p:extLst>
      <p:ext uri="{BB962C8B-B14F-4D97-AF65-F5344CB8AC3E}">
        <p14:creationId xmlns:p14="http://schemas.microsoft.com/office/powerpoint/2010/main" val="1935320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pPr algn="r" rtl="1"/>
            <a:r>
              <a:rPr lang="ar-JO" b="1" u="sng" dirty="0" smtClean="0"/>
              <a:t>زواج الأطفال </a:t>
            </a:r>
            <a:endParaRPr lang="en-US" b="1" u="sng" dirty="0"/>
          </a:p>
        </p:txBody>
      </p:sp>
      <p:sp>
        <p:nvSpPr>
          <p:cNvPr id="3" name="Content Placeholder 2"/>
          <p:cNvSpPr>
            <a:spLocks noGrp="1"/>
          </p:cNvSpPr>
          <p:nvPr>
            <p:ph idx="1"/>
          </p:nvPr>
        </p:nvSpPr>
        <p:spPr>
          <a:xfrm>
            <a:off x="457200" y="1283677"/>
            <a:ext cx="8305800" cy="1573819"/>
          </a:xfrm>
        </p:spPr>
        <p:txBody>
          <a:bodyPr/>
          <a:lstStyle/>
          <a:p>
            <a:pPr algn="r" rtl="1"/>
            <a:endParaRPr lang="en-GB" b="1" dirty="0" smtClean="0">
              <a:cs typeface="+mn-cs"/>
            </a:endParaRPr>
          </a:p>
          <a:p>
            <a:pPr marL="0" indent="0" algn="r" rtl="1"/>
            <a:r>
              <a:rPr lang="ar-JO" dirty="0" smtClean="0">
                <a:cs typeface="+mn-cs"/>
              </a:rPr>
              <a:t>”زواج الأطفال“هو الزواج الذي يحدث قبل سن 18عاما.</a:t>
            </a:r>
          </a:p>
          <a:p>
            <a:pPr marL="0" indent="0" algn="r" rtl="1"/>
            <a:r>
              <a:rPr lang="ar-JO" dirty="0" smtClean="0">
                <a:cs typeface="+mn-cs"/>
              </a:rPr>
              <a:t>(اتفاقية حقوق الطفل)</a:t>
            </a:r>
            <a:endParaRPr lang="en-GB" i="1" dirty="0" smtClean="0">
              <a:cs typeface="+mn-cs"/>
            </a:endParaRPr>
          </a:p>
          <a:p>
            <a:pPr marL="457200" indent="-457200" algn="r" rtl="1">
              <a:buFont typeface="Arial" panose="020B0604020202020204" pitchFamily="34" charset="0"/>
              <a:buChar char="•"/>
            </a:pPr>
            <a:r>
              <a:rPr lang="ar-JO" sz="2300" dirty="0" smtClean="0">
                <a:cs typeface="+mn-cs"/>
              </a:rPr>
              <a:t>ما هو شعورك حيال هذا العبارة ؟</a:t>
            </a:r>
          </a:p>
          <a:p>
            <a:pPr marL="457200" indent="-457200" algn="r" rtl="1">
              <a:buFont typeface="Arial" panose="020B0604020202020204" pitchFamily="34" charset="0"/>
              <a:buChar char="•"/>
            </a:pPr>
            <a:r>
              <a:rPr lang="ar-JO" sz="2300" dirty="0" smtClean="0">
                <a:cs typeface="+mn-cs"/>
              </a:rPr>
              <a:t>ما هو العمر الذي تتزوج فيه معظم النساء في هذا المجتمع؟</a:t>
            </a:r>
          </a:p>
          <a:p>
            <a:pPr marL="457200" indent="-457200" algn="r" rtl="1">
              <a:buFont typeface="Arial" panose="020B0604020202020204" pitchFamily="34" charset="0"/>
              <a:buChar char="•"/>
            </a:pPr>
            <a:r>
              <a:rPr lang="ar-JO" sz="2300" dirty="0" smtClean="0">
                <a:cs typeface="+mn-cs"/>
              </a:rPr>
              <a:t>إذا تزوجت الفتيات دون سن الثامنة عشرة، فلماذا يفعلن ذلك؟</a:t>
            </a:r>
          </a:p>
          <a:p>
            <a:pPr marL="457200" indent="-457200" algn="r" rtl="1">
              <a:buFont typeface="Arial" panose="020B0604020202020204" pitchFamily="34" charset="0"/>
              <a:buChar char="•"/>
            </a:pPr>
            <a:r>
              <a:rPr lang="ar-JO" sz="2300" dirty="0" smtClean="0">
                <a:cs typeface="+mn-cs"/>
              </a:rPr>
              <a:t>ما الذي يحتمل أن يكون ضارا للفتيات اللواتي يتزوجن دون سن الثامنة عشرة؟ أقل من 15 عاما؟</a:t>
            </a:r>
            <a:endParaRPr lang="en-US" i="1" dirty="0">
              <a:cs typeface="+mn-cs"/>
            </a:endParaRPr>
          </a:p>
          <a:p>
            <a:pPr algn="r" rtl="1"/>
            <a:endParaRPr lang="en-US" dirty="0">
              <a:cs typeface="+mn-cs"/>
            </a:endParaRPr>
          </a:p>
        </p:txBody>
      </p:sp>
    </p:spTree>
    <p:extLst>
      <p:ext uri="{BB962C8B-B14F-4D97-AF65-F5344CB8AC3E}">
        <p14:creationId xmlns:p14="http://schemas.microsoft.com/office/powerpoint/2010/main" val="214571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533400"/>
            <a:ext cx="8305800" cy="1219200"/>
          </a:xfrm>
        </p:spPr>
        <p:txBody>
          <a:bodyPr/>
          <a:lstStyle/>
          <a:p>
            <a:pPr algn="r" rtl="1"/>
            <a:r>
              <a:rPr lang="ar-JO" b="1" u="sng" dirty="0" smtClean="0"/>
              <a:t>مناقشة جماعية </a:t>
            </a:r>
            <a:endParaRPr lang="en-US" b="1" u="sng" dirty="0"/>
          </a:p>
        </p:txBody>
      </p:sp>
      <p:sp>
        <p:nvSpPr>
          <p:cNvPr id="3" name="Content Placeholder 2"/>
          <p:cNvSpPr>
            <a:spLocks noGrp="1"/>
          </p:cNvSpPr>
          <p:nvPr>
            <p:ph sz="half" idx="1"/>
          </p:nvPr>
        </p:nvSpPr>
        <p:spPr>
          <a:xfrm>
            <a:off x="482600" y="1600200"/>
            <a:ext cx="8153400" cy="3124200"/>
          </a:xfrm>
        </p:spPr>
        <p:txBody>
          <a:bodyPr/>
          <a:lstStyle/>
          <a:p>
            <a:pPr marL="457200" indent="-457200" algn="r" rtl="1">
              <a:buFont typeface="Arial" charset="0"/>
              <a:buChar char="•"/>
            </a:pPr>
            <a:r>
              <a:rPr lang="ar-JO" dirty="0" smtClean="0">
                <a:cs typeface="+mn-cs"/>
              </a:rPr>
              <a:t> من هي الفتاة التي هي في أفضل وضع للزواج الآن؟</a:t>
            </a:r>
          </a:p>
          <a:p>
            <a:pPr marL="457200" indent="-457200" algn="r" rtl="1">
              <a:buFont typeface="Arial" charset="0"/>
              <a:buChar char="•"/>
            </a:pPr>
            <a:r>
              <a:rPr lang="ar-JO" dirty="0" smtClean="0">
                <a:cs typeface="+mn-cs"/>
              </a:rPr>
              <a:t>أي فتاة يجب أن تنتظر؟</a:t>
            </a:r>
          </a:p>
          <a:p>
            <a:pPr marL="457200" indent="-457200" algn="r" rtl="1">
              <a:buFont typeface="Arial" charset="0"/>
              <a:buChar char="•"/>
            </a:pPr>
            <a:r>
              <a:rPr lang="ar-JO" dirty="0" smtClean="0">
                <a:cs typeface="+mn-cs"/>
              </a:rPr>
              <a:t>من يتخذ قرارات جيدة؟</a:t>
            </a:r>
          </a:p>
          <a:p>
            <a:pPr marL="457200" indent="-457200" algn="r" rtl="1">
              <a:buFont typeface="Arial" charset="0"/>
              <a:buChar char="•"/>
            </a:pPr>
            <a:r>
              <a:rPr lang="ar-JO" dirty="0" smtClean="0">
                <a:cs typeface="+mn-cs"/>
              </a:rPr>
              <a:t>من هي الفتاة التي تحتاج إلى المساعدة والدعم في تجنب قرار الزواج الذي قد يكون ضارا؟</a:t>
            </a:r>
          </a:p>
          <a:p>
            <a:pPr marL="457200" indent="-457200" algn="r" rtl="1">
              <a:buFont typeface="Arial" charset="0"/>
              <a:buChar char="•"/>
            </a:pPr>
            <a:r>
              <a:rPr lang="ar-JO" dirty="0" smtClean="0">
                <a:cs typeface="+mn-cs"/>
              </a:rPr>
              <a:t>لماذا يكون قرار الزواج الآن ضارا؟</a:t>
            </a:r>
          </a:p>
          <a:p>
            <a:pPr algn="r" rtl="1"/>
            <a:endParaRPr lang="en-US" dirty="0">
              <a:cs typeface="+mn-cs"/>
            </a:endParaRPr>
          </a:p>
        </p:txBody>
      </p:sp>
    </p:spTree>
    <p:extLst>
      <p:ext uri="{BB962C8B-B14F-4D97-AF65-F5344CB8AC3E}">
        <p14:creationId xmlns:p14="http://schemas.microsoft.com/office/powerpoint/2010/main" val="503934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304800"/>
            <a:ext cx="8305800" cy="1219200"/>
          </a:xfrm>
        </p:spPr>
        <p:txBody>
          <a:bodyPr/>
          <a:lstStyle/>
          <a:p>
            <a:pPr algn="r" rtl="1"/>
            <a:r>
              <a:rPr lang="ar-JO" b="1" u="sng" dirty="0" smtClean="0"/>
              <a:t>السلامة في الأسرة وفي البيت </a:t>
            </a:r>
            <a:endParaRPr lang="en-US" b="1" u="sng" dirty="0"/>
          </a:p>
        </p:txBody>
      </p:sp>
      <p:sp>
        <p:nvSpPr>
          <p:cNvPr id="3" name="Content Placeholder 2"/>
          <p:cNvSpPr>
            <a:spLocks noGrp="1"/>
          </p:cNvSpPr>
          <p:nvPr>
            <p:ph idx="1"/>
          </p:nvPr>
        </p:nvSpPr>
        <p:spPr>
          <a:xfrm>
            <a:off x="480646" y="1066800"/>
            <a:ext cx="8305800" cy="3429000"/>
          </a:xfrm>
        </p:spPr>
        <p:txBody>
          <a:bodyPr/>
          <a:lstStyle/>
          <a:p>
            <a:pPr algn="r" rtl="1">
              <a:buFont typeface="Arial" panose="020B0604020202020204" pitchFamily="34" charset="0"/>
              <a:buChar char="•"/>
            </a:pPr>
            <a:r>
              <a:rPr lang="ar-JO" sz="1800" dirty="0" smtClean="0">
                <a:cs typeface="+mn-cs"/>
              </a:rPr>
              <a:t>الأسر التي تعاني من الإجهاد غالبا ما تواجه العنف داخل منازلها.</a:t>
            </a:r>
          </a:p>
          <a:p>
            <a:pPr algn="r" rtl="1">
              <a:buFont typeface="Arial" panose="020B0604020202020204" pitchFamily="34" charset="0"/>
              <a:buChar char="•"/>
            </a:pPr>
            <a:r>
              <a:rPr lang="ar-JO" sz="1800" dirty="0" smtClean="0">
                <a:cs typeface="+mn-cs"/>
              </a:rPr>
              <a:t>وهذا يمكن أن يؤثر سلبا على النمو البدني والعاطفي والنفسي للمراهقين.</a:t>
            </a:r>
          </a:p>
          <a:p>
            <a:pPr algn="r" rtl="1">
              <a:buFont typeface="Arial" panose="020B0604020202020204" pitchFamily="34" charset="0"/>
              <a:buChar char="•"/>
            </a:pPr>
            <a:r>
              <a:rPr lang="ar-JO" sz="1800" dirty="0" smtClean="0">
                <a:cs typeface="+mn-cs"/>
              </a:rPr>
              <a:t>بل إن التعرض للعنف بين البالغين، بمن فيهم الآباء، يمكن أن يصيب الأطفال بالصدمة ويظهرون مثالا سلبيا لكيفية التواصل مع الناس وحل المشاكل.</a:t>
            </a:r>
          </a:p>
          <a:p>
            <a:pPr algn="r" rtl="1">
              <a:buFont typeface="Arial" panose="020B0604020202020204" pitchFamily="34" charset="0"/>
              <a:buChar char="•"/>
            </a:pPr>
            <a:r>
              <a:rPr lang="ar-JO" sz="1800" dirty="0" smtClean="0">
                <a:cs typeface="+mn-cs"/>
              </a:rPr>
              <a:t>العنف والإهمال وإساءة المعاملة تؤثر على كيفية عمل دماغ الأطفال وتقليل احتمالات بلوغ مرحلة صحية وسعيدة.</a:t>
            </a:r>
          </a:p>
          <a:p>
            <a:pPr algn="r" rtl="1">
              <a:buFont typeface="Arial" panose="020B0604020202020204" pitchFamily="34" charset="0"/>
              <a:buChar char="•"/>
            </a:pPr>
            <a:r>
              <a:rPr lang="ar-JO" sz="1800" dirty="0" smtClean="0">
                <a:cs typeface="+mn-cs"/>
              </a:rPr>
              <a:t>كما أن العنف وسوء المعاملة في المنزل يزيدان من إمكانية دخول الأولاد والبنات في علاقات مسيئة أو زواج أو استخدام العنف ضد أطفالهم.</a:t>
            </a:r>
          </a:p>
          <a:p>
            <a:pPr algn="r" rtl="1">
              <a:buFont typeface="Arial" panose="020B0604020202020204" pitchFamily="34" charset="0"/>
              <a:buChar char="•"/>
            </a:pPr>
            <a:r>
              <a:rPr lang="ar-JO" sz="1800" dirty="0" smtClean="0">
                <a:cs typeface="+mn-cs"/>
              </a:rPr>
              <a:t>يمكن للوالدين أن يكونا نماذج قوية لعلاقات آمنة وصحية.</a:t>
            </a:r>
            <a:endParaRPr lang="en-US" sz="1800" dirty="0">
              <a:cs typeface="+mn-cs"/>
            </a:endParaRPr>
          </a:p>
        </p:txBody>
      </p:sp>
    </p:spTree>
    <p:extLst>
      <p:ext uri="{BB962C8B-B14F-4D97-AF65-F5344CB8AC3E}">
        <p14:creationId xmlns:p14="http://schemas.microsoft.com/office/powerpoint/2010/main" val="2808310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85918" y="0"/>
            <a:ext cx="6677044" cy="646331"/>
          </a:xfrm>
          <a:prstGeom prst="rect">
            <a:avLst/>
          </a:prstGeom>
        </p:spPr>
        <p:txBody>
          <a:bodyPr wrap="square">
            <a:spAutoFit/>
          </a:bodyPr>
          <a:lstStyle/>
          <a:p>
            <a:pPr algn="r" rtl="1"/>
            <a:r>
              <a:rPr lang="ar-JO" sz="3600" b="1" u="sng" kern="0" dirty="0">
                <a:solidFill>
                  <a:prstClr val="black"/>
                </a:solidFill>
                <a:latin typeface="Arial"/>
                <a:ea typeface="MS PGothic" pitchFamily="34" charset="-128"/>
                <a:cs typeface="Arial"/>
              </a:rPr>
              <a:t>اليوم </a:t>
            </a:r>
            <a:r>
              <a:rPr lang="ar-JO" sz="3600" b="1" u="sng" kern="0" dirty="0" smtClean="0">
                <a:solidFill>
                  <a:prstClr val="black"/>
                </a:solidFill>
                <a:latin typeface="Arial"/>
                <a:ea typeface="MS PGothic" pitchFamily="34" charset="-128"/>
                <a:cs typeface="Arial"/>
              </a:rPr>
              <a:t>الخامس </a:t>
            </a:r>
            <a:r>
              <a:rPr lang="ar-JO" sz="3600" b="1" u="sng" kern="0" dirty="0">
                <a:solidFill>
                  <a:prstClr val="black"/>
                </a:solidFill>
                <a:latin typeface="Arial"/>
                <a:ea typeface="MS PGothic" pitchFamily="34" charset="-128"/>
                <a:cs typeface="Arial"/>
              </a:rPr>
              <a:t>- جدول الأعمال</a:t>
            </a:r>
            <a:endParaRPr lang="en-US" dirty="0"/>
          </a:p>
        </p:txBody>
      </p:sp>
      <p:graphicFrame>
        <p:nvGraphicFramePr>
          <p:cNvPr id="3" name="Table 2">
            <a:extLst>
              <a:ext uri="{FF2B5EF4-FFF2-40B4-BE49-F238E27FC236}">
                <a16:creationId xmlns="" xmlns:a16="http://schemas.microsoft.com/office/drawing/2014/main" id="{230F79F8-06D1-48D6-B131-8D78C9F0214B}"/>
              </a:ext>
            </a:extLst>
          </p:cNvPr>
          <p:cNvGraphicFramePr>
            <a:graphicFrameLocks noGrp="1"/>
          </p:cNvGraphicFramePr>
          <p:nvPr>
            <p:extLst>
              <p:ext uri="{D42A27DB-BD31-4B8C-83A1-F6EECF244321}">
                <p14:modId xmlns:p14="http://schemas.microsoft.com/office/powerpoint/2010/main" val="2024647544"/>
              </p:ext>
            </p:extLst>
          </p:nvPr>
        </p:nvGraphicFramePr>
        <p:xfrm>
          <a:off x="500034" y="2571744"/>
          <a:ext cx="7279776" cy="3633495"/>
        </p:xfrm>
        <a:graphic>
          <a:graphicData uri="http://schemas.openxmlformats.org/drawingml/2006/table">
            <a:tbl>
              <a:tblPr rtl="1" firstRow="1" firstCol="1" bandRow="1">
                <a:tableStyleId>{5C22544A-7EE6-4342-B048-85BDC9FD1C3A}</a:tableStyleId>
              </a:tblPr>
              <a:tblGrid>
                <a:gridCol w="4764710">
                  <a:extLst>
                    <a:ext uri="{9D8B030D-6E8A-4147-A177-3AD203B41FA5}">
                      <a16:colId xmlns="" xmlns:a16="http://schemas.microsoft.com/office/drawing/2014/main" val="3210711368"/>
                    </a:ext>
                  </a:extLst>
                </a:gridCol>
                <a:gridCol w="2515066">
                  <a:extLst>
                    <a:ext uri="{9D8B030D-6E8A-4147-A177-3AD203B41FA5}">
                      <a16:colId xmlns="" xmlns:a16="http://schemas.microsoft.com/office/drawing/2014/main" val="921756380"/>
                    </a:ext>
                  </a:extLst>
                </a:gridCol>
              </a:tblGrid>
              <a:tr h="214314">
                <a:tc>
                  <a:txBody>
                    <a:bodyPr/>
                    <a:lstStyle/>
                    <a:p>
                      <a:pPr marL="0" marR="0" algn="ctr" rtl="1">
                        <a:lnSpc>
                          <a:spcPts val="1680"/>
                        </a:lnSpc>
                        <a:spcBef>
                          <a:spcPts val="0"/>
                        </a:spcBef>
                        <a:spcAft>
                          <a:spcPts val="0"/>
                        </a:spcAft>
                      </a:pPr>
                      <a:r>
                        <a:rPr lang="ar-JO" sz="1400" dirty="0">
                          <a:effectLst/>
                        </a:rPr>
                        <a:t>الجلسة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ts val="1680"/>
                        </a:lnSpc>
                        <a:spcBef>
                          <a:spcPts val="0"/>
                        </a:spcBef>
                        <a:spcAft>
                          <a:spcPts val="0"/>
                        </a:spcAft>
                      </a:pPr>
                      <a:r>
                        <a:rPr lang="ar-JO" sz="1400" dirty="0">
                          <a:effectLst/>
                        </a:rPr>
                        <a:t>المدة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 xmlns:a16="http://schemas.microsoft.com/office/drawing/2014/main" val="3582984143"/>
                  </a:ext>
                </a:extLst>
              </a:tr>
              <a:tr h="365443">
                <a:tc>
                  <a:txBody>
                    <a:bodyPr/>
                    <a:lstStyle/>
                    <a:p>
                      <a:pPr marL="0" marR="0" algn="r" rtl="1">
                        <a:lnSpc>
                          <a:spcPts val="1400"/>
                        </a:lnSpc>
                        <a:spcBef>
                          <a:spcPts val="0"/>
                        </a:spcBef>
                        <a:spcAft>
                          <a:spcPts val="0"/>
                        </a:spcAft>
                      </a:pPr>
                      <a:endParaRPr lang="ar-JO" sz="1400" b="1" kern="1200" dirty="0" smtClean="0">
                        <a:solidFill>
                          <a:schemeClr val="lt1"/>
                        </a:solidFill>
                        <a:effectLst/>
                        <a:latin typeface="+mn-lt"/>
                        <a:ea typeface="+mn-ea"/>
                        <a:cs typeface="+mn-cs"/>
                      </a:endParaRP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جلسة التدريب على مهارات الأبوة والأمومة : 6</a:t>
                      </a: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الصحة</a:t>
                      </a:r>
                      <a:r>
                        <a:rPr lang="ar-JO" sz="1400" b="1" kern="1200" baseline="0" dirty="0" smtClean="0">
                          <a:solidFill>
                            <a:schemeClr val="lt1"/>
                          </a:solidFill>
                          <a:effectLst/>
                          <a:latin typeface="+mn-lt"/>
                          <a:ea typeface="+mn-ea"/>
                          <a:cs typeface="+mn-cs"/>
                        </a:rPr>
                        <a:t> والعلاقات الجنسية</a:t>
                      </a:r>
                      <a:endParaRPr lang="ar-JO"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algn="ctr">
                        <a:lnSpc>
                          <a:spcPts val="1400"/>
                        </a:lnSpc>
                      </a:pPr>
                      <a:r>
                        <a:rPr lang="ar-JO" sz="1500" dirty="0" smtClean="0"/>
                        <a:t>6 ساعات </a:t>
                      </a:r>
                      <a:r>
                        <a:rPr lang="ar-JO" sz="1500" dirty="0" err="1" smtClean="0"/>
                        <a:t>و</a:t>
                      </a:r>
                      <a:r>
                        <a:rPr lang="ar-JO" sz="1500" dirty="0" smtClean="0"/>
                        <a:t> 30 دقيقة </a:t>
                      </a:r>
                      <a:endParaRPr lang="en-US" sz="1500" dirty="0"/>
                    </a:p>
                  </a:txBody>
                  <a:tcPr marL="77799" marR="77799" marT="38900" marB="38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1596508"/>
                  </a:ext>
                </a:extLst>
              </a:tr>
              <a:tr h="252418">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5-1  الترحيب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30  دقيقة</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248067579"/>
                  </a:ext>
                </a:extLst>
              </a:tr>
              <a:tr h="29623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15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258428268"/>
                  </a:ext>
                </a:extLst>
              </a:tr>
              <a:tr h="275270">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5-2 سن</a:t>
                      </a:r>
                      <a:r>
                        <a:rPr lang="ar-JO" sz="1400" b="1" kern="1200" baseline="0" dirty="0" smtClean="0">
                          <a:solidFill>
                            <a:schemeClr val="lt1"/>
                          </a:solidFill>
                          <a:effectLst/>
                          <a:latin typeface="+mn-lt"/>
                          <a:ea typeface="+mn-ea"/>
                          <a:cs typeface="+mn-cs"/>
                        </a:rPr>
                        <a:t> البلوغ : الصحة الإنجابية والزواج المبكر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ساعتان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666749045"/>
                  </a:ext>
                </a:extLst>
              </a:tr>
              <a:tr h="285752">
                <a:tc>
                  <a:txBody>
                    <a:bodyPr/>
                    <a:lstStyle/>
                    <a:p>
                      <a:pPr marL="0" marR="0" algn="r" rtl="1">
                        <a:lnSpc>
                          <a:spcPts val="1400"/>
                        </a:lnSpc>
                        <a:spcBef>
                          <a:spcPts val="0"/>
                        </a:spcBef>
                        <a:spcAft>
                          <a:spcPts val="0"/>
                        </a:spcAft>
                      </a:pPr>
                      <a:r>
                        <a:rPr lang="ar-JO" sz="1400" b="1" kern="1200" dirty="0">
                          <a:solidFill>
                            <a:schemeClr val="lt1"/>
                          </a:solidFill>
                          <a:effectLst/>
                          <a:latin typeface="+mn-lt"/>
                          <a:ea typeface="+mn-ea"/>
                          <a:cs typeface="+mn-cs"/>
                        </a:rPr>
                        <a:t>استراحة غداء</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1679034"/>
                  </a:ext>
                </a:extLst>
              </a:tr>
              <a:tr h="206061">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5-3</a:t>
                      </a:r>
                      <a:r>
                        <a:rPr lang="ar-JO" sz="1400" b="1" kern="1200" baseline="0" dirty="0" smtClean="0">
                          <a:solidFill>
                            <a:schemeClr val="lt1"/>
                          </a:solidFill>
                          <a:effectLst/>
                          <a:latin typeface="+mn-lt"/>
                          <a:ea typeface="+mn-ea"/>
                          <a:cs typeface="+mn-cs"/>
                        </a:rPr>
                        <a:t> العلاقات الصحية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30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712527529"/>
                  </a:ext>
                </a:extLst>
              </a:tr>
              <a:tr h="294005">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 5-4 مهارات تيسير المجموعة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r>
                        <a:rPr lang="ar-JO" sz="1400" kern="1200" dirty="0" err="1" smtClean="0">
                          <a:solidFill>
                            <a:schemeClr val="dk1"/>
                          </a:solidFill>
                          <a:effectLst/>
                          <a:latin typeface="+mn-lt"/>
                          <a:ea typeface="+mn-ea"/>
                          <a:cs typeface="+mn-cs"/>
                        </a:rPr>
                        <a:t>و</a:t>
                      </a:r>
                      <a:r>
                        <a:rPr lang="ar-JO" sz="1400" kern="1200" dirty="0" smtClean="0">
                          <a:solidFill>
                            <a:schemeClr val="dk1"/>
                          </a:solidFill>
                          <a:effectLst/>
                          <a:latin typeface="+mn-lt"/>
                          <a:ea typeface="+mn-ea"/>
                          <a:cs typeface="+mn-cs"/>
                        </a:rPr>
                        <a:t> 15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98196076"/>
                  </a:ext>
                </a:extLst>
              </a:tr>
              <a:tr h="35560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15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21892214"/>
                  </a:ext>
                </a:extLst>
              </a:tr>
              <a:tr h="31815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5-5 معالجة الحالات الصعبة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89886651"/>
                  </a:ext>
                </a:extLst>
              </a:tr>
              <a:tr h="245097">
                <a:tc>
                  <a:txBody>
                    <a:bodyPr/>
                    <a:lstStyle/>
                    <a:p>
                      <a:pPr marL="0" marR="0" indent="0" algn="r" defTabSz="457200" rtl="1" eaLnBrk="1" fontAlgn="auto" latinLnBrk="0" hangingPunct="1">
                        <a:lnSpc>
                          <a:spcPts val="1400"/>
                        </a:lnSpc>
                        <a:spcBef>
                          <a:spcPts val="0"/>
                        </a:spcBef>
                        <a:spcAft>
                          <a:spcPts val="0"/>
                        </a:spcAft>
                        <a:buClrTx/>
                        <a:buSzTx/>
                        <a:buFontTx/>
                        <a:buNone/>
                        <a:tabLst/>
                        <a:defRPr/>
                      </a:pPr>
                      <a:r>
                        <a:rPr lang="ar-JO" sz="1400" b="1" kern="1200" dirty="0" smtClean="0">
                          <a:solidFill>
                            <a:schemeClr val="lt1"/>
                          </a:solidFill>
                          <a:effectLst/>
                          <a:latin typeface="+mn-lt"/>
                          <a:ea typeface="+mn-ea"/>
                          <a:cs typeface="+mn-cs"/>
                        </a:rPr>
                        <a:t>5-6 مراقبة عالية الدقة </a:t>
                      </a:r>
                      <a:endParaRPr lang="en-US"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30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5097">
                <a:tc>
                  <a:txBody>
                    <a:bodyPr/>
                    <a:lstStyle/>
                    <a:p>
                      <a:pPr marL="0" marR="0" indent="0" algn="r" defTabSz="457200" rtl="1" eaLnBrk="1" fontAlgn="auto" latinLnBrk="0" hangingPunct="1">
                        <a:lnSpc>
                          <a:spcPts val="1400"/>
                        </a:lnSpc>
                        <a:spcBef>
                          <a:spcPts val="0"/>
                        </a:spcBef>
                        <a:spcAft>
                          <a:spcPts val="0"/>
                        </a:spcAft>
                        <a:buClrTx/>
                        <a:buSzTx/>
                        <a:buFontTx/>
                        <a:buNone/>
                        <a:tabLst/>
                        <a:defRPr/>
                      </a:pPr>
                      <a:r>
                        <a:rPr lang="ar-JO" sz="1400" b="1" kern="1200" dirty="0" smtClean="0">
                          <a:solidFill>
                            <a:schemeClr val="lt1"/>
                          </a:solidFill>
                          <a:effectLst/>
                          <a:latin typeface="+mn-lt"/>
                          <a:ea typeface="+mn-ea"/>
                          <a:cs typeface="+mn-cs"/>
                        </a:rPr>
                        <a:t>5-7 اختتام </a:t>
                      </a:r>
                      <a:r>
                        <a:rPr lang="ar-JO" sz="1400" dirty="0" smtClean="0">
                          <a:latin typeface="Calibri" panose="020F0502020204030204" pitchFamily="34" charset="0"/>
                          <a:ea typeface="Calibri" panose="020F0502020204030204" pitchFamily="34" charset="0"/>
                          <a:cs typeface="Arial" panose="020B0604020202020204" pitchFamily="34" charset="0"/>
                        </a:rPr>
                        <a:t>تدريب الميسرين على مهارات الأبوة والأمومة </a:t>
                      </a:r>
                      <a:endParaRPr lang="en-US"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45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Rectangle 4">
            <a:extLst>
              <a:ext uri="{FF2B5EF4-FFF2-40B4-BE49-F238E27FC236}">
                <a16:creationId xmlns="" xmlns:a16="http://schemas.microsoft.com/office/drawing/2014/main" id="{627A0426-DBDB-47AB-A65C-B7B9E7269B7E}"/>
              </a:ext>
            </a:extLst>
          </p:cNvPr>
          <p:cNvSpPr/>
          <p:nvPr/>
        </p:nvSpPr>
        <p:spPr>
          <a:xfrm>
            <a:off x="785786" y="642918"/>
            <a:ext cx="8001056" cy="1916166"/>
          </a:xfrm>
          <a:prstGeom prst="rect">
            <a:avLst/>
          </a:prstGeom>
        </p:spPr>
        <p:txBody>
          <a:bodyPr wrap="square">
            <a:spAutoFit/>
          </a:bodyPr>
          <a:lstStyle/>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أهداف الجلسة :</a:t>
            </a:r>
          </a:p>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في </a:t>
            </a:r>
            <a:r>
              <a:rPr lang="ar-JO" sz="1800" b="1" dirty="0">
                <a:latin typeface="Calibri" panose="020F0502020204030204" pitchFamily="34" charset="0"/>
                <a:ea typeface="Calibri" panose="020F0502020204030204" pitchFamily="34" charset="0"/>
                <a:cs typeface="Arial" panose="020B0604020202020204" pitchFamily="34" charset="0"/>
              </a:rPr>
              <a:t>نهاية الجلسة، سيكون المتدربين قادرين على القيام بما يلي:</a:t>
            </a:r>
            <a:endParaRPr lang="en-US" sz="140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توضيح واستخدام الطرق للتحدث عن سن البلوغ والصحة الإنجابية للفتيان والفتيات المراهقين</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التثقيف حول أهمية العلاقات الصحية والأثر الضار للزواج المبكر. </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سرد مهارات التيسير لمجموعة الآباء.</a:t>
            </a:r>
          </a:p>
          <a:p>
            <a:pPr marL="342900" marR="0" lvl="0" indent="-342900" algn="r" rtl="1">
              <a:lnSpc>
                <a:spcPts val="1400"/>
              </a:lnSpc>
              <a:spcBef>
                <a:spcPts val="0"/>
              </a:spcBef>
              <a:spcAft>
                <a:spcPts val="800"/>
              </a:spcAft>
            </a:pPr>
            <a:endParaRPr lang="en-US" sz="1800" dirty="0"/>
          </a:p>
        </p:txBody>
      </p:sp>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743200"/>
            <a:ext cx="8305800" cy="1219200"/>
          </a:xfrm>
        </p:spPr>
        <p:txBody>
          <a:bodyPr/>
          <a:lstStyle/>
          <a:p>
            <a:pPr algn="ctr" rtl="1"/>
            <a:r>
              <a:rPr lang="ar-JO" sz="3200" b="1" dirty="0" smtClean="0"/>
              <a:t>ما هي الجوانب الهامة لعلاقة صحية وآمنة بين الذكور والإناث أو الزوج والزوجة؟ </a:t>
            </a:r>
            <a:r>
              <a:rPr lang="en-US" sz="3200" b="1" dirty="0"/>
              <a:t/>
            </a:r>
            <a:br>
              <a:rPr lang="en-US" sz="3200" b="1" dirty="0"/>
            </a:br>
            <a:endParaRPr lang="en-US" sz="3200" b="1" dirty="0"/>
          </a:p>
        </p:txBody>
      </p:sp>
      <p:sp>
        <p:nvSpPr>
          <p:cNvPr id="4" name="Title 1"/>
          <p:cNvSpPr txBox="1">
            <a:spLocks/>
          </p:cNvSpPr>
          <p:nvPr/>
        </p:nvSpPr>
        <p:spPr bwMode="auto">
          <a:xfrm>
            <a:off x="480646" y="3048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فكر وشارك </a:t>
            </a:r>
            <a:endParaRPr lang="en-US" b="1" u="sng" kern="0" dirty="0"/>
          </a:p>
        </p:txBody>
      </p:sp>
    </p:spTree>
    <p:extLst>
      <p:ext uri="{BB962C8B-B14F-4D97-AF65-F5344CB8AC3E}">
        <p14:creationId xmlns:p14="http://schemas.microsoft.com/office/powerpoint/2010/main" val="22706457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590800"/>
            <a:ext cx="8305800" cy="1219200"/>
          </a:xfrm>
        </p:spPr>
        <p:txBody>
          <a:bodyPr/>
          <a:lstStyle/>
          <a:p>
            <a:pPr algn="ctr"/>
            <a:r>
              <a:rPr lang="ar-JO" sz="2800" b="1" dirty="0" smtClean="0"/>
              <a:t>ما هي المخاطر التي يتعرض لها الأطفال </a:t>
            </a:r>
            <a:br>
              <a:rPr lang="ar-JO" sz="2800" b="1" dirty="0" smtClean="0"/>
            </a:br>
            <a:r>
              <a:rPr lang="ar-JO" sz="2800" b="1" dirty="0" smtClean="0"/>
              <a:t>في المجتمع ؟</a:t>
            </a:r>
            <a:endParaRPr lang="en-US" sz="2800" b="1" dirty="0"/>
          </a:p>
        </p:txBody>
      </p:sp>
      <p:sp>
        <p:nvSpPr>
          <p:cNvPr id="5" name="Title 1"/>
          <p:cNvSpPr txBox="1">
            <a:spLocks/>
          </p:cNvSpPr>
          <p:nvPr/>
        </p:nvSpPr>
        <p:spPr bwMode="auto">
          <a:xfrm>
            <a:off x="457200" y="4572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فكر وشارك</a:t>
            </a:r>
            <a:endParaRPr lang="en-US" b="1" u="sng" kern="0" dirty="0"/>
          </a:p>
        </p:txBody>
      </p:sp>
    </p:spTree>
    <p:extLst>
      <p:ext uri="{BB962C8B-B14F-4D97-AF65-F5344CB8AC3E}">
        <p14:creationId xmlns:p14="http://schemas.microsoft.com/office/powerpoint/2010/main" val="419375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pPr lvl="0" algn="r" rtl="1"/>
            <a:r>
              <a:rPr lang="ar-JO" b="1" u="sng" dirty="0" smtClean="0"/>
              <a:t>قواعد السلامة الهامة للمراهقين</a:t>
            </a:r>
            <a:endParaRPr lang="en-US" dirty="0"/>
          </a:p>
        </p:txBody>
      </p:sp>
      <p:sp>
        <p:nvSpPr>
          <p:cNvPr id="3" name="Content Placeholder 2"/>
          <p:cNvSpPr>
            <a:spLocks noGrp="1"/>
          </p:cNvSpPr>
          <p:nvPr>
            <p:ph sz="half" idx="1"/>
          </p:nvPr>
        </p:nvSpPr>
        <p:spPr>
          <a:xfrm>
            <a:off x="457200" y="1536700"/>
            <a:ext cx="8229600" cy="4254500"/>
          </a:xfrm>
        </p:spPr>
        <p:txBody>
          <a:bodyPr/>
          <a:lstStyle/>
          <a:p>
            <a:pPr marL="457200" lvl="0" indent="-457200" algn="r" rtl="1">
              <a:buFont typeface="Arial" charset="0"/>
              <a:buChar char="•"/>
            </a:pPr>
            <a:r>
              <a:rPr lang="ar-JO" dirty="0" smtClean="0">
                <a:cs typeface="+mn-cs"/>
              </a:rPr>
              <a:t>المشي في أزواج لدورات المياه أو المشي مع شخص موثوق به في الليل.</a:t>
            </a:r>
          </a:p>
          <a:p>
            <a:pPr marL="457200" lvl="0" indent="-457200" algn="r" rtl="1">
              <a:buFont typeface="Arial" charset="0"/>
              <a:buChar char="•"/>
            </a:pPr>
            <a:r>
              <a:rPr lang="ar-JO" dirty="0" smtClean="0">
                <a:cs typeface="+mn-cs"/>
              </a:rPr>
              <a:t>المشي في أزواج أو مجموعات من الأطفال من وإلى المدرسة. (إذا كان أحد الوالدين موجودا، فإنه يمكن أيضا مرافقة الأطفال.)</a:t>
            </a:r>
          </a:p>
          <a:p>
            <a:pPr marL="457200" lvl="0" indent="-457200" algn="r" rtl="1">
              <a:buFont typeface="Arial" charset="0"/>
              <a:buChar char="•"/>
            </a:pPr>
            <a:r>
              <a:rPr lang="ar-JO" dirty="0" smtClean="0">
                <a:cs typeface="+mn-cs"/>
              </a:rPr>
              <a:t>الصراخ للمساعدة إذا كان الأطفال معرضون لخطر العنف الجسدي أو الجنسي</a:t>
            </a:r>
          </a:p>
          <a:p>
            <a:pPr marL="457200" lvl="0" indent="-457200" algn="r" rtl="1">
              <a:buFont typeface="Arial" charset="0"/>
              <a:buChar char="•"/>
            </a:pPr>
            <a:r>
              <a:rPr lang="ar-JO" dirty="0" smtClean="0">
                <a:cs typeface="+mn-cs"/>
              </a:rPr>
              <a:t>إذا رأى الأطفال شخصا يتعرض للضرب أو الأذى، فيجب ليهم إخبار شخص بالغ وطلب المساعدة.</a:t>
            </a:r>
            <a:endParaRPr lang="en-US" dirty="0">
              <a:cs typeface="+mn-cs"/>
            </a:endParaRPr>
          </a:p>
        </p:txBody>
      </p:sp>
    </p:spTree>
    <p:extLst>
      <p:ext uri="{BB962C8B-B14F-4D97-AF65-F5344CB8AC3E}">
        <p14:creationId xmlns:p14="http://schemas.microsoft.com/office/powerpoint/2010/main" val="61931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00042"/>
            <a:ext cx="8305800" cy="1219200"/>
          </a:xfrm>
        </p:spPr>
        <p:txBody>
          <a:bodyPr/>
          <a:lstStyle/>
          <a:p>
            <a:pPr algn="r" rtl="1"/>
            <a:r>
              <a:rPr lang="ar-JO" b="1" u="sng" dirty="0" smtClean="0"/>
              <a:t>استراتيجيات للتقليل من خطر العنف في البيت</a:t>
            </a:r>
            <a:endParaRPr lang="en-US" b="1" u="sng" dirty="0"/>
          </a:p>
        </p:txBody>
      </p:sp>
      <p:sp>
        <p:nvSpPr>
          <p:cNvPr id="3" name="Content Placeholder 2"/>
          <p:cNvSpPr>
            <a:spLocks noGrp="1"/>
          </p:cNvSpPr>
          <p:nvPr>
            <p:ph idx="1"/>
          </p:nvPr>
        </p:nvSpPr>
        <p:spPr/>
        <p:txBody>
          <a:bodyPr/>
          <a:lstStyle/>
          <a:p>
            <a:pPr lvl="1" algn="r" rtl="1">
              <a:buFont typeface="Arial"/>
              <a:buChar char="•"/>
            </a:pPr>
            <a:r>
              <a:rPr lang="ar-JO" sz="2000" dirty="0" smtClean="0">
                <a:cs typeface="+mn-cs"/>
              </a:rPr>
              <a:t>الاستماع</a:t>
            </a:r>
          </a:p>
          <a:p>
            <a:pPr lvl="1" algn="r" rtl="1">
              <a:buFont typeface="Arial"/>
              <a:buChar char="•"/>
            </a:pPr>
            <a:r>
              <a:rPr lang="ar-JO" sz="2000" dirty="0" smtClean="0">
                <a:cs typeface="+mn-cs"/>
              </a:rPr>
              <a:t> التصديق </a:t>
            </a:r>
          </a:p>
          <a:p>
            <a:pPr lvl="1" algn="r" rtl="1">
              <a:buFont typeface="Arial"/>
              <a:buChar char="•"/>
            </a:pPr>
            <a:r>
              <a:rPr lang="ar-JO" sz="2000" dirty="0" smtClean="0">
                <a:cs typeface="+mn-cs"/>
              </a:rPr>
              <a:t> قضاء وقت للحديث مع المراهقين بشكل يومي</a:t>
            </a:r>
          </a:p>
          <a:p>
            <a:pPr lvl="1" algn="r" rtl="1">
              <a:buFont typeface="Arial"/>
              <a:buChar char="•"/>
            </a:pPr>
            <a:r>
              <a:rPr lang="ar-JO" sz="2000" dirty="0" smtClean="0">
                <a:cs typeface="+mn-cs"/>
              </a:rPr>
              <a:t>معرفة ما يجعل المراهقين يشعرون بعدم الأمان</a:t>
            </a:r>
          </a:p>
          <a:p>
            <a:pPr lvl="1" algn="r" rtl="1">
              <a:buFont typeface="Arial"/>
              <a:buChar char="•"/>
            </a:pPr>
            <a:r>
              <a:rPr lang="ar-JO" sz="2000" dirty="0" smtClean="0">
                <a:cs typeface="+mn-cs"/>
              </a:rPr>
              <a:t>الاهتمام بالتلميحات التي قد يرسلها الطفل والتي تشير إلى انه تعرض للأذى</a:t>
            </a:r>
          </a:p>
          <a:p>
            <a:pPr lvl="1" algn="r" rtl="1">
              <a:buFont typeface="Arial"/>
              <a:buChar char="•"/>
            </a:pPr>
            <a:r>
              <a:rPr lang="ar-JO" sz="2000" dirty="0" smtClean="0">
                <a:cs typeface="+mn-cs"/>
              </a:rPr>
              <a:t>عدم التسامح مع العنف بين أي من أفراد الأسرة</a:t>
            </a:r>
          </a:p>
          <a:p>
            <a:pPr lvl="1" algn="r" rtl="1">
              <a:buFont typeface="Arial"/>
              <a:buChar char="•"/>
            </a:pPr>
            <a:r>
              <a:rPr lang="ar-JO" sz="2000" dirty="0" smtClean="0">
                <a:cs typeface="+mn-cs"/>
              </a:rPr>
              <a:t>الحفاظ على حوار البالغين والقضايا بعيدا عن الأطفال</a:t>
            </a:r>
            <a:endParaRPr lang="en-US" dirty="0">
              <a:cs typeface="+mn-cs"/>
            </a:endParaRPr>
          </a:p>
        </p:txBody>
      </p:sp>
    </p:spTree>
    <p:extLst>
      <p:ext uri="{BB962C8B-B14F-4D97-AF65-F5344CB8AC3E}">
        <p14:creationId xmlns:p14="http://schemas.microsoft.com/office/powerpoint/2010/main" val="273543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57400"/>
            <a:ext cx="8305800" cy="1219200"/>
          </a:xfrm>
        </p:spPr>
        <p:txBody>
          <a:bodyPr/>
          <a:lstStyle/>
          <a:p>
            <a:pPr algn="r" rtl="1"/>
            <a:r>
              <a:rPr lang="ar-JO" sz="2400" dirty="0" smtClean="0"/>
              <a:t>استخدام عملية حل المشاكل </a:t>
            </a:r>
            <a:r>
              <a:rPr lang="en-US" sz="2400" dirty="0" smtClean="0"/>
              <a:t>STEP</a:t>
            </a:r>
            <a:r>
              <a:rPr lang="ar-JO" sz="2400" dirty="0" smtClean="0"/>
              <a:t> ؟؟ </a:t>
            </a:r>
            <a:r>
              <a:rPr lang="en-US" sz="2400" dirty="0" smtClean="0"/>
              <a:t/>
            </a:r>
            <a:br>
              <a:rPr lang="en-US" sz="2400" dirty="0" smtClean="0"/>
            </a:br>
            <a:r>
              <a:rPr lang="ar-JO" sz="2400" b="1" dirty="0" smtClean="0"/>
              <a:t> </a:t>
            </a:r>
            <a:r>
              <a:rPr lang="ar-JO" sz="2400" dirty="0" smtClean="0"/>
              <a:t>السيناريو - أحمد / تيموثي يعرف أن بعض الأولاد الآخرين يضايقون بعض الأطفال الأصغر سنا أثناء الذهاب إلى المدرسة. أحمد / تيموثي في بعض الأحيان كان يتماسك مع هؤلاء الأولاد، ومؤخرا كانوا يضغطون عليه للتسلط ومضايقة هؤلاء الأطفال الأصغر سنا أيضا. أحمد / تيموثي يعلم أنه غير مرتاح للمشاركة في المضايقة، لكنه غير متأكد فيما يجب القيام به.</a:t>
            </a: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ar-JO" sz="2400" dirty="0" smtClean="0"/>
              <a:t> </a:t>
            </a:r>
            <a:r>
              <a:rPr lang="en-US" dirty="0" smtClean="0"/>
              <a:t/>
            </a:r>
            <a:br>
              <a:rPr lang="en-US" dirty="0" smtClean="0"/>
            </a:br>
            <a:r>
              <a:rPr lang="en-US" dirty="0" smtClean="0"/>
              <a:t/>
            </a:r>
            <a:br>
              <a:rPr lang="en-US" dirty="0" smtClean="0"/>
            </a:br>
            <a:r>
              <a:rPr lang="en-US" dirty="0"/>
              <a:t/>
            </a:r>
            <a:br>
              <a:rPr lang="en-US" dirty="0"/>
            </a:br>
            <a:endParaRPr lang="en-US" dirty="0"/>
          </a:p>
        </p:txBody>
      </p:sp>
      <p:sp>
        <p:nvSpPr>
          <p:cNvPr id="3" name="Rectangle 2"/>
          <p:cNvSpPr/>
          <p:nvPr/>
        </p:nvSpPr>
        <p:spPr>
          <a:xfrm>
            <a:off x="304800" y="533400"/>
            <a:ext cx="7924800" cy="1200329"/>
          </a:xfrm>
          <a:prstGeom prst="rect">
            <a:avLst/>
          </a:prstGeom>
        </p:spPr>
        <p:txBody>
          <a:bodyPr wrap="square">
            <a:spAutoFit/>
          </a:bodyPr>
          <a:lstStyle/>
          <a:p>
            <a:pPr algn="r" rtl="1"/>
            <a:r>
              <a:rPr lang="ar-JO" sz="3600" b="1" u="sng" dirty="0" smtClean="0">
                <a:latin typeface="+mn-lt"/>
              </a:rPr>
              <a:t>لعب الأدوار لتطبيق المهارات: مساعدة المراهقين على حل المشكلة</a:t>
            </a:r>
            <a:endParaRPr lang="en-US" sz="3600" b="1" u="sng" dirty="0">
              <a:latin typeface="+mn-lt"/>
            </a:endParaRPr>
          </a:p>
        </p:txBody>
      </p:sp>
    </p:spTree>
    <p:extLst>
      <p:ext uri="{BB962C8B-B14F-4D97-AF65-F5344CB8AC3E}">
        <p14:creationId xmlns:p14="http://schemas.microsoft.com/office/powerpoint/2010/main" val="1832611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609600"/>
            <a:ext cx="8305800" cy="1219200"/>
          </a:xfrm>
        </p:spPr>
        <p:txBody>
          <a:bodyPr/>
          <a:lstStyle/>
          <a:p>
            <a:pPr algn="r" rtl="1"/>
            <a:r>
              <a:rPr lang="ar-JO" sz="3200" b="1" u="sng" dirty="0" smtClean="0"/>
              <a:t>فكر– زوج- شارك </a:t>
            </a:r>
            <a:r>
              <a:rPr lang="en-US" sz="3200" dirty="0"/>
              <a:t/>
            </a:r>
            <a:br>
              <a:rPr lang="en-US" sz="3200" dirty="0"/>
            </a:br>
            <a:endParaRPr lang="en-US" sz="3200" dirty="0">
              <a:latin typeface="Arial" charset="0"/>
              <a:ea typeface="MS PGothic" charset="0"/>
            </a:endParaRPr>
          </a:p>
        </p:txBody>
      </p:sp>
      <p:sp>
        <p:nvSpPr>
          <p:cNvPr id="3" name="Rectangle 2"/>
          <p:cNvSpPr/>
          <p:nvPr/>
        </p:nvSpPr>
        <p:spPr>
          <a:xfrm>
            <a:off x="647700" y="2895600"/>
            <a:ext cx="7924800" cy="830997"/>
          </a:xfrm>
          <a:prstGeom prst="rect">
            <a:avLst/>
          </a:prstGeom>
        </p:spPr>
        <p:txBody>
          <a:bodyPr wrap="square">
            <a:spAutoFit/>
          </a:bodyPr>
          <a:lstStyle/>
          <a:p>
            <a:pPr algn="ctr"/>
            <a:r>
              <a:rPr lang="ar-JO" b="1" dirty="0" smtClean="0">
                <a:latin typeface="+mn-lt"/>
              </a:rPr>
              <a:t>ما هي المهارات التي يحتاجها ميسرو مهارات الأبوة والأمومة لإدارة مجموعات الآباء؟</a:t>
            </a:r>
            <a:endParaRPr lang="en-US" b="1" dirty="0">
              <a:latin typeface="+mn-lt"/>
            </a:endParaRPr>
          </a:p>
        </p:txBody>
      </p:sp>
    </p:spTree>
    <p:extLst>
      <p:ext uri="{BB962C8B-B14F-4D97-AF65-F5344CB8AC3E}">
        <p14:creationId xmlns:p14="http://schemas.microsoft.com/office/powerpoint/2010/main" val="1260796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457200"/>
            <a:ext cx="8305800" cy="1219200"/>
          </a:xfrm>
        </p:spPr>
        <p:txBody>
          <a:bodyPr/>
          <a:lstStyle/>
          <a:p>
            <a:pPr algn="r" rtl="1"/>
            <a:r>
              <a:rPr lang="ar-JO" b="1" u="sng" dirty="0" smtClean="0"/>
              <a:t>مهارات التيسير الرئيسية </a:t>
            </a:r>
            <a:endParaRPr lang="en-US" b="1" u="sng" dirty="0"/>
          </a:p>
        </p:txBody>
      </p:sp>
      <p:sp>
        <p:nvSpPr>
          <p:cNvPr id="3" name="Content Placeholder 2"/>
          <p:cNvSpPr>
            <a:spLocks noGrp="1"/>
          </p:cNvSpPr>
          <p:nvPr>
            <p:ph sz="half" idx="1"/>
          </p:nvPr>
        </p:nvSpPr>
        <p:spPr>
          <a:xfrm>
            <a:off x="444500" y="1689100"/>
            <a:ext cx="7543800" cy="3886200"/>
          </a:xfrm>
        </p:spPr>
        <p:txBody>
          <a:bodyPr/>
          <a:lstStyle/>
          <a:p>
            <a:pPr marL="457200" lvl="0" indent="-457200" algn="r" rtl="1">
              <a:buFont typeface="Arial" charset="0"/>
              <a:buChar char="•"/>
            </a:pPr>
            <a:r>
              <a:rPr lang="ar-JO" sz="3200" dirty="0" smtClean="0">
                <a:cs typeface="+mn-cs"/>
              </a:rPr>
              <a:t>خلق علاقات مساعدة</a:t>
            </a:r>
          </a:p>
          <a:p>
            <a:pPr marL="457200" lvl="0" indent="-457200" algn="r" rtl="1">
              <a:buFont typeface="Arial" charset="0"/>
              <a:buChar char="•"/>
            </a:pPr>
            <a:r>
              <a:rPr lang="ar-JO" sz="3200" dirty="0" smtClean="0">
                <a:cs typeface="+mn-cs"/>
              </a:rPr>
              <a:t>الاستماع والتامل بنشاط</a:t>
            </a:r>
          </a:p>
          <a:p>
            <a:pPr marL="457200" lvl="0" indent="-457200" algn="r" rtl="1">
              <a:buFont typeface="Arial" charset="0"/>
              <a:buChar char="•"/>
            </a:pPr>
            <a:r>
              <a:rPr lang="ar-JO" sz="3200" dirty="0" smtClean="0">
                <a:cs typeface="+mn-cs"/>
              </a:rPr>
              <a:t>طرح أسئلة مفتوحة</a:t>
            </a:r>
          </a:p>
          <a:p>
            <a:pPr marL="457200" lvl="0" indent="-457200" algn="r" rtl="1">
              <a:buFont typeface="Arial" charset="0"/>
              <a:buChar char="•"/>
            </a:pPr>
            <a:r>
              <a:rPr lang="ar-JO" sz="3200" dirty="0" smtClean="0">
                <a:cs typeface="+mn-cs"/>
              </a:rPr>
              <a:t>تأكيد وتصديق الآباء والأمهات</a:t>
            </a:r>
            <a:endParaRPr lang="en-US" dirty="0">
              <a:cs typeface="+mn-cs"/>
            </a:endParaRPr>
          </a:p>
        </p:txBody>
      </p:sp>
    </p:spTree>
    <p:extLst>
      <p:ext uri="{BB962C8B-B14F-4D97-AF65-F5344CB8AC3E}">
        <p14:creationId xmlns:p14="http://schemas.microsoft.com/office/powerpoint/2010/main" val="1990678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3" name="Title 1"/>
          <p:cNvSpPr>
            <a:spLocks noGrp="1"/>
          </p:cNvSpPr>
          <p:nvPr>
            <p:ph type="title"/>
          </p:nvPr>
        </p:nvSpPr>
        <p:spPr>
          <a:xfrm>
            <a:off x="468923" y="609600"/>
            <a:ext cx="8305800" cy="1219200"/>
          </a:xfrm>
        </p:spPr>
        <p:txBody>
          <a:bodyPr/>
          <a:lstStyle/>
          <a:p>
            <a:pPr algn="r" rtl="1"/>
            <a:r>
              <a:rPr lang="ar-JO" b="1" u="sng" dirty="0" smtClean="0"/>
              <a:t>خلق علاقات مساعدة </a:t>
            </a:r>
            <a:endParaRPr lang="en-US" b="1" u="sng" dirty="0">
              <a:latin typeface="Arial" charset="0"/>
              <a:ea typeface="MS PGothic" charset="0"/>
            </a:endParaRPr>
          </a:p>
        </p:txBody>
      </p:sp>
      <p:sp>
        <p:nvSpPr>
          <p:cNvPr id="3" name="Content Placeholder 2"/>
          <p:cNvSpPr>
            <a:spLocks noGrp="1"/>
          </p:cNvSpPr>
          <p:nvPr>
            <p:ph idx="1"/>
          </p:nvPr>
        </p:nvSpPr>
        <p:spPr>
          <a:xfrm>
            <a:off x="498231" y="1447800"/>
            <a:ext cx="8305800" cy="3429000"/>
          </a:xfrm>
        </p:spPr>
        <p:txBody>
          <a:bodyPr/>
          <a:lstStyle/>
          <a:p>
            <a:pPr marL="349250" algn="ctr">
              <a:defRPr/>
            </a:pPr>
            <a:r>
              <a:rPr lang="ar-JO" b="1" i="1" dirty="0" smtClean="0">
                <a:latin typeface="Arial" charset="0"/>
                <a:ea typeface="MS PGothic" charset="0"/>
                <a:cs typeface="+mn-cs"/>
              </a:rPr>
              <a:t>قضايا العلاقات</a:t>
            </a:r>
            <a:r>
              <a:rPr lang="en-US" b="1" i="1" dirty="0" smtClean="0">
                <a:latin typeface="Arial" charset="0"/>
                <a:ea typeface="MS PGothic" charset="0"/>
                <a:cs typeface="+mn-cs"/>
              </a:rPr>
              <a:t> </a:t>
            </a:r>
          </a:p>
          <a:p>
            <a:pPr marL="349250" algn="ctr">
              <a:lnSpc>
                <a:spcPct val="150000"/>
              </a:lnSpc>
              <a:defRPr/>
            </a:pPr>
            <a:endParaRPr lang="en-US" dirty="0" smtClean="0">
              <a:latin typeface="Arial" charset="0"/>
              <a:ea typeface="MS PGothic" charset="0"/>
              <a:cs typeface="+mn-cs"/>
            </a:endParaRPr>
          </a:p>
          <a:p>
            <a:pPr marL="463550" indent="-457200" algn="r" rtl="1">
              <a:lnSpc>
                <a:spcPct val="150000"/>
              </a:lnSpc>
              <a:buFont typeface="Arial" panose="020B0604020202020204" pitchFamily="34" charset="0"/>
              <a:buChar char="•"/>
              <a:defRPr/>
            </a:pPr>
            <a:r>
              <a:rPr lang="ar-JO" dirty="0" smtClean="0">
                <a:cs typeface="+mn-cs"/>
              </a:rPr>
              <a:t>الاحترام</a:t>
            </a:r>
          </a:p>
          <a:p>
            <a:pPr marL="463550" indent="-457200" algn="r" rtl="1">
              <a:lnSpc>
                <a:spcPct val="150000"/>
              </a:lnSpc>
              <a:buFont typeface="Arial" panose="020B0604020202020204" pitchFamily="34" charset="0"/>
              <a:buChar char="•"/>
              <a:defRPr/>
            </a:pPr>
            <a:r>
              <a:rPr lang="ar-JO" dirty="0" smtClean="0">
                <a:cs typeface="+mn-cs"/>
              </a:rPr>
              <a:t>العطف</a:t>
            </a:r>
          </a:p>
          <a:p>
            <a:pPr marL="463550" indent="-457200" algn="r" rtl="1">
              <a:lnSpc>
                <a:spcPct val="150000"/>
              </a:lnSpc>
              <a:buFont typeface="Arial" panose="020B0604020202020204" pitchFamily="34" charset="0"/>
              <a:buChar char="•"/>
              <a:defRPr/>
            </a:pPr>
            <a:r>
              <a:rPr lang="ar-JO" dirty="0" smtClean="0">
                <a:cs typeface="+mn-cs"/>
              </a:rPr>
              <a:t>الصدق</a:t>
            </a:r>
          </a:p>
          <a:p>
            <a:pPr marL="463550" indent="-457200" algn="r" rtl="1">
              <a:lnSpc>
                <a:spcPct val="150000"/>
              </a:lnSpc>
              <a:buFont typeface="Arial" panose="020B0604020202020204" pitchFamily="34" charset="0"/>
              <a:buChar char="•"/>
              <a:defRPr/>
            </a:pPr>
            <a:r>
              <a:rPr lang="ar-JO" dirty="0" smtClean="0">
                <a:cs typeface="+mn-cs"/>
              </a:rPr>
              <a:t>التواضع</a:t>
            </a:r>
            <a:endParaRPr lang="en-US" dirty="0" smtClean="0">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buFont typeface="Arial" panose="020B0604020202020204" pitchFamily="34" charset="0"/>
              <a:buChar char="•"/>
              <a:defRPr/>
            </a:pPr>
            <a:r>
              <a:rPr lang="ar-JO" sz="2400" dirty="0" smtClean="0">
                <a:cs typeface="+mn-cs"/>
              </a:rPr>
              <a:t>شكل أربعة مجموعات صغيرة</a:t>
            </a:r>
          </a:p>
          <a:p>
            <a:pPr algn="r" rtl="1">
              <a:buFont typeface="Arial" panose="020B0604020202020204" pitchFamily="34" charset="0"/>
              <a:buChar char="•"/>
              <a:defRPr/>
            </a:pPr>
            <a:r>
              <a:rPr lang="ar-JO" sz="2400" dirty="0" smtClean="0">
                <a:cs typeface="+mn-cs"/>
              </a:rPr>
              <a:t>كل مجموعة سوف تحصل على واحدة من 4 مهارات</a:t>
            </a:r>
          </a:p>
          <a:p>
            <a:pPr algn="r" rtl="1">
              <a:buFont typeface="Arial" panose="020B0604020202020204" pitchFamily="34" charset="0"/>
              <a:buChar char="•"/>
              <a:defRPr/>
            </a:pPr>
            <a:r>
              <a:rPr lang="ar-JO" sz="2400" dirty="0" smtClean="0">
                <a:cs typeface="+mn-cs"/>
              </a:rPr>
              <a:t>اسرد الطرق لتطبيق هذه المهارات عند تقديم جلسات مهارات الأبوة والأمومة.</a:t>
            </a:r>
          </a:p>
          <a:p>
            <a:pPr algn="r" rtl="1">
              <a:buFont typeface="Arial" panose="020B0604020202020204" pitchFamily="34" charset="0"/>
              <a:buChar char="•"/>
              <a:defRPr/>
            </a:pPr>
            <a:r>
              <a:rPr lang="ar-JO" sz="2400" dirty="0" smtClean="0">
                <a:cs typeface="+mn-cs"/>
              </a:rPr>
              <a:t>لديك 10 دقائق </a:t>
            </a:r>
          </a:p>
          <a:p>
            <a:pPr algn="r" rtl="1">
              <a:buFont typeface="Arial" panose="020B0604020202020204" pitchFamily="34" charset="0"/>
              <a:buChar char="•"/>
              <a:defRPr/>
            </a:pPr>
            <a:r>
              <a:rPr lang="ar-JO" sz="2400" dirty="0" smtClean="0">
                <a:cs typeface="+mn-cs"/>
              </a:rPr>
              <a:t>إعرض عملك للمجموعة بأكملها</a:t>
            </a:r>
            <a:endParaRPr lang="en-US" sz="2400" dirty="0" smtClean="0">
              <a:cs typeface="+mn-cs"/>
            </a:endParaRPr>
          </a:p>
          <a:p>
            <a:pPr algn="r" rtl="1">
              <a:buFont typeface="Arial" panose="020B0604020202020204" pitchFamily="34" charset="0"/>
              <a:buChar char="•"/>
              <a:defRPr/>
            </a:pPr>
            <a:endParaRPr lang="en-US" sz="2400" dirty="0" smtClean="0">
              <a:cs typeface="+mn-cs"/>
            </a:endParaRPr>
          </a:p>
          <a:p>
            <a:pPr algn="r" rtl="1">
              <a:buFont typeface="Arial" panose="020B0604020202020204" pitchFamily="34" charset="0"/>
              <a:buChar char="•"/>
              <a:defRPr/>
            </a:pPr>
            <a:endParaRPr lang="en-US" sz="1400" dirty="0">
              <a:cs typeface="+mn-cs"/>
            </a:endParaRPr>
          </a:p>
          <a:p>
            <a:pPr algn="r" rtl="1">
              <a:buFont typeface="Arial" panose="020B0604020202020204" pitchFamily="34" charset="0"/>
              <a:buChar char="•"/>
              <a:defRPr/>
            </a:pPr>
            <a:endParaRPr lang="en-US" sz="1400" dirty="0" smtClean="0">
              <a:cs typeface="+mn-cs"/>
            </a:endParaRPr>
          </a:p>
          <a:p>
            <a:pPr algn="r" rtl="1">
              <a:buFont typeface="Arial" panose="020B0604020202020204" pitchFamily="34" charset="0"/>
              <a:buChar char="•"/>
              <a:defRPr/>
            </a:pPr>
            <a:endParaRPr lang="en-US" sz="1400" dirty="0">
              <a:cs typeface="+mn-cs"/>
            </a:endParaRPr>
          </a:p>
          <a:p>
            <a:pPr marL="457200" indent="-457200" algn="r" rtl="1">
              <a:buFont typeface="Arial" panose="020B0604020202020204" pitchFamily="34" charset="0"/>
              <a:buChar char="•"/>
              <a:defRPr/>
            </a:pPr>
            <a:endParaRPr lang="en-US" dirty="0">
              <a:cs typeface="+mn-cs"/>
            </a:endParaRPr>
          </a:p>
          <a:p>
            <a:pPr marL="457200" indent="-457200" algn="r" rtl="1">
              <a:buFont typeface="Arial" panose="020B0604020202020204" pitchFamily="34" charset="0"/>
              <a:buChar char="•"/>
              <a:defRPr/>
            </a:pPr>
            <a:endParaRPr lang="en-US" dirty="0">
              <a:cs typeface="+mn-cs"/>
            </a:endParaRPr>
          </a:p>
        </p:txBody>
      </p:sp>
      <p:sp>
        <p:nvSpPr>
          <p:cNvPr id="2" name="Title 1"/>
          <p:cNvSpPr>
            <a:spLocks noGrp="1"/>
          </p:cNvSpPr>
          <p:nvPr>
            <p:ph type="title"/>
          </p:nvPr>
        </p:nvSpPr>
        <p:spPr>
          <a:xfrm>
            <a:off x="474785" y="609600"/>
            <a:ext cx="8305800" cy="1219200"/>
          </a:xfrm>
        </p:spPr>
        <p:txBody>
          <a:bodyPr/>
          <a:lstStyle/>
          <a:p>
            <a:pPr algn="r" rtl="1"/>
            <a:r>
              <a:rPr lang="ar-JO" b="1" u="sng" dirty="0" smtClean="0"/>
              <a:t>عمل جماعي: خلق العلاقات المساعدة </a:t>
            </a:r>
            <a:endParaRPr lang="en-US" b="1" u="sng"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pPr algn="r" rtl="1"/>
            <a:r>
              <a:rPr lang="ar-JO" b="1" u="sng" dirty="0" smtClean="0"/>
              <a:t>الاستماع والتأمل بنشاط </a:t>
            </a:r>
            <a:endParaRPr lang="en-US" b="1" u="sng" dirty="0"/>
          </a:p>
        </p:txBody>
      </p:sp>
      <p:sp>
        <p:nvSpPr>
          <p:cNvPr id="3" name="Content Placeholder 2"/>
          <p:cNvSpPr>
            <a:spLocks noGrp="1"/>
          </p:cNvSpPr>
          <p:nvPr>
            <p:ph sz="half" idx="1"/>
          </p:nvPr>
        </p:nvSpPr>
        <p:spPr>
          <a:xfrm>
            <a:off x="419100" y="1524000"/>
            <a:ext cx="7353300" cy="3810000"/>
          </a:xfrm>
        </p:spPr>
        <p:txBody>
          <a:bodyPr/>
          <a:lstStyle/>
          <a:p>
            <a:pPr marL="457200" lvl="0" indent="-457200" algn="r" rtl="1">
              <a:buFont typeface="Arial" charset="0"/>
              <a:buChar char="•"/>
            </a:pPr>
            <a:r>
              <a:rPr lang="ar-JO" sz="2400" dirty="0" smtClean="0">
                <a:cs typeface="+mn-cs"/>
              </a:rPr>
              <a:t> اظهر أنك تسمع وتفهم الشخص الذي يتحدث من خلال توفير الإيماءات من خلال لغة الجسد.</a:t>
            </a:r>
          </a:p>
          <a:p>
            <a:pPr marL="457200" lvl="0" indent="-457200" algn="r" rtl="1">
              <a:buFont typeface="Arial" charset="0"/>
              <a:buChar char="•"/>
            </a:pPr>
            <a:endParaRPr lang="ar-JO" sz="2400" dirty="0" smtClean="0">
              <a:cs typeface="+mn-cs"/>
            </a:endParaRPr>
          </a:p>
          <a:p>
            <a:pPr marL="457200" lvl="0" indent="-457200" algn="r" rtl="1">
              <a:buFont typeface="Arial" charset="0"/>
              <a:buChar char="•"/>
            </a:pPr>
            <a:r>
              <a:rPr lang="ar-JO" sz="2400" dirty="0" smtClean="0">
                <a:cs typeface="+mn-cs"/>
              </a:rPr>
              <a:t>تأمل في المشاعر والأفكار التي تسمعها بتكرارها مرة أخرى بكلماتك الخاصة، مع نبرة صوتية إيجابية.</a:t>
            </a:r>
            <a:endParaRPr lang="en-US" sz="2400" dirty="0">
              <a:cs typeface="+mn-cs"/>
            </a:endParaRPr>
          </a:p>
        </p:txBody>
      </p:sp>
    </p:spTree>
    <p:extLst>
      <p:ext uri="{BB962C8B-B14F-4D97-AF65-F5344CB8AC3E}">
        <p14:creationId xmlns:p14="http://schemas.microsoft.com/office/powerpoint/2010/main" val="1788820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646331"/>
          </a:xfrm>
          <a:prstGeom prst="rect">
            <a:avLst/>
          </a:prstGeom>
        </p:spPr>
        <p:txBody>
          <a:bodyPr wrap="square">
            <a:spAutoFit/>
          </a:bodyPr>
          <a:lstStyle/>
          <a:p>
            <a:pPr algn="r" rtl="1"/>
            <a:r>
              <a:rPr lang="ar-JO" sz="3600" b="1" u="sng" kern="0" dirty="0" smtClean="0">
                <a:solidFill>
                  <a:prstClr val="black"/>
                </a:solidFill>
                <a:latin typeface="Arial"/>
                <a:ea typeface="MS PGothic" pitchFamily="34" charset="-128"/>
                <a:cs typeface="Arial"/>
              </a:rPr>
              <a:t>نشاط: ماذا تتذكر منذ الأمس؟</a:t>
            </a:r>
            <a:endParaRPr lang="en-US" dirty="0"/>
          </a:p>
        </p:txBody>
      </p:sp>
      <p:sp>
        <p:nvSpPr>
          <p:cNvPr id="8" name="Rectangle 7"/>
          <p:cNvSpPr/>
          <p:nvPr/>
        </p:nvSpPr>
        <p:spPr>
          <a:xfrm>
            <a:off x="747215" y="2133600"/>
            <a:ext cx="7391400" cy="2462213"/>
          </a:xfrm>
          <a:prstGeom prst="rect">
            <a:avLst/>
          </a:prstGeom>
        </p:spPr>
        <p:txBody>
          <a:bodyPr wrap="square">
            <a:spAutoFit/>
          </a:bodyPr>
          <a:lstStyle/>
          <a:p>
            <a:pPr marL="342900" indent="-342900" algn="r" rtl="1">
              <a:buFont typeface="Wingdings" pitchFamily="2" charset="2"/>
              <a:buChar char="§"/>
            </a:pPr>
            <a:r>
              <a:rPr lang="ar-JO" sz="2200" dirty="0" smtClean="0">
                <a:latin typeface="+mn-lt"/>
                <a:ea typeface="MS PGothic" pitchFamily="34" charset="-128"/>
                <a:cs typeface="+mn-cs"/>
              </a:rPr>
              <a:t>أرجو الوقوف على شكل دائرة. عليكم  قذف الكرة لبعضكم البعض.</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كل شخص يمسك الكرة سيقول/تقول شيئا واحدا يتذكره منذ الأمس. ثم سوف يقذف الكرة لشخص آخر.</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هذه العملية تساعدنا جميعا على تذكر النقاط الرئيسية من اليوم السابق. التكرار يساعد على تحسين الذاكرة!</a:t>
            </a:r>
            <a:endParaRPr lang="en-US" sz="2200" dirty="0">
              <a:latin typeface="+mn-lt"/>
              <a:ea typeface="MS PGothic" pitchFamily="34" charset="-128"/>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3" name="Title 1"/>
          <p:cNvSpPr>
            <a:spLocks noGrp="1"/>
          </p:cNvSpPr>
          <p:nvPr>
            <p:ph type="title"/>
          </p:nvPr>
        </p:nvSpPr>
        <p:spPr>
          <a:xfrm>
            <a:off x="474785" y="457200"/>
            <a:ext cx="8305800" cy="1219200"/>
          </a:xfrm>
        </p:spPr>
        <p:txBody>
          <a:bodyPr/>
          <a:lstStyle/>
          <a:p>
            <a:pPr algn="r" rtl="1"/>
            <a:r>
              <a:rPr lang="ar-JO" b="1" u="sng" dirty="0" smtClean="0">
                <a:latin typeface="Arial" charset="0"/>
                <a:ea typeface="MS PGothic" charset="0"/>
              </a:rPr>
              <a:t>مهارات للاستماع والتامل النشط </a:t>
            </a:r>
            <a:endParaRPr lang="en-US" b="1" u="sng" dirty="0">
              <a:latin typeface="Arial" charset="0"/>
              <a:ea typeface="MS PGothic" charset="0"/>
            </a:endParaRPr>
          </a:p>
        </p:txBody>
      </p:sp>
      <p:graphicFrame>
        <p:nvGraphicFramePr>
          <p:cNvPr id="4" name="Diagram 3"/>
          <p:cNvGraphicFramePr/>
          <p:nvPr>
            <p:extLst>
              <p:ext uri="{D42A27DB-BD31-4B8C-83A1-F6EECF244321}">
                <p14:modId xmlns:p14="http://schemas.microsoft.com/office/powerpoint/2010/main" val="3250282369"/>
              </p:ext>
            </p:extLst>
          </p:nvPr>
        </p:nvGraphicFramePr>
        <p:xfrm>
          <a:off x="838200" y="1066800"/>
          <a:ext cx="7239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5" name="Title 1"/>
          <p:cNvSpPr>
            <a:spLocks noGrp="1"/>
          </p:cNvSpPr>
          <p:nvPr>
            <p:ph type="title"/>
          </p:nvPr>
        </p:nvSpPr>
        <p:spPr/>
        <p:txBody>
          <a:bodyPr/>
          <a:lstStyle/>
          <a:p>
            <a:pPr algn="r" rtl="1"/>
            <a:r>
              <a:rPr lang="ar-JO" b="1" dirty="0" smtClean="0">
                <a:latin typeface="Arial" charset="0"/>
                <a:ea typeface="MS PGothic" charset="0"/>
              </a:rPr>
              <a:t>طرح الإسئلة المفتوحة </a:t>
            </a:r>
            <a:endParaRPr lang="en-US" b="1" dirty="0">
              <a:latin typeface="Arial" charset="0"/>
              <a:ea typeface="MS PGothic" charset="0"/>
            </a:endParaRPr>
          </a:p>
        </p:txBody>
      </p:sp>
      <p:sp>
        <p:nvSpPr>
          <p:cNvPr id="169986" name="Content Placeholder 2"/>
          <p:cNvSpPr>
            <a:spLocks noGrp="1"/>
          </p:cNvSpPr>
          <p:nvPr>
            <p:ph idx="1"/>
          </p:nvPr>
        </p:nvSpPr>
        <p:spPr/>
        <p:txBody>
          <a:bodyPr/>
          <a:lstStyle/>
          <a:p>
            <a:pPr algn="r" rtl="1">
              <a:buFont typeface="Arial"/>
              <a:buChar char="•"/>
            </a:pPr>
            <a:r>
              <a:rPr lang="ar-JO" sz="2400" dirty="0" smtClean="0">
                <a:latin typeface="Arial" charset="0"/>
                <a:ea typeface="MS PGothic" charset="0"/>
                <a:cs typeface="+mn-cs"/>
              </a:rPr>
              <a:t>تبدأ الأسئلة المفتوحة بالكلمات والعبارات مثل كيف، قل لي أكثر، هل يمكنك وصف ذلك ...؟</a:t>
            </a:r>
          </a:p>
          <a:p>
            <a:pPr algn="r" rtl="1">
              <a:buFont typeface="Arial"/>
              <a:buChar char="•"/>
            </a:pPr>
            <a:endParaRPr lang="ar-JO" sz="2400" dirty="0" smtClean="0">
              <a:latin typeface="Arial" charset="0"/>
              <a:ea typeface="MS PGothic" charset="0"/>
              <a:cs typeface="+mn-cs"/>
            </a:endParaRPr>
          </a:p>
          <a:p>
            <a:pPr algn="r" rtl="1">
              <a:buFont typeface="Arial"/>
              <a:buChar char="•"/>
            </a:pPr>
            <a:r>
              <a:rPr lang="ar-JO" sz="2400" dirty="0" smtClean="0">
                <a:latin typeface="Arial" charset="0"/>
                <a:ea typeface="MS PGothic" charset="0"/>
                <a:cs typeface="+mn-cs"/>
              </a:rPr>
              <a:t>الأسئلة المفتوحة تدعو إلى المحادثة والتعاون بين ميسر مهارات الأبوة والأمومة والآباء والأمهات.</a:t>
            </a:r>
            <a:endParaRPr lang="en-US" sz="2400" dirty="0">
              <a:latin typeface="Arial" charset="0"/>
              <a:ea typeface="MS PGothic" charset="0"/>
              <a:cs typeface="+mn-cs"/>
            </a:endParaRPr>
          </a:p>
          <a:p>
            <a:pPr algn="ctr" rtl="1"/>
            <a:r>
              <a:rPr lang="ar-JO" sz="2400" b="1" dirty="0" smtClean="0">
                <a:latin typeface="Arial" charset="0"/>
                <a:ea typeface="MS PGothic" charset="0"/>
                <a:cs typeface="+mn-cs"/>
              </a:rPr>
              <a:t>دعونا نفكر ببعض الأمثلة</a:t>
            </a:r>
            <a:endParaRPr lang="en-US" sz="2400" b="1" dirty="0">
              <a:latin typeface="Arial" charset="0"/>
              <a:ea typeface="MS PGothic" charset="0"/>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3577" y="457200"/>
            <a:ext cx="8305800" cy="1219200"/>
          </a:xfrm>
        </p:spPr>
        <p:txBody>
          <a:bodyPr/>
          <a:lstStyle/>
          <a:p>
            <a:pPr algn="r" rtl="1"/>
            <a:r>
              <a:rPr lang="ar-JO" b="1" u="sng" dirty="0" smtClean="0"/>
              <a:t>التأكيد والتصديق</a:t>
            </a:r>
            <a:endParaRPr lang="en-US" b="1" u="sng" dirty="0"/>
          </a:p>
        </p:txBody>
      </p:sp>
      <p:sp>
        <p:nvSpPr>
          <p:cNvPr id="3" name="Content Placeholder 2"/>
          <p:cNvSpPr>
            <a:spLocks noGrp="1"/>
          </p:cNvSpPr>
          <p:nvPr>
            <p:ph sz="half" idx="1"/>
          </p:nvPr>
        </p:nvSpPr>
        <p:spPr>
          <a:xfrm>
            <a:off x="495300" y="1295400"/>
            <a:ext cx="8001000" cy="3886200"/>
          </a:xfrm>
        </p:spPr>
        <p:txBody>
          <a:bodyPr/>
          <a:lstStyle/>
          <a:p>
            <a:pPr algn="r" rtl="1"/>
            <a:r>
              <a:rPr lang="ar-JO" sz="2600" b="1" dirty="0" smtClean="0">
                <a:cs typeface="+mn-cs"/>
              </a:rPr>
              <a:t>شفهيا</a:t>
            </a:r>
          </a:p>
          <a:p>
            <a:pPr algn="r" rtl="1"/>
            <a:r>
              <a:rPr lang="ar-JO" sz="2600" b="1" dirty="0" smtClean="0">
                <a:cs typeface="+mn-cs"/>
              </a:rPr>
              <a:t>أمثلة:</a:t>
            </a:r>
          </a:p>
          <a:p>
            <a:pPr marL="446088" algn="r" rtl="1">
              <a:buFont typeface="Wingdings" pitchFamily="2" charset="2"/>
              <a:buChar char="§"/>
            </a:pPr>
            <a:r>
              <a:rPr lang="ar-JO" sz="2600" b="1" dirty="0" smtClean="0">
                <a:cs typeface="+mn-cs"/>
              </a:rPr>
              <a:t>أستطيع أن اعرف لماذا كنت تشعر بالضيق إزاء ذلك.</a:t>
            </a:r>
          </a:p>
          <a:p>
            <a:pPr marL="446088" algn="r" rtl="1">
              <a:buFont typeface="Wingdings" pitchFamily="2" charset="2"/>
              <a:buChar char="§"/>
            </a:pPr>
            <a:r>
              <a:rPr lang="ar-JO" sz="2600" b="1" dirty="0" smtClean="0">
                <a:cs typeface="+mn-cs"/>
              </a:rPr>
              <a:t>يجب أن تشعر بالفخر بإنجازك</a:t>
            </a:r>
          </a:p>
          <a:p>
            <a:pPr algn="r" rtl="1"/>
            <a:endParaRPr lang="ar-JO" sz="2600" b="1" dirty="0" smtClean="0">
              <a:cs typeface="+mn-cs"/>
            </a:endParaRPr>
          </a:p>
          <a:p>
            <a:pPr algn="r" rtl="1"/>
            <a:r>
              <a:rPr lang="ar-JO" sz="2600" b="1" dirty="0" smtClean="0">
                <a:cs typeface="+mn-cs"/>
              </a:rPr>
              <a:t>غير شفهي</a:t>
            </a:r>
          </a:p>
          <a:p>
            <a:pPr algn="r" rtl="1"/>
            <a:r>
              <a:rPr lang="ar-JO" sz="2600" b="1" dirty="0" smtClean="0">
                <a:cs typeface="+mn-cs"/>
              </a:rPr>
              <a:t>أمثلة:</a:t>
            </a:r>
          </a:p>
          <a:p>
            <a:pPr algn="r" rtl="1">
              <a:buFont typeface="Arial" pitchFamily="34" charset="0"/>
              <a:buChar char="•"/>
            </a:pPr>
            <a:r>
              <a:rPr lang="ar-JO" sz="2600" b="1" dirty="0" smtClean="0">
                <a:cs typeface="+mn-cs"/>
              </a:rPr>
              <a:t>الإيماءات </a:t>
            </a:r>
          </a:p>
          <a:p>
            <a:pPr marL="265113" algn="r" rtl="1">
              <a:buFont typeface="Wingdings" pitchFamily="2" charset="2"/>
              <a:buChar char="§"/>
            </a:pPr>
            <a:r>
              <a:rPr lang="ar-JO" sz="2600" b="1" dirty="0" smtClean="0">
                <a:cs typeface="+mn-cs"/>
              </a:rPr>
              <a:t> التواصل بالعين</a:t>
            </a:r>
          </a:p>
          <a:p>
            <a:pPr marL="265113" algn="r" rtl="1">
              <a:buFont typeface="Wingdings" pitchFamily="2" charset="2"/>
              <a:buChar char="§"/>
            </a:pPr>
            <a:r>
              <a:rPr lang="ar-JO" sz="2600" b="1" dirty="0" smtClean="0">
                <a:cs typeface="+mn-cs"/>
              </a:rPr>
              <a:t>إظهار الاهتمام (جعل إيماءات الوجه متعاطفة)</a:t>
            </a:r>
            <a:endParaRPr lang="en-US" dirty="0">
              <a:cs typeface="+mn-cs"/>
            </a:endParaRPr>
          </a:p>
        </p:txBody>
      </p:sp>
    </p:spTree>
    <p:extLst>
      <p:ext uri="{BB962C8B-B14F-4D97-AF65-F5344CB8AC3E}">
        <p14:creationId xmlns:p14="http://schemas.microsoft.com/office/powerpoint/2010/main" val="19212772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1" name="Title 1"/>
          <p:cNvSpPr>
            <a:spLocks noGrp="1"/>
          </p:cNvSpPr>
          <p:nvPr>
            <p:ph type="title"/>
          </p:nvPr>
        </p:nvSpPr>
        <p:spPr>
          <a:xfrm>
            <a:off x="457200" y="304800"/>
            <a:ext cx="8534400" cy="1219200"/>
          </a:xfrm>
        </p:spPr>
        <p:txBody>
          <a:bodyPr/>
          <a:lstStyle/>
          <a:p>
            <a:pPr algn="r" rtl="1"/>
            <a:r>
              <a:rPr lang="ar-JO" b="1" u="sng" dirty="0" smtClean="0">
                <a:latin typeface="Arial" charset="0"/>
                <a:ea typeface="MS PGothic" charset="0"/>
              </a:rPr>
              <a:t>فكر–زوج- شارك : استراتيجيات إدارة المجموعة </a:t>
            </a:r>
            <a:endParaRPr lang="en-US" b="1" u="sng" dirty="0">
              <a:latin typeface="Arial" charset="0"/>
              <a:ea typeface="MS PGothic" charset="0"/>
            </a:endParaRPr>
          </a:p>
        </p:txBody>
      </p:sp>
      <p:sp>
        <p:nvSpPr>
          <p:cNvPr id="3" name="Content Placeholder 2"/>
          <p:cNvSpPr>
            <a:spLocks noGrp="1"/>
          </p:cNvSpPr>
          <p:nvPr>
            <p:ph idx="1"/>
          </p:nvPr>
        </p:nvSpPr>
        <p:spPr>
          <a:xfrm>
            <a:off x="685800" y="1676400"/>
            <a:ext cx="8305800" cy="4724400"/>
          </a:xfrm>
        </p:spPr>
        <p:txBody>
          <a:bodyPr/>
          <a:lstStyle/>
          <a:p>
            <a:pPr algn="r" rtl="1"/>
            <a:r>
              <a:rPr lang="ar-JO" b="1" dirty="0" smtClean="0">
                <a:cs typeface="+mn-cs"/>
              </a:rPr>
              <a:t>ما هي المشاكل أو الصعوبات المحتملة التي قد تواجهها أثناء تيسير   مجموعات الآباء؟</a:t>
            </a:r>
            <a:endParaRPr lang="en-US" b="1" dirty="0" smtClean="0">
              <a:cs typeface="+mn-cs"/>
            </a:endParaRPr>
          </a:p>
          <a:p>
            <a:pPr algn="r" rtl="1">
              <a:buFont typeface="Arial" pitchFamily="34" charset="0"/>
              <a:buChar char="•"/>
            </a:pPr>
            <a:r>
              <a:rPr lang="ar-JO" b="1" dirty="0" smtClean="0">
                <a:cs typeface="+mn-cs"/>
              </a:rPr>
              <a:t>ناقش في أزواج وتقديم قائمة (10 دقيقة)</a:t>
            </a:r>
            <a:endParaRPr lang="en-US" b="1" dirty="0" smtClean="0">
              <a:cs typeface="+mn-cs"/>
            </a:endParaRPr>
          </a:p>
          <a:p>
            <a:pPr algn="r" rtl="1">
              <a:buFont typeface="Arial" pitchFamily="34" charset="0"/>
              <a:buChar char="•"/>
            </a:pPr>
            <a:r>
              <a:rPr lang="ar-JO" b="1" dirty="0" smtClean="0">
                <a:cs typeface="+mn-cs"/>
              </a:rPr>
              <a:t>تداول قائمتك مع زوج آخر</a:t>
            </a:r>
            <a:endParaRPr lang="en-US" b="1" dirty="0" smtClean="0">
              <a:cs typeface="+mn-cs"/>
            </a:endParaRPr>
          </a:p>
          <a:p>
            <a:pPr algn="r" rtl="1">
              <a:buFont typeface="Arial" pitchFamily="34" charset="0"/>
              <a:buChar char="•"/>
            </a:pPr>
            <a:r>
              <a:rPr lang="ar-JO" b="1" dirty="0" smtClean="0">
                <a:cs typeface="+mn-cs"/>
              </a:rPr>
              <a:t>استخدم العصف الذهني للمشاكل في القائمة الجديدة (10 دقائق)</a:t>
            </a:r>
            <a:endParaRPr lang="en-US" b="1" dirty="0" smtClean="0">
              <a:cs typeface="+mn-cs"/>
            </a:endParaRPr>
          </a:p>
          <a:p>
            <a:pPr algn="r" rtl="1">
              <a:buFont typeface="Arial" pitchFamily="34" charset="0"/>
              <a:buChar char="•"/>
            </a:pPr>
            <a:r>
              <a:rPr lang="ar-JO" b="1" dirty="0" smtClean="0">
                <a:cs typeface="+mn-cs"/>
              </a:rPr>
              <a:t>لعب الدور: </a:t>
            </a:r>
            <a:endParaRPr lang="en-US" b="1" dirty="0" smtClean="0">
              <a:cs typeface="+mn-cs"/>
            </a:endParaRPr>
          </a:p>
          <a:p>
            <a:pPr marL="542925" indent="0" algn="r" rtl="1">
              <a:buFont typeface="Arial" pitchFamily="34" charset="0"/>
              <a:buChar char="•"/>
            </a:pPr>
            <a:r>
              <a:rPr lang="ar-JO" b="1" dirty="0" smtClean="0">
                <a:cs typeface="+mn-cs"/>
              </a:rPr>
              <a:t>السيناريو- يسأل الميسر المجموعة عما يفكرون فيما يتعلق بالثناء على أطفالهم. الأب الثرثار سوف يقاطعك. يمكن للميسر تذكير الوالد الثرثار بلطف بان هناك فرصة للجميع للحديث، أو تقديم حل آخر قامت به المجموعة قبل لحظات </a:t>
            </a:r>
            <a:endParaRPr lang="en-US" dirty="0">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Title 1"/>
          <p:cNvSpPr>
            <a:spLocks noGrp="1"/>
          </p:cNvSpPr>
          <p:nvPr>
            <p:ph type="title"/>
          </p:nvPr>
        </p:nvSpPr>
        <p:spPr>
          <a:xfrm>
            <a:off x="412750" y="317500"/>
            <a:ext cx="8305800" cy="1219200"/>
          </a:xfrm>
        </p:spPr>
        <p:txBody>
          <a:bodyPr/>
          <a:lstStyle/>
          <a:p>
            <a:pPr algn="r" rtl="1"/>
            <a:r>
              <a:rPr lang="ar-JO" b="1" u="sng" dirty="0" smtClean="0"/>
              <a:t>إدارة مخاطر الأذى </a:t>
            </a:r>
            <a:endParaRPr lang="en-US" sz="3200" b="1" u="sng" dirty="0">
              <a:latin typeface="Arial" charset="0"/>
              <a:ea typeface="MS PGothic" charset="0"/>
            </a:endParaRPr>
          </a:p>
        </p:txBody>
      </p:sp>
      <p:sp>
        <p:nvSpPr>
          <p:cNvPr id="29698" name="Content Placeholder 2"/>
          <p:cNvSpPr>
            <a:spLocks noGrp="1"/>
          </p:cNvSpPr>
          <p:nvPr>
            <p:ph idx="1"/>
          </p:nvPr>
        </p:nvSpPr>
        <p:spPr>
          <a:xfrm>
            <a:off x="457200" y="1524000"/>
            <a:ext cx="8305800" cy="4038600"/>
          </a:xfrm>
        </p:spPr>
        <p:txBody>
          <a:bodyPr/>
          <a:lstStyle/>
          <a:p>
            <a:pPr marL="0" indent="0" algn="ctr"/>
            <a:r>
              <a:rPr lang="en-US" sz="2000" dirty="0">
                <a:latin typeface="Arial" charset="0"/>
                <a:ea typeface="MS PGothic" charset="0"/>
              </a:rPr>
              <a:t>	</a:t>
            </a:r>
          </a:p>
        </p:txBody>
      </p:sp>
      <p:sp>
        <p:nvSpPr>
          <p:cNvPr id="29701" name="TextBox 4"/>
          <p:cNvSpPr txBox="1">
            <a:spLocks noChangeArrowheads="1"/>
          </p:cNvSpPr>
          <p:nvPr/>
        </p:nvSpPr>
        <p:spPr bwMode="auto">
          <a:xfrm>
            <a:off x="324223" y="1766789"/>
            <a:ext cx="8133978" cy="3108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rtl="1"/>
            <a:r>
              <a:rPr lang="ar-JO" sz="2800" b="1" dirty="0" smtClean="0"/>
              <a:t>الحالات التي يجب الإبلاغ عنها   </a:t>
            </a:r>
            <a:endParaRPr lang="en-US" sz="2800" b="1" dirty="0" smtClean="0"/>
          </a:p>
          <a:p>
            <a:pPr algn="r" rtl="1"/>
            <a:r>
              <a:rPr lang="ar-JO" sz="2800" b="1" dirty="0" smtClean="0"/>
              <a:t> </a:t>
            </a:r>
            <a:endParaRPr lang="en-US" sz="2800" b="1" dirty="0" smtClean="0"/>
          </a:p>
          <a:p>
            <a:pPr marL="361950" indent="350838" algn="r" rtl="1">
              <a:buFont typeface="Arial" pitchFamily="34" charset="0"/>
              <a:buChar char="•"/>
            </a:pPr>
            <a:r>
              <a:rPr lang="ar-JO" sz="2800" b="1" dirty="0" smtClean="0"/>
              <a:t>الاعتداء الجسدي</a:t>
            </a:r>
            <a:endParaRPr lang="en-US" sz="2800" b="1" dirty="0" smtClean="0"/>
          </a:p>
          <a:p>
            <a:pPr marL="361950" indent="350838" algn="r" rtl="1">
              <a:buFont typeface="Arial" pitchFamily="34" charset="0"/>
              <a:buChar char="•"/>
            </a:pPr>
            <a:r>
              <a:rPr lang="ar-JO" sz="2800" b="1" dirty="0" smtClean="0"/>
              <a:t>العنف الجنسي</a:t>
            </a:r>
            <a:endParaRPr lang="en-US" sz="2800" b="1" dirty="0" smtClean="0"/>
          </a:p>
          <a:p>
            <a:pPr marL="361950" indent="350838" algn="r" rtl="1">
              <a:buFont typeface="Arial" pitchFamily="34" charset="0"/>
              <a:buChar char="•"/>
            </a:pPr>
            <a:r>
              <a:rPr lang="ar-JO" sz="2800" b="1" dirty="0" smtClean="0"/>
              <a:t>الإهمال (عدم الإطعام أو اللبس بشكل صحيح)</a:t>
            </a:r>
            <a:endParaRPr lang="en-US" sz="2800" b="1" dirty="0" smtClean="0"/>
          </a:p>
          <a:p>
            <a:pPr marL="361950" indent="350838" algn="r" rtl="1">
              <a:buFont typeface="Arial" pitchFamily="34" charset="0"/>
              <a:buChar char="•"/>
            </a:pPr>
            <a:r>
              <a:rPr lang="ar-JO" sz="2800" b="1" dirty="0" smtClean="0"/>
              <a:t>الاستغلال (عمل الأطفال أو الاستغلال الجنسي)</a:t>
            </a:r>
            <a:endParaRPr lang="en-US" sz="2800" b="1" dirty="0" smtClean="0"/>
          </a:p>
          <a:p>
            <a:pPr marL="361950" indent="350838" algn="r" rtl="1">
              <a:buFont typeface="Arial" pitchFamily="34" charset="0"/>
              <a:buChar char="•"/>
            </a:pPr>
            <a:r>
              <a:rPr lang="ar-JO" sz="2800" b="1" dirty="0" smtClean="0"/>
              <a:t>نية الإيذاء الذاتي (أو ألحاق الأذى بالآخرين)</a:t>
            </a:r>
            <a:endParaRPr lang="en-US" sz="2800" b="1" dirty="0"/>
          </a:p>
        </p:txBody>
      </p:sp>
    </p:spTree>
    <p:extLst>
      <p:ext uri="{BB962C8B-B14F-4D97-AF65-F5344CB8AC3E}">
        <p14:creationId xmlns:p14="http://schemas.microsoft.com/office/powerpoint/2010/main" val="29014882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pPr algn="r" rtl="1"/>
            <a:r>
              <a:rPr lang="ar-JO" b="1" u="sng" dirty="0" smtClean="0"/>
              <a:t>تحويل الحالات </a:t>
            </a:r>
            <a:endParaRPr lang="en-US" b="1" u="sng" dirty="0"/>
          </a:p>
        </p:txBody>
      </p:sp>
      <p:sp>
        <p:nvSpPr>
          <p:cNvPr id="3" name="TextBox 2"/>
          <p:cNvSpPr txBox="1"/>
          <p:nvPr/>
        </p:nvSpPr>
        <p:spPr>
          <a:xfrm>
            <a:off x="228600" y="1676400"/>
            <a:ext cx="8534400" cy="2862322"/>
          </a:xfrm>
          <a:prstGeom prst="rect">
            <a:avLst/>
          </a:prstGeom>
          <a:noFill/>
        </p:spPr>
        <p:txBody>
          <a:bodyPr wrap="square" rtlCol="0">
            <a:spAutoFit/>
          </a:bodyPr>
          <a:lstStyle/>
          <a:p>
            <a:pPr algn="r" rtl="1"/>
            <a:r>
              <a:rPr lang="ar-JO" sz="2800" dirty="0" smtClean="0"/>
              <a:t>يتعين إحالة الحالات إلى مقدم الخدمة المناسب بناءا على مسار الإحالة.</a:t>
            </a:r>
            <a:endParaRPr lang="ar-JO" sz="3200" dirty="0" smtClean="0"/>
          </a:p>
          <a:p>
            <a:pPr algn="r" rtl="1"/>
            <a:endParaRPr lang="en-US" sz="3200" dirty="0" smtClean="0"/>
          </a:p>
          <a:p>
            <a:pPr algn="r" rtl="1"/>
            <a:r>
              <a:rPr lang="ar-JO" b="1" dirty="0" smtClean="0"/>
              <a:t>أمور مهمة يجب أخذها في الاعتبار:</a:t>
            </a:r>
          </a:p>
          <a:p>
            <a:pPr marL="361950" indent="265113" algn="r" rtl="1">
              <a:buFont typeface="Arial" pitchFamily="34" charset="0"/>
              <a:buChar char="•"/>
            </a:pPr>
            <a:r>
              <a:rPr lang="ar-JO" b="1" dirty="0" smtClean="0"/>
              <a:t>ضمان السرية</a:t>
            </a:r>
          </a:p>
          <a:p>
            <a:pPr marL="361950" indent="265113" algn="r" rtl="1">
              <a:buFont typeface="Arial" pitchFamily="34" charset="0"/>
              <a:buChar char="•"/>
            </a:pPr>
            <a:r>
              <a:rPr lang="ar-JO" b="1" dirty="0" smtClean="0"/>
              <a:t>مصلحة الطفل هي الأولوية</a:t>
            </a:r>
          </a:p>
          <a:p>
            <a:pPr marL="361950" indent="265113" algn="r" rtl="1">
              <a:buFont typeface="Arial" pitchFamily="34" charset="0"/>
              <a:buChar char="•"/>
            </a:pPr>
            <a:r>
              <a:rPr lang="ar-JO" b="1" dirty="0" smtClean="0"/>
              <a:t> يجب احترام قوانين البلد المطبقة </a:t>
            </a:r>
          </a:p>
          <a:p>
            <a:pPr marL="361950" indent="265113" algn="r" rtl="1">
              <a:buFont typeface="Arial" pitchFamily="34" charset="0"/>
              <a:buChar char="•"/>
            </a:pPr>
            <a:r>
              <a:rPr lang="ar-JO" b="1" dirty="0" smtClean="0"/>
              <a:t> لا تعمل على مشرف حالة لحماية الأطفال. مهمتك هي عمل الإحالة المناسبة.</a:t>
            </a:r>
            <a:endParaRPr lang="en-US" dirty="0" smtClean="0"/>
          </a:p>
        </p:txBody>
      </p:sp>
    </p:spTree>
    <p:extLst>
      <p:ext uri="{BB962C8B-B14F-4D97-AF65-F5344CB8AC3E}">
        <p14:creationId xmlns:p14="http://schemas.microsoft.com/office/powerpoint/2010/main" val="18240543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621323"/>
            <a:ext cx="8305800" cy="1219200"/>
          </a:xfrm>
        </p:spPr>
        <p:txBody>
          <a:bodyPr/>
          <a:lstStyle/>
          <a:p>
            <a:pPr algn="r" rtl="1"/>
            <a:r>
              <a:rPr lang="ar-JO" b="1" u="sng" dirty="0" smtClean="0"/>
              <a:t>مراقبة الدقة </a:t>
            </a:r>
            <a:endParaRPr lang="en-US" b="1" u="sng" dirty="0"/>
          </a:p>
        </p:txBody>
      </p:sp>
      <p:sp>
        <p:nvSpPr>
          <p:cNvPr id="3" name="Content Placeholder 2"/>
          <p:cNvSpPr>
            <a:spLocks noGrp="1"/>
          </p:cNvSpPr>
          <p:nvPr>
            <p:ph idx="1"/>
          </p:nvPr>
        </p:nvSpPr>
        <p:spPr>
          <a:xfrm>
            <a:off x="404446" y="1840523"/>
            <a:ext cx="7596554" cy="3733800"/>
          </a:xfrm>
        </p:spPr>
        <p:txBody>
          <a:bodyPr/>
          <a:lstStyle/>
          <a:p>
            <a:pPr indent="0" algn="r" rtl="1"/>
            <a:r>
              <a:rPr lang="ar-JO" dirty="0" smtClean="0">
                <a:cs typeface="+mn-cs"/>
              </a:rPr>
              <a:t>ما هو مراقبة الدقة؟</a:t>
            </a:r>
          </a:p>
          <a:p>
            <a:pPr indent="0" algn="r" rtl="1"/>
            <a:r>
              <a:rPr lang="ar-JO" dirty="0" smtClean="0">
                <a:cs typeface="+mn-cs"/>
              </a:rPr>
              <a:t> هي عملية ضمان إتباع بروتوكول وأساليب البرنامج.</a:t>
            </a:r>
          </a:p>
          <a:p>
            <a:pPr indent="0" algn="r" rtl="1"/>
            <a:endParaRPr lang="ar-JO" dirty="0" smtClean="0">
              <a:cs typeface="+mn-cs"/>
            </a:endParaRPr>
          </a:p>
          <a:p>
            <a:pPr indent="0" algn="r" rtl="1"/>
            <a:r>
              <a:rPr lang="ar-JO" dirty="0" smtClean="0">
                <a:cs typeface="+mn-cs"/>
              </a:rPr>
              <a:t>لماذا نشجع على مراقبة الدقة ؟</a:t>
            </a:r>
          </a:p>
          <a:p>
            <a:pPr indent="0" algn="r" rtl="1"/>
            <a:r>
              <a:rPr lang="ar-JO" dirty="0" smtClean="0">
                <a:cs typeface="+mn-cs"/>
              </a:rPr>
              <a:t>لضمان الحفاظ على العناصر الأساسية في جميع أنحاء البرنامج بحيث تكون فعالة قدر الإمكان.</a:t>
            </a:r>
          </a:p>
          <a:p>
            <a:pPr algn="r" rtl="1"/>
            <a:endParaRPr lang="en-US" dirty="0">
              <a:cs typeface="+mn-cs"/>
            </a:endParaRPr>
          </a:p>
        </p:txBody>
      </p:sp>
    </p:spTree>
    <p:extLst>
      <p:ext uri="{BB962C8B-B14F-4D97-AF65-F5344CB8AC3E}">
        <p14:creationId xmlns:p14="http://schemas.microsoft.com/office/powerpoint/2010/main" val="15547999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9" name="Title 1"/>
          <p:cNvSpPr>
            <a:spLocks noGrp="1"/>
          </p:cNvSpPr>
          <p:nvPr>
            <p:ph type="title"/>
          </p:nvPr>
        </p:nvSpPr>
        <p:spPr>
          <a:xfrm>
            <a:off x="342900" y="533400"/>
            <a:ext cx="8305800" cy="1219200"/>
          </a:xfrm>
        </p:spPr>
        <p:txBody>
          <a:bodyPr/>
          <a:lstStyle/>
          <a:p>
            <a:pPr algn="r" rtl="1"/>
            <a:r>
              <a:rPr lang="ar-JO" b="1" u="sng" dirty="0" smtClean="0">
                <a:latin typeface="Arial" charset="0"/>
                <a:ea typeface="MS PGothic" charset="0"/>
              </a:rPr>
              <a:t>اختتام تأملات التدريب </a:t>
            </a:r>
            <a:endParaRPr lang="en-US" b="1" u="sng" dirty="0">
              <a:latin typeface="Arial" charset="0"/>
              <a:ea typeface="MS PGothic" charset="0"/>
            </a:endParaRPr>
          </a:p>
        </p:txBody>
      </p:sp>
      <p:sp>
        <p:nvSpPr>
          <p:cNvPr id="2" name="Content Placeholder 1"/>
          <p:cNvSpPr>
            <a:spLocks noGrp="1"/>
          </p:cNvSpPr>
          <p:nvPr>
            <p:ph idx="1"/>
          </p:nvPr>
        </p:nvSpPr>
        <p:spPr>
          <a:xfrm>
            <a:off x="342900" y="1524000"/>
            <a:ext cx="8305800" cy="3429000"/>
          </a:xfrm>
        </p:spPr>
        <p:txBody>
          <a:bodyPr/>
          <a:lstStyle/>
          <a:p>
            <a:pPr marL="800100" indent="-457200" algn="r" rtl="1">
              <a:buFont typeface="Arial" panose="020B0604020202020204" pitchFamily="34" charset="0"/>
              <a:buChar char="•"/>
            </a:pPr>
            <a:r>
              <a:rPr lang="ar-JO" dirty="0" smtClean="0">
                <a:cs typeface="+mn-cs"/>
              </a:rPr>
              <a:t>ما هو الجديد الذي تعلمته خلال هذا التدريب؟</a:t>
            </a:r>
          </a:p>
          <a:p>
            <a:pPr marL="800100" indent="-457200" algn="r" rtl="1">
              <a:buFont typeface="Arial" panose="020B0604020202020204" pitchFamily="34" charset="0"/>
              <a:buChar char="•"/>
            </a:pPr>
            <a:r>
              <a:rPr lang="ar-JO" dirty="0" smtClean="0">
                <a:cs typeface="+mn-cs"/>
              </a:rPr>
              <a:t>ما هو الجزء المفضل لديك من هذا التدريب؟</a:t>
            </a:r>
          </a:p>
          <a:p>
            <a:pPr marL="800100" indent="-457200" algn="r" rtl="1">
              <a:buFont typeface="Arial" panose="020B0604020202020204" pitchFamily="34" charset="0"/>
              <a:buChar char="•"/>
            </a:pPr>
            <a:r>
              <a:rPr lang="ar-JO" dirty="0" smtClean="0">
                <a:cs typeface="+mn-cs"/>
              </a:rPr>
              <a:t>ما الذي تريد معرفة المزيد عنه؟</a:t>
            </a:r>
          </a:p>
          <a:p>
            <a:pPr marL="800100" indent="-457200" algn="r" rtl="1">
              <a:buFont typeface="Arial" panose="020B0604020202020204" pitchFamily="34" charset="0"/>
              <a:buChar char="•"/>
            </a:pPr>
            <a:r>
              <a:rPr lang="ar-JO" dirty="0" smtClean="0">
                <a:cs typeface="+mn-cs"/>
              </a:rPr>
              <a:t>هل كان التدريب يلبي توقعاتك وهل خفف من مخاوفك؟</a:t>
            </a:r>
            <a:endParaRPr lang="en-US" dirty="0">
              <a:cs typeface="+mn-cs"/>
            </a:endParaRPr>
          </a:p>
        </p:txBody>
      </p:sp>
      <p:cxnSp>
        <p:nvCxnSpPr>
          <p:cNvPr id="4" name="Straight Connector 3"/>
          <p:cNvCxnSpPr/>
          <p:nvPr/>
        </p:nvCxnSpPr>
        <p:spPr bwMode="auto">
          <a:xfrm>
            <a:off x="2743200" y="4953000"/>
            <a:ext cx="3810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 name="TextBox 5"/>
          <p:cNvSpPr txBox="1"/>
          <p:nvPr/>
        </p:nvSpPr>
        <p:spPr>
          <a:xfrm>
            <a:off x="1219200" y="5481935"/>
            <a:ext cx="6858000" cy="461665"/>
          </a:xfrm>
          <a:prstGeom prst="rect">
            <a:avLst/>
          </a:prstGeom>
          <a:noFill/>
        </p:spPr>
        <p:txBody>
          <a:bodyPr wrap="square" rtlCol="0">
            <a:spAutoFit/>
          </a:bodyPr>
          <a:lstStyle/>
          <a:p>
            <a:pPr algn="ctr"/>
            <a:r>
              <a:rPr lang="ar-JO" b="1" i="1" dirty="0" smtClean="0"/>
              <a:t>استكمل  الاختبار البعدي للتدريب على </a:t>
            </a:r>
            <a:r>
              <a:rPr lang="ar-JO" b="1" dirty="0" smtClean="0"/>
              <a:t>مهارات</a:t>
            </a:r>
            <a:r>
              <a:rPr lang="ar-JO" b="1" i="1" dirty="0" smtClean="0"/>
              <a:t> الأبوة والأمومة  </a:t>
            </a:r>
            <a:endParaRPr lang="en-US" b="1" i="1" dirty="0"/>
          </a:p>
        </p:txBody>
      </p:sp>
    </p:spTree>
    <p:extLst>
      <p:ext uri="{BB962C8B-B14F-4D97-AF65-F5344CB8AC3E}">
        <p14:creationId xmlns:p14="http://schemas.microsoft.com/office/powerpoint/2010/main" val="1529893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33400"/>
            <a:ext cx="8305800" cy="1219200"/>
          </a:xfrm>
        </p:spPr>
        <p:txBody>
          <a:bodyPr/>
          <a:lstStyle/>
          <a:p>
            <a:pPr algn="r" rtl="1"/>
            <a:r>
              <a:rPr lang="ar-JO" b="1" u="sng" dirty="0" smtClean="0"/>
              <a:t>فكر وشارك : ما هو سن البلوغ ؟</a:t>
            </a:r>
            <a:r>
              <a:rPr lang="fr-FR" dirty="0"/>
              <a:t/>
            </a:r>
            <a:br>
              <a:rPr lang="fr-FR" dirty="0"/>
            </a:br>
            <a:endParaRPr lang="fr-FR" dirty="0"/>
          </a:p>
        </p:txBody>
      </p:sp>
      <p:sp>
        <p:nvSpPr>
          <p:cNvPr id="3" name="Espace réservé du contenu 2"/>
          <p:cNvSpPr>
            <a:spLocks noGrp="1"/>
          </p:cNvSpPr>
          <p:nvPr>
            <p:ph sz="half" idx="1"/>
          </p:nvPr>
        </p:nvSpPr>
        <p:spPr>
          <a:xfrm>
            <a:off x="457200" y="2057400"/>
            <a:ext cx="8153400" cy="3352800"/>
          </a:xfrm>
        </p:spPr>
        <p:txBody>
          <a:bodyPr/>
          <a:lstStyle/>
          <a:p>
            <a:pPr algn="r" rtl="1"/>
            <a:r>
              <a:rPr lang="ar-JO" b="1" dirty="0" smtClean="0">
                <a:cs typeface="+mn-cs"/>
              </a:rPr>
              <a:t>يعرف سن </a:t>
            </a:r>
            <a:r>
              <a:rPr lang="ar-SA" b="1" dirty="0" smtClean="0">
                <a:cs typeface="+mn-cs"/>
              </a:rPr>
              <a:t>البلوغ بأنه الفترة في الحياة عندما يصل الناس إلى النضج الجنسي ويصبحوا قادرين على التكاثر.</a:t>
            </a:r>
            <a:endParaRPr lang="en-US" b="1" dirty="0" smtClean="0">
              <a:cs typeface="+mn-cs"/>
            </a:endParaRPr>
          </a:p>
          <a:p>
            <a:pPr algn="r" rtl="1"/>
            <a:r>
              <a:rPr lang="ar-SA" b="1" dirty="0" smtClean="0">
                <a:cs typeface="+mn-cs"/>
              </a:rPr>
              <a:t> </a:t>
            </a:r>
            <a:endParaRPr lang="en-US" b="1" dirty="0" smtClean="0">
              <a:cs typeface="+mn-cs"/>
            </a:endParaRPr>
          </a:p>
          <a:p>
            <a:pPr marL="180975" algn="r" rtl="1">
              <a:buFont typeface="Wingdings" pitchFamily="2" charset="2"/>
              <a:buChar char="§"/>
            </a:pPr>
            <a:r>
              <a:rPr lang="ar-JO" b="1" dirty="0" smtClean="0">
                <a:cs typeface="+mn-cs"/>
              </a:rPr>
              <a:t> </a:t>
            </a:r>
            <a:r>
              <a:rPr lang="ar-SA" dirty="0" smtClean="0">
                <a:cs typeface="+mn-cs"/>
              </a:rPr>
              <a:t>هل تعرف بعض الدلائل تشير الى أن الفتاة قد دخلت سن البلوغ؟</a:t>
            </a:r>
            <a:endParaRPr lang="en-US" dirty="0" smtClean="0">
              <a:cs typeface="+mn-cs"/>
            </a:endParaRPr>
          </a:p>
          <a:p>
            <a:pPr marL="180975" algn="r" rtl="1">
              <a:buFont typeface="Wingdings" pitchFamily="2" charset="2"/>
              <a:buChar char="§"/>
            </a:pPr>
            <a:r>
              <a:rPr lang="ar-JO" dirty="0" smtClean="0">
                <a:cs typeface="+mn-cs"/>
              </a:rPr>
              <a:t> </a:t>
            </a:r>
            <a:r>
              <a:rPr lang="ar-SA" dirty="0" smtClean="0">
                <a:cs typeface="+mn-cs"/>
              </a:rPr>
              <a:t>هل تعرف بعض الدلائل تشير الى أن </a:t>
            </a:r>
            <a:r>
              <a:rPr lang="ar-JO" dirty="0" smtClean="0">
                <a:cs typeface="+mn-cs"/>
              </a:rPr>
              <a:t>الفتى</a:t>
            </a:r>
            <a:r>
              <a:rPr lang="ar-SA" dirty="0" smtClean="0">
                <a:cs typeface="+mn-cs"/>
              </a:rPr>
              <a:t> قد دخل سن البلوغ؟</a:t>
            </a:r>
            <a:endParaRPr lang="en-US" dirty="0">
              <a:cs typeface="+mn-cs"/>
            </a:endParaRPr>
          </a:p>
        </p:txBody>
      </p:sp>
    </p:spTree>
    <p:extLst>
      <p:ext uri="{BB962C8B-B14F-4D97-AF65-F5344CB8AC3E}">
        <p14:creationId xmlns:p14="http://schemas.microsoft.com/office/powerpoint/2010/main" val="20238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428604"/>
            <a:ext cx="8305800" cy="762000"/>
          </a:xfrm>
        </p:spPr>
        <p:txBody>
          <a:bodyPr/>
          <a:lstStyle/>
          <a:p>
            <a:pPr algn="r" rtl="1"/>
            <a:r>
              <a:rPr lang="ar-JO" b="1" u="sng" dirty="0" smtClean="0"/>
              <a:t>فيديو : سن البلوغ</a:t>
            </a:r>
            <a:endParaRPr lang="en-GB" b="1" u="sng" dirty="0"/>
          </a:p>
        </p:txBody>
      </p:sp>
      <p:sp>
        <p:nvSpPr>
          <p:cNvPr id="3" name="Espace réservé du contenu 2"/>
          <p:cNvSpPr>
            <a:spLocks noGrp="1"/>
          </p:cNvSpPr>
          <p:nvPr>
            <p:ph sz="half" idx="1"/>
          </p:nvPr>
        </p:nvSpPr>
        <p:spPr>
          <a:xfrm>
            <a:off x="966910" y="2057400"/>
            <a:ext cx="4038600" cy="3124200"/>
          </a:xfrm>
        </p:spPr>
        <p:txBody>
          <a:bodyPr/>
          <a:lstStyle/>
          <a:p>
            <a:pPr algn="ctr"/>
            <a:r>
              <a:rPr lang="ar-JO" dirty="0" smtClean="0">
                <a:cs typeface="+mn-cs"/>
              </a:rPr>
              <a:t>سن البلوغ للفتيات </a:t>
            </a:r>
            <a:endParaRPr lang="en-GB" dirty="0" smtClean="0">
              <a:cs typeface="+mn-cs"/>
            </a:endParaRPr>
          </a:p>
          <a:p>
            <a:endParaRPr lang="en-GB" dirty="0">
              <a:cs typeface="+mn-cs"/>
            </a:endParaRPr>
          </a:p>
          <a:p>
            <a:endParaRPr lang="en-GB" dirty="0">
              <a:cs typeface="+mn-cs"/>
            </a:endParaRPr>
          </a:p>
        </p:txBody>
      </p:sp>
      <p:sp>
        <p:nvSpPr>
          <p:cNvPr id="4" name="Espace réservé du contenu 3"/>
          <p:cNvSpPr>
            <a:spLocks noGrp="1"/>
          </p:cNvSpPr>
          <p:nvPr>
            <p:ph sz="half" idx="10"/>
          </p:nvPr>
        </p:nvSpPr>
        <p:spPr>
          <a:xfrm>
            <a:off x="5134219" y="2057400"/>
            <a:ext cx="4038600" cy="3124200"/>
          </a:xfrm>
        </p:spPr>
        <p:txBody>
          <a:bodyPr/>
          <a:lstStyle/>
          <a:p>
            <a:pPr algn="ctr"/>
            <a:r>
              <a:rPr lang="ar-JO" dirty="0" smtClean="0">
                <a:cs typeface="+mn-cs"/>
              </a:rPr>
              <a:t>سن البلوغ للفتيان </a:t>
            </a:r>
            <a:endParaRPr lang="en-GB" dirty="0" smtClean="0">
              <a:cs typeface="+mn-cs"/>
            </a:endParaRPr>
          </a:p>
          <a:p>
            <a:endParaRPr lang="en-GB" dirty="0">
              <a:cs typeface="+mn-cs"/>
            </a:endParaRPr>
          </a:p>
        </p:txBody>
      </p:sp>
    </p:spTree>
    <p:extLst>
      <p:ext uri="{BB962C8B-B14F-4D97-AF65-F5344CB8AC3E}">
        <p14:creationId xmlns:p14="http://schemas.microsoft.com/office/powerpoint/2010/main" val="1779331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pPr algn="r" rtl="1"/>
            <a:r>
              <a:rPr lang="ar-JO" b="1" u="sng" dirty="0" smtClean="0"/>
              <a:t>علامات سن البلوغ </a:t>
            </a:r>
            <a:endParaRPr lang="en-US" b="1" u="sng" dirty="0"/>
          </a:p>
        </p:txBody>
      </p:sp>
      <p:sp>
        <p:nvSpPr>
          <p:cNvPr id="3" name="Content Placeholder 2"/>
          <p:cNvSpPr>
            <a:spLocks noGrp="1"/>
          </p:cNvSpPr>
          <p:nvPr>
            <p:ph idx="1"/>
          </p:nvPr>
        </p:nvSpPr>
        <p:spPr>
          <a:xfrm>
            <a:off x="0" y="1214422"/>
            <a:ext cx="8763000" cy="4343400"/>
          </a:xfrm>
        </p:spPr>
        <p:txBody>
          <a:bodyPr/>
          <a:lstStyle/>
          <a:p>
            <a:pPr algn="r" rtl="1">
              <a:buFont typeface="Wingdings" pitchFamily="2" charset="2"/>
              <a:buChar char="§"/>
            </a:pPr>
            <a:r>
              <a:rPr lang="en-US" sz="2000" dirty="0" smtClean="0">
                <a:cs typeface="+mn-cs"/>
              </a:rPr>
              <a:t> </a:t>
            </a:r>
            <a:r>
              <a:rPr lang="ar-JO" sz="2000" dirty="0" smtClean="0">
                <a:cs typeface="+mn-cs"/>
              </a:rPr>
              <a:t>نمو الثديين - الفتيات</a:t>
            </a:r>
            <a:endParaRPr lang="en-US" sz="2000" dirty="0" smtClean="0">
              <a:cs typeface="+mn-cs"/>
            </a:endParaRPr>
          </a:p>
          <a:p>
            <a:pPr algn="r" rtl="1">
              <a:buFont typeface="Wingdings" pitchFamily="2" charset="2"/>
              <a:buChar char="§"/>
            </a:pPr>
            <a:r>
              <a:rPr lang="ar-JO" sz="2000" dirty="0" smtClean="0">
                <a:cs typeface="+mn-cs"/>
              </a:rPr>
              <a:t>الدورة الشهرية/الحيض  - الفتيات</a:t>
            </a:r>
            <a:endParaRPr lang="en-US" sz="2000" dirty="0" smtClean="0">
              <a:cs typeface="+mn-cs"/>
            </a:endParaRPr>
          </a:p>
          <a:p>
            <a:pPr algn="r" rtl="1">
              <a:buFont typeface="Wingdings" pitchFamily="2" charset="2"/>
              <a:buChar char="§"/>
            </a:pPr>
            <a:r>
              <a:rPr lang="ar-JO" sz="2000" dirty="0" smtClean="0">
                <a:cs typeface="+mn-cs"/>
              </a:rPr>
              <a:t>نمو الشعر في المنطقة التناسلية ومنطقة تحت الذراع - الفتيان والفتيات</a:t>
            </a:r>
            <a:endParaRPr lang="en-US" sz="2000" dirty="0" smtClean="0">
              <a:cs typeface="+mn-cs"/>
            </a:endParaRPr>
          </a:p>
          <a:p>
            <a:pPr algn="r" rtl="1">
              <a:buFont typeface="Wingdings" pitchFamily="2" charset="2"/>
              <a:buChar char="§"/>
            </a:pPr>
            <a:r>
              <a:rPr lang="ar-JO" sz="2000" dirty="0" smtClean="0">
                <a:cs typeface="+mn-cs"/>
              </a:rPr>
              <a:t>التغييرات في الصوت – الصوت يصبح اخشن -  الفتيان </a:t>
            </a:r>
            <a:endParaRPr lang="en-US" sz="2000" dirty="0" smtClean="0">
              <a:cs typeface="+mn-cs"/>
            </a:endParaRPr>
          </a:p>
          <a:p>
            <a:pPr algn="r" rtl="1">
              <a:buFont typeface="Wingdings" pitchFamily="2" charset="2"/>
              <a:buChar char="§"/>
            </a:pPr>
            <a:r>
              <a:rPr lang="ar-JO" sz="2000" dirty="0" smtClean="0">
                <a:cs typeface="+mn-cs"/>
              </a:rPr>
              <a:t>شعر الوجه - الأولاد</a:t>
            </a:r>
            <a:endParaRPr lang="en-US" sz="2000" dirty="0" smtClean="0">
              <a:cs typeface="+mn-cs"/>
            </a:endParaRPr>
          </a:p>
          <a:p>
            <a:pPr algn="r" rtl="1">
              <a:buFont typeface="Wingdings" pitchFamily="2" charset="2"/>
              <a:buChar char="§"/>
            </a:pPr>
            <a:r>
              <a:rPr lang="ar-JO" sz="2000" dirty="0" smtClean="0">
                <a:cs typeface="+mn-cs"/>
              </a:rPr>
              <a:t>التغييرات في المزاج أو التصرف - الفتيان والفتيات</a:t>
            </a:r>
            <a:endParaRPr lang="en-US" sz="2000" dirty="0" smtClean="0">
              <a:cs typeface="+mn-cs"/>
            </a:endParaRPr>
          </a:p>
          <a:p>
            <a:pPr algn="r" rtl="1">
              <a:buFont typeface="Wingdings" pitchFamily="2" charset="2"/>
              <a:buChar char="§"/>
            </a:pPr>
            <a:r>
              <a:rPr lang="ar-JO" sz="2000" dirty="0" smtClean="0">
                <a:cs typeface="+mn-cs"/>
              </a:rPr>
              <a:t>التغيرات الهرمونية - الفتيان والفتيات</a:t>
            </a:r>
            <a:endParaRPr lang="en-US" sz="2000" dirty="0" smtClean="0">
              <a:cs typeface="+mn-cs"/>
            </a:endParaRPr>
          </a:p>
          <a:p>
            <a:pPr algn="r" rtl="1">
              <a:buFont typeface="Wingdings" pitchFamily="2" charset="2"/>
              <a:buChar char="§"/>
            </a:pPr>
            <a:r>
              <a:rPr lang="ar-JO" sz="2000" dirty="0" smtClean="0">
                <a:cs typeface="+mn-cs"/>
              </a:rPr>
              <a:t>المراهقون قد يرغبوا بالبقاء لوحدهم - الأولاد والبنات</a:t>
            </a:r>
            <a:endParaRPr lang="en-US" sz="2000" dirty="0" smtClean="0">
              <a:cs typeface="+mn-cs"/>
            </a:endParaRPr>
          </a:p>
          <a:p>
            <a:pPr algn="r" rtl="1">
              <a:buFont typeface="Wingdings" pitchFamily="2" charset="2"/>
              <a:buChar char="§"/>
            </a:pPr>
            <a:r>
              <a:rPr lang="ar-JO" sz="2000" dirty="0" smtClean="0">
                <a:cs typeface="+mn-cs"/>
              </a:rPr>
              <a:t>إهتمام محتمل في الجماع والأنشطة الجنسية - الأولاد والبنات</a:t>
            </a:r>
            <a:endParaRPr lang="en-US" sz="2000" dirty="0" smtClean="0">
              <a:cs typeface="+mn-cs"/>
            </a:endParaRPr>
          </a:p>
          <a:p>
            <a:pPr algn="r" rtl="1">
              <a:buFont typeface="Wingdings" pitchFamily="2" charset="2"/>
              <a:buChar char="§"/>
            </a:pPr>
            <a:r>
              <a:rPr lang="ar-JO" sz="2000" dirty="0" smtClean="0">
                <a:cs typeface="+mn-cs"/>
              </a:rPr>
              <a:t>الرغبة في قضاء وقت أقل مع العائلة والمزيد من الوقت مع الأصدقاء - الأولاد والبنات</a:t>
            </a:r>
            <a:endParaRPr lang="en-US" sz="2000" dirty="0" smtClean="0">
              <a:cs typeface="+mn-cs"/>
            </a:endParaRPr>
          </a:p>
          <a:p>
            <a:pPr algn="r" rtl="1">
              <a:buFont typeface="Wingdings" pitchFamily="2" charset="2"/>
              <a:buChar char="§"/>
            </a:pPr>
            <a:r>
              <a:rPr lang="ar-JO" sz="2000" dirty="0" smtClean="0">
                <a:cs typeface="+mn-cs"/>
              </a:rPr>
              <a:t>الانخراط في النشاط الجنسي - وهذا يزيد من خطر الحمل المبكر وكذلك الإصابة بالأمراض المنقولة عن طريق الاتصال الجنسي - الأولاد والبنات</a:t>
            </a:r>
            <a:endParaRPr lang="en-US" sz="2000" dirty="0" smtClean="0">
              <a:cs typeface="+mn-cs"/>
            </a:endParaRPr>
          </a:p>
          <a:p>
            <a:pPr algn="r">
              <a:buFont typeface="Wingdings" pitchFamily="2" charset="2"/>
              <a:buChar char="§"/>
            </a:pPr>
            <a:endParaRPr lang="en-US" sz="2400" dirty="0">
              <a:cs typeface="+mn-cs"/>
            </a:endParaRPr>
          </a:p>
        </p:txBody>
      </p:sp>
    </p:spTree>
    <p:extLst>
      <p:ext uri="{BB962C8B-B14F-4D97-AF65-F5344CB8AC3E}">
        <p14:creationId xmlns:p14="http://schemas.microsoft.com/office/powerpoint/2010/main" val="2131685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457200"/>
            <a:ext cx="8305800" cy="1219200"/>
          </a:xfrm>
        </p:spPr>
        <p:txBody>
          <a:bodyPr/>
          <a:lstStyle/>
          <a:p>
            <a:pPr algn="r" rtl="1"/>
            <a:r>
              <a:rPr lang="ar-JO" b="1" u="sng" dirty="0" smtClean="0"/>
              <a:t>ما أهمية التحدث عن سن البلوغ </a:t>
            </a:r>
            <a:endParaRPr lang="en-GB" b="1" u="sng" dirty="0"/>
          </a:p>
        </p:txBody>
      </p:sp>
      <p:sp>
        <p:nvSpPr>
          <p:cNvPr id="3" name="Espace réservé du contenu 2"/>
          <p:cNvSpPr>
            <a:spLocks noGrp="1"/>
          </p:cNvSpPr>
          <p:nvPr>
            <p:ph sz="half" idx="1"/>
          </p:nvPr>
        </p:nvSpPr>
        <p:spPr>
          <a:xfrm>
            <a:off x="457200" y="1676400"/>
            <a:ext cx="8077200" cy="3124200"/>
          </a:xfrm>
        </p:spPr>
        <p:txBody>
          <a:bodyPr/>
          <a:lstStyle/>
          <a:p>
            <a:pPr marL="180975" algn="r" rtl="1">
              <a:buFont typeface="Wingdings" pitchFamily="2" charset="2"/>
              <a:buChar char="§"/>
            </a:pPr>
            <a:r>
              <a:rPr lang="ar-JO" sz="2400" dirty="0" smtClean="0">
                <a:cs typeface="+mn-cs"/>
              </a:rPr>
              <a:t>المراهقين يعرفون أن شيئا ما يحدث لجسمهم وسوف يبحثون عن المعلومات.</a:t>
            </a:r>
            <a:endParaRPr lang="en-US" sz="2400" dirty="0" smtClean="0">
              <a:cs typeface="+mn-cs"/>
            </a:endParaRPr>
          </a:p>
          <a:p>
            <a:pPr marL="180975" algn="r" rtl="1">
              <a:buFont typeface="Wingdings" pitchFamily="2" charset="2"/>
              <a:buChar char="§"/>
            </a:pPr>
            <a:r>
              <a:rPr lang="ar-JO" sz="2400" dirty="0" smtClean="0">
                <a:cs typeface="+mn-cs"/>
              </a:rPr>
              <a:t>الأكثر أمانا هو إعطاء المعلومات الصحيحة من قبل البالغين الموثوق بهم لتجنب الخرافات والمعلومات الخاطئة.</a:t>
            </a:r>
            <a:endParaRPr lang="en-US" sz="2400" dirty="0" smtClean="0">
              <a:cs typeface="+mn-cs"/>
            </a:endParaRPr>
          </a:p>
          <a:p>
            <a:pPr marL="180975" algn="r" rtl="1">
              <a:buFont typeface="Wingdings" pitchFamily="2" charset="2"/>
              <a:buChar char="§"/>
            </a:pPr>
            <a:r>
              <a:rPr lang="ar-JO" sz="2400" dirty="0" smtClean="0">
                <a:cs typeface="+mn-cs"/>
              </a:rPr>
              <a:t>التثقيف حول بناء الثقة والعلاقة الإيجابية مع المراهقين حتى يشعروا بالراحة أثناء التحدث مع الآباء حول مشاكلهم.</a:t>
            </a:r>
            <a:endParaRPr lang="en-US" sz="2400" dirty="0" smtClean="0">
              <a:cs typeface="+mn-cs"/>
            </a:endParaRPr>
          </a:p>
          <a:p>
            <a:pPr marL="180975" algn="r" rtl="1">
              <a:buFont typeface="Wingdings" pitchFamily="2" charset="2"/>
              <a:buChar char="§"/>
            </a:pPr>
            <a:r>
              <a:rPr lang="ar-JO" sz="2400" dirty="0" smtClean="0">
                <a:cs typeface="+mn-cs"/>
              </a:rPr>
              <a:t>البلوغ يمكن أن يكون تحديا. محبة الآباء التي تظهر وتوفر الراحة تساعد المراهقين على مواجهة هذا الوقت الصعب بسهولة أكبر.</a:t>
            </a:r>
            <a:endParaRPr lang="en-US" sz="2400" dirty="0" smtClean="0">
              <a:cs typeface="+mn-cs"/>
            </a:endParaRPr>
          </a:p>
          <a:p>
            <a:pPr marL="180975" algn="r" rtl="1">
              <a:buFont typeface="Wingdings" pitchFamily="2" charset="2"/>
              <a:buChar char="§"/>
            </a:pPr>
            <a:endParaRPr lang="en-US" sz="2400" dirty="0" smtClean="0">
              <a:cs typeface="+mn-cs"/>
            </a:endParaRPr>
          </a:p>
          <a:p>
            <a:pPr marL="180975" algn="r" rtl="1">
              <a:buFont typeface="Wingdings" pitchFamily="2" charset="2"/>
              <a:buChar char="§"/>
            </a:pPr>
            <a:endParaRPr lang="en-US" sz="2400" dirty="0" smtClean="0">
              <a:cs typeface="+mn-cs"/>
            </a:endParaRPr>
          </a:p>
          <a:p>
            <a:pPr marL="180975" algn="r" rtl="1">
              <a:buFont typeface="Wingdings" pitchFamily="2" charset="2"/>
              <a:buChar char="§"/>
            </a:pPr>
            <a:endParaRPr lang="en-US" sz="2400" dirty="0">
              <a:cs typeface="+mn-cs"/>
            </a:endParaRPr>
          </a:p>
        </p:txBody>
      </p:sp>
    </p:spTree>
    <p:extLst>
      <p:ext uri="{BB962C8B-B14F-4D97-AF65-F5344CB8AC3E}">
        <p14:creationId xmlns:p14="http://schemas.microsoft.com/office/powerpoint/2010/main" val="190619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228600"/>
            <a:ext cx="8305800" cy="1219200"/>
          </a:xfrm>
        </p:spPr>
        <p:txBody>
          <a:bodyPr/>
          <a:lstStyle/>
          <a:p>
            <a:pPr algn="r" rtl="1"/>
            <a:r>
              <a:rPr lang="ar-JO" b="1" u="sng" dirty="0" smtClean="0"/>
              <a:t>ما هي الهرمونات؟</a:t>
            </a:r>
            <a:endParaRPr lang="en-US" b="1" u="sng" dirty="0"/>
          </a:p>
        </p:txBody>
      </p:sp>
      <p:sp>
        <p:nvSpPr>
          <p:cNvPr id="3" name="TextBox 2"/>
          <p:cNvSpPr txBox="1"/>
          <p:nvPr/>
        </p:nvSpPr>
        <p:spPr>
          <a:xfrm>
            <a:off x="438150" y="1143000"/>
            <a:ext cx="8229599" cy="4154984"/>
          </a:xfrm>
          <a:prstGeom prst="rect">
            <a:avLst/>
          </a:prstGeom>
          <a:noFill/>
        </p:spPr>
        <p:txBody>
          <a:bodyPr wrap="square" rtlCol="0">
            <a:spAutoFit/>
          </a:bodyPr>
          <a:lstStyle/>
          <a:p>
            <a:pPr algn="r" rtl="1">
              <a:buFont typeface="Wingdings" pitchFamily="2" charset="2"/>
              <a:buChar char="§"/>
            </a:pPr>
            <a:r>
              <a:rPr lang="ar-JO" sz="2000" dirty="0" smtClean="0"/>
              <a:t>الهرمونات هي المواد الكيميائية المنتجة في أجسادنا. وهي تسيطر وتنظم  نشاط خلايا أو أجهزة معينة.</a:t>
            </a:r>
            <a:endParaRPr lang="en-US" sz="2000" dirty="0" smtClean="0"/>
          </a:p>
          <a:p>
            <a:pPr algn="r" rtl="1">
              <a:buFont typeface="Wingdings" pitchFamily="2" charset="2"/>
              <a:buChar char="§"/>
            </a:pPr>
            <a:r>
              <a:rPr lang="ar-JO" sz="2000" dirty="0" smtClean="0"/>
              <a:t>جميعنا لديه هرمونات، حتى البالغين، التي يمكن أن تؤثر على صحتنا ورفاهنا.</a:t>
            </a:r>
            <a:endParaRPr lang="en-US" sz="2000" dirty="0" smtClean="0"/>
          </a:p>
          <a:p>
            <a:pPr algn="r" rtl="1"/>
            <a:endParaRPr lang="en-US" sz="2000" dirty="0" smtClean="0"/>
          </a:p>
          <a:p>
            <a:pPr algn="r" rtl="1">
              <a:buFont typeface="Wingdings" pitchFamily="2" charset="2"/>
              <a:buChar char="§"/>
            </a:pPr>
            <a:r>
              <a:rPr lang="ar-JO" sz="2000" dirty="0" smtClean="0"/>
              <a:t>إنها التغييرات في هذه الهرمونات التي تسبب الحيض للبدء والشروع بأعراض أخرى لسن البلوغ  التي تحدثنا عنها.</a:t>
            </a:r>
            <a:endParaRPr lang="en-US" sz="2000" dirty="0" smtClean="0"/>
          </a:p>
          <a:p>
            <a:pPr algn="r" rtl="1">
              <a:buFont typeface="Wingdings" pitchFamily="2" charset="2"/>
              <a:buChar char="§"/>
            </a:pPr>
            <a:r>
              <a:rPr lang="ar-JO" sz="2000" dirty="0" smtClean="0"/>
              <a:t>الهرمونات هي المسئولة عن زيادة مشاعر الجذب الجنسي والتي نشعر بها عندما نصبح مراهقين. هذا هو سبب تفكير المراهقين ورغبتهم بممارسة الجنس.</a:t>
            </a:r>
            <a:endParaRPr lang="en-US" sz="2000" dirty="0" smtClean="0"/>
          </a:p>
          <a:p>
            <a:pPr algn="r" rtl="1"/>
            <a:endParaRPr lang="en-US" sz="2000" dirty="0" smtClean="0"/>
          </a:p>
          <a:p>
            <a:pPr algn="r" rtl="1">
              <a:buFont typeface="Wingdings" pitchFamily="2" charset="2"/>
              <a:buChar char="§"/>
            </a:pPr>
            <a:r>
              <a:rPr lang="ar-JO" sz="2000" dirty="0" smtClean="0"/>
              <a:t>الهرمونات هي أيضا المسئولة عن التغيرات في المزاج، الأمر الذي يؤدي في بعض الأحيان إلى تقلب المزاج لدى المراهقين.</a:t>
            </a:r>
            <a:endParaRPr lang="en-US" sz="2000" dirty="0" smtClean="0"/>
          </a:p>
          <a:p>
            <a:pPr marL="342900" lvl="0" indent="-342900" algn="r" rtl="1">
              <a:buFont typeface="Wingdings" pitchFamily="2" charset="2"/>
              <a:buChar char="§"/>
            </a:pPr>
            <a:endParaRPr lang="en-US" sz="2000" dirty="0"/>
          </a:p>
          <a:p>
            <a:pPr algn="r" rtl="1">
              <a:buFont typeface="Wingdings" pitchFamily="2" charset="2"/>
              <a:buChar char="§"/>
            </a:pPr>
            <a:endParaRPr lang="en-US" dirty="0"/>
          </a:p>
        </p:txBody>
      </p:sp>
    </p:spTree>
    <p:extLst>
      <p:ext uri="{BB962C8B-B14F-4D97-AF65-F5344CB8AC3E}">
        <p14:creationId xmlns:p14="http://schemas.microsoft.com/office/powerpoint/2010/main" val="52772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JO" b="1" u="sng" dirty="0" smtClean="0"/>
              <a:t>عمل جماعي : الحيض</a:t>
            </a:r>
            <a:endParaRPr lang="en-US" b="1" u="sng" dirty="0"/>
          </a:p>
        </p:txBody>
      </p:sp>
      <p:sp>
        <p:nvSpPr>
          <p:cNvPr id="3" name="TextBox 2"/>
          <p:cNvSpPr txBox="1"/>
          <p:nvPr/>
        </p:nvSpPr>
        <p:spPr>
          <a:xfrm>
            <a:off x="457200" y="2133600"/>
            <a:ext cx="8331200" cy="1569660"/>
          </a:xfrm>
          <a:prstGeom prst="rect">
            <a:avLst/>
          </a:prstGeom>
          <a:noFill/>
        </p:spPr>
        <p:txBody>
          <a:bodyPr wrap="square" rtlCol="0">
            <a:spAutoFit/>
          </a:bodyPr>
          <a:lstStyle/>
          <a:p>
            <a:pPr marL="180975" algn="r" rtl="1">
              <a:buFont typeface="Wingdings" pitchFamily="2" charset="2"/>
              <a:buChar char="§"/>
            </a:pPr>
            <a:r>
              <a:rPr lang="ar-JO" b="1" dirty="0" smtClean="0"/>
              <a:t>ماذا يعني عندما نقول أن الفتاة في  فترة حيض؟</a:t>
            </a:r>
            <a:endParaRPr lang="en-US" b="1" dirty="0" smtClean="0"/>
          </a:p>
          <a:p>
            <a:pPr marL="180975" algn="r" rtl="1"/>
            <a:endParaRPr lang="en-US" b="1" dirty="0" smtClean="0"/>
          </a:p>
          <a:p>
            <a:pPr marL="180975" algn="r" rtl="1">
              <a:buFont typeface="Wingdings" pitchFamily="2" charset="2"/>
              <a:buChar char="§"/>
            </a:pPr>
            <a:r>
              <a:rPr lang="ar-JO" b="1" dirty="0" smtClean="0"/>
              <a:t>ما هي بعض القضايا أو التحديات بالنسبة للفتيات في مجتمعك عندما تكون في فترة الحيض.</a:t>
            </a:r>
            <a:endParaRPr lang="en-US" dirty="0"/>
          </a:p>
        </p:txBody>
      </p:sp>
    </p:spTree>
    <p:extLst>
      <p:ext uri="{BB962C8B-B14F-4D97-AF65-F5344CB8AC3E}">
        <p14:creationId xmlns:p14="http://schemas.microsoft.com/office/powerpoint/2010/main" val="888173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14DD3B1-3BEC-4640-B898-0223E717E8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27713</TotalTime>
  <Words>1766</Words>
  <Application>Microsoft Office PowerPoint</Application>
  <PresentationFormat>On-screen Show (4:3)</PresentationFormat>
  <Paragraphs>383</Paragraphs>
  <Slides>37</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37</vt:i4>
      </vt:variant>
    </vt:vector>
  </HeadingPairs>
  <TitlesOfParts>
    <vt:vector size="48" baseType="lpstr">
      <vt:lpstr>MS PGothic</vt:lpstr>
      <vt:lpstr>Akzidenz Grotesk BE Super</vt:lpstr>
      <vt:lpstr>Arial</vt:lpstr>
      <vt:lpstr>Calibri</vt:lpstr>
      <vt:lpstr>Segoe UI</vt:lpstr>
      <vt:lpstr>Symbol</vt:lpstr>
      <vt:lpstr>Times</vt:lpstr>
      <vt:lpstr>Wingdings</vt:lpstr>
      <vt:lpstr>ヒラギノ角ゴ Pro W3</vt:lpstr>
      <vt:lpstr>IRC_PP_pages_white</vt:lpstr>
      <vt:lpstr>IRC_PP_cover_1</vt:lpstr>
      <vt:lpstr>مجالات الشفاء والتعلم الآمن    تدريب الميسرين على مهارات الأبوة والأمومة     اليوم  الخامس    </vt:lpstr>
      <vt:lpstr>PowerPoint Presentation</vt:lpstr>
      <vt:lpstr>PowerPoint Presentation</vt:lpstr>
      <vt:lpstr>فكر وشارك : ما هو سن البلوغ ؟ </vt:lpstr>
      <vt:lpstr>فيديو : سن البلوغ</vt:lpstr>
      <vt:lpstr>علامات سن البلوغ </vt:lpstr>
      <vt:lpstr>ما أهمية التحدث عن سن البلوغ </vt:lpstr>
      <vt:lpstr>ما هي الهرمونات؟</vt:lpstr>
      <vt:lpstr>عمل جماعي : الحيض</vt:lpstr>
      <vt:lpstr>طرق للتعامل مع الحيض </vt:lpstr>
      <vt:lpstr>ما الذي يجب أن يعرفه الفتيان والفتيات </vt:lpstr>
      <vt:lpstr>أسئلة من المرجح أن يسألها المراهقين    </vt:lpstr>
      <vt:lpstr>طريقة ABC للحماية </vt:lpstr>
      <vt:lpstr>المنشط : جوز الهند </vt:lpstr>
      <vt:lpstr>الزواج المبكر أو الزواج بالإكراه</vt:lpstr>
      <vt:lpstr>الزواج المبكر أو الزواج بالإكراه</vt:lpstr>
      <vt:lpstr>زواج الأطفال </vt:lpstr>
      <vt:lpstr>مناقشة جماعية </vt:lpstr>
      <vt:lpstr>السلامة في الأسرة وفي البيت </vt:lpstr>
      <vt:lpstr>ما هي الجوانب الهامة لعلاقة صحية وآمنة بين الذكور والإناث أو الزوج والزوجة؟  </vt:lpstr>
      <vt:lpstr>ما هي المخاطر التي يتعرض لها الأطفال  في المجتمع ؟</vt:lpstr>
      <vt:lpstr>قواعد السلامة الهامة للمراهقين</vt:lpstr>
      <vt:lpstr>استراتيجيات للتقليل من خطر العنف في البيت</vt:lpstr>
      <vt:lpstr>استخدام عملية حل المشاكل STEP ؟؟   السيناريو - أحمد / تيموثي يعرف أن بعض الأولاد الآخرين يضايقون بعض الأطفال الأصغر سنا أثناء الذهاب إلى المدرسة. أحمد / تيموثي في بعض الأحيان كان يتماسك مع هؤلاء الأولاد، ومؤخرا كانوا يضغطون عليه للتسلط ومضايقة هؤلاء الأطفال الأصغر سنا أيضا. أحمد / تيموثي يعلم أنه غير مرتاح للمشاركة في المضايقة، لكنه غير متأكد فيما يجب القيام به.       </vt:lpstr>
      <vt:lpstr>فكر– زوج- شارك  </vt:lpstr>
      <vt:lpstr>مهارات التيسير الرئيسية </vt:lpstr>
      <vt:lpstr>خلق علاقات مساعدة </vt:lpstr>
      <vt:lpstr>عمل جماعي: خلق العلاقات المساعدة </vt:lpstr>
      <vt:lpstr>الاستماع والتأمل بنشاط </vt:lpstr>
      <vt:lpstr>مهارات للاستماع والتامل النشط </vt:lpstr>
      <vt:lpstr>طرح الإسئلة المفتوحة </vt:lpstr>
      <vt:lpstr>التأكيد والتصديق</vt:lpstr>
      <vt:lpstr>فكر–زوج- شارك : استراتيجيات إدارة المجموعة </vt:lpstr>
      <vt:lpstr>إدارة مخاطر الأذى </vt:lpstr>
      <vt:lpstr>تحويل الحالات </vt:lpstr>
      <vt:lpstr>مراقبة الدقة </vt:lpstr>
      <vt:lpstr>اختتام تأملات التدريب </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Bayan Doushaq</cp:lastModifiedBy>
  <cp:revision>686</cp:revision>
  <cp:lastPrinted>2009-12-29T15:08:35Z</cp:lastPrinted>
  <dcterms:created xsi:type="dcterms:W3CDTF">2009-12-29T15:03:30Z</dcterms:created>
  <dcterms:modified xsi:type="dcterms:W3CDTF">2018-02-18T10:46:03Z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