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1" r:id="rId4"/>
    <p:sldMasterId id="2147483653" r:id="rId5"/>
  </p:sldMasterIdLst>
  <p:notesMasterIdLst>
    <p:notesMasterId r:id="rId39"/>
  </p:notesMasterIdLst>
  <p:sldIdLst>
    <p:sldId id="746" r:id="rId6"/>
    <p:sldId id="414" r:id="rId7"/>
    <p:sldId id="415" r:id="rId8"/>
    <p:sldId id="637" r:id="rId9"/>
    <p:sldId id="732" r:id="rId10"/>
    <p:sldId id="747" r:id="rId11"/>
    <p:sldId id="417" r:id="rId12"/>
    <p:sldId id="551" r:id="rId13"/>
    <p:sldId id="733" r:id="rId14"/>
    <p:sldId id="552" r:id="rId15"/>
    <p:sldId id="418" r:id="rId16"/>
    <p:sldId id="734" r:id="rId17"/>
    <p:sldId id="638" r:id="rId18"/>
    <p:sldId id="735" r:id="rId19"/>
    <p:sldId id="739" r:id="rId20"/>
    <p:sldId id="745" r:id="rId21"/>
    <p:sldId id="741" r:id="rId22"/>
    <p:sldId id="742" r:id="rId23"/>
    <p:sldId id="639" r:id="rId24"/>
    <p:sldId id="640" r:id="rId25"/>
    <p:sldId id="641" r:id="rId26"/>
    <p:sldId id="642" r:id="rId27"/>
    <p:sldId id="643" r:id="rId28"/>
    <p:sldId id="644" r:id="rId29"/>
    <p:sldId id="645" r:id="rId30"/>
    <p:sldId id="646" r:id="rId31"/>
    <p:sldId id="647" r:id="rId32"/>
    <p:sldId id="648" r:id="rId33"/>
    <p:sldId id="649" r:id="rId34"/>
    <p:sldId id="527" r:id="rId35"/>
    <p:sldId id="743" r:id="rId36"/>
    <p:sldId id="744" r:id="rId37"/>
    <p:sldId id="748" r:id="rId3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th Keehn" initials="B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CC"/>
    <a:srgbClr val="FDC82F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76827" autoAdjust="0"/>
  </p:normalViewPr>
  <p:slideViewPr>
    <p:cSldViewPr>
      <p:cViewPr varScale="1">
        <p:scale>
          <a:sx n="66" d="100"/>
          <a:sy n="66" d="100"/>
        </p:scale>
        <p:origin x="150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notesViewPr>
    <p:cSldViewPr>
      <p:cViewPr>
        <p:scale>
          <a:sx n="80" d="100"/>
          <a:sy n="80" d="100"/>
        </p:scale>
        <p:origin x="-120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C84C92-DB8A-2644-8A27-3A9AC8E37B5E}" type="doc">
      <dgm:prSet loTypeId="urn:microsoft.com/office/officeart/2005/8/layout/pyramid1" loCatId="" qsTypeId="urn:microsoft.com/office/officeart/2005/8/quickstyle/simple4" qsCatId="simple" csTypeId="urn:microsoft.com/office/officeart/2005/8/colors/accent4_3" csCatId="accent4" phldr="1"/>
      <dgm:spPr/>
    </dgm:pt>
    <dgm:pt modelId="{B8D044B4-8A9F-5D4F-BFF7-3C3AF92EEDE0}">
      <dgm:prSet phldrT="[Text]" custT="1"/>
      <dgm:spPr/>
      <dgm:t>
        <a:bodyPr/>
        <a:lstStyle/>
        <a:p>
          <a:r>
            <a:rPr lang="ar-JO" sz="3600" dirty="0" smtClean="0"/>
            <a:t>الاجهاد الحاد </a:t>
          </a:r>
          <a:endParaRPr lang="en-US" sz="3600" dirty="0"/>
        </a:p>
      </dgm:t>
    </dgm:pt>
    <dgm:pt modelId="{367BE0CE-E8F1-FC4B-BFF9-0B436B031CF6}" type="parTrans" cxnId="{80638DCF-C18D-C342-B5BC-5DFB07729DCA}">
      <dgm:prSet/>
      <dgm:spPr/>
      <dgm:t>
        <a:bodyPr/>
        <a:lstStyle/>
        <a:p>
          <a:endParaRPr lang="en-US"/>
        </a:p>
      </dgm:t>
    </dgm:pt>
    <dgm:pt modelId="{E3A8BB68-CD24-3F47-98C6-1DF6535E6B92}" type="sibTrans" cxnId="{80638DCF-C18D-C342-B5BC-5DFB07729DCA}">
      <dgm:prSet/>
      <dgm:spPr/>
      <dgm:t>
        <a:bodyPr/>
        <a:lstStyle/>
        <a:p>
          <a:endParaRPr lang="en-US"/>
        </a:p>
      </dgm:t>
    </dgm:pt>
    <dgm:pt modelId="{041413E2-B8AE-5F4E-82A8-BFE8D7CC7380}">
      <dgm:prSet phldrT="[Text]" custT="1"/>
      <dgm:spPr/>
      <dgm:t>
        <a:bodyPr/>
        <a:lstStyle/>
        <a:p>
          <a:r>
            <a:rPr lang="ar-JO" sz="3600" dirty="0" smtClean="0"/>
            <a:t>الاجهاد المقبول  </a:t>
          </a:r>
          <a:endParaRPr lang="en-US" sz="3600" dirty="0"/>
        </a:p>
      </dgm:t>
    </dgm:pt>
    <dgm:pt modelId="{9FCF046D-948B-BB49-B72B-4CD372595501}" type="parTrans" cxnId="{2676E3B5-F889-054E-B709-E8896DB3C345}">
      <dgm:prSet/>
      <dgm:spPr/>
      <dgm:t>
        <a:bodyPr/>
        <a:lstStyle/>
        <a:p>
          <a:endParaRPr lang="en-US"/>
        </a:p>
      </dgm:t>
    </dgm:pt>
    <dgm:pt modelId="{CFB259EF-AD96-1B47-9213-646EE6B4A111}" type="sibTrans" cxnId="{2676E3B5-F889-054E-B709-E8896DB3C345}">
      <dgm:prSet/>
      <dgm:spPr/>
      <dgm:t>
        <a:bodyPr/>
        <a:lstStyle/>
        <a:p>
          <a:endParaRPr lang="en-US"/>
        </a:p>
      </dgm:t>
    </dgm:pt>
    <dgm:pt modelId="{4026A9CE-4F78-6549-BBD5-6723B24BAB61}">
      <dgm:prSet phldrT="[Text]" custT="1"/>
      <dgm:spPr/>
      <dgm:t>
        <a:bodyPr/>
        <a:lstStyle/>
        <a:p>
          <a:r>
            <a:rPr lang="ar-JO" sz="3600" dirty="0" smtClean="0"/>
            <a:t>الاستجابة الايجابية للاجهاد </a:t>
          </a:r>
          <a:endParaRPr lang="en-US" sz="3600" dirty="0"/>
        </a:p>
      </dgm:t>
    </dgm:pt>
    <dgm:pt modelId="{B8F371DA-6584-3841-A063-564E56C264BB}" type="parTrans" cxnId="{6E2C8CCD-0C42-7342-A212-15CC92223599}">
      <dgm:prSet/>
      <dgm:spPr/>
      <dgm:t>
        <a:bodyPr/>
        <a:lstStyle/>
        <a:p>
          <a:endParaRPr lang="en-US"/>
        </a:p>
      </dgm:t>
    </dgm:pt>
    <dgm:pt modelId="{85B1C53A-A372-164A-B819-C477924EA1C3}" type="sibTrans" cxnId="{6E2C8CCD-0C42-7342-A212-15CC92223599}">
      <dgm:prSet/>
      <dgm:spPr/>
      <dgm:t>
        <a:bodyPr/>
        <a:lstStyle/>
        <a:p>
          <a:endParaRPr lang="en-US"/>
        </a:p>
      </dgm:t>
    </dgm:pt>
    <dgm:pt modelId="{53F503CA-165A-9D46-B70E-B40321B4E16D}" type="pres">
      <dgm:prSet presAssocID="{B4C84C92-DB8A-2644-8A27-3A9AC8E37B5E}" presName="Name0" presStyleCnt="0">
        <dgm:presLayoutVars>
          <dgm:dir/>
          <dgm:animLvl val="lvl"/>
          <dgm:resizeHandles val="exact"/>
        </dgm:presLayoutVars>
      </dgm:prSet>
      <dgm:spPr/>
    </dgm:pt>
    <dgm:pt modelId="{BD7F3C65-E9BF-6D4F-8CCC-D35FF649C5E1}" type="pres">
      <dgm:prSet presAssocID="{B8D044B4-8A9F-5D4F-BFF7-3C3AF92EEDE0}" presName="Name8" presStyleCnt="0"/>
      <dgm:spPr/>
    </dgm:pt>
    <dgm:pt modelId="{79510C6D-B817-1242-8229-26AFF5402D83}" type="pres">
      <dgm:prSet presAssocID="{B8D044B4-8A9F-5D4F-BFF7-3C3AF92EEDE0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F76FAD-B07C-ED4B-83BA-99884DD2E029}" type="pres">
      <dgm:prSet presAssocID="{B8D044B4-8A9F-5D4F-BFF7-3C3AF92EEDE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2BD91D-6BF8-2141-A92F-296FDFE33AFD}" type="pres">
      <dgm:prSet presAssocID="{041413E2-B8AE-5F4E-82A8-BFE8D7CC7380}" presName="Name8" presStyleCnt="0"/>
      <dgm:spPr/>
    </dgm:pt>
    <dgm:pt modelId="{CA0C721E-464D-0944-B156-E3B6F51F09F6}" type="pres">
      <dgm:prSet presAssocID="{041413E2-B8AE-5F4E-82A8-BFE8D7CC7380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15EECE-123C-584C-938C-EFE096015CC9}" type="pres">
      <dgm:prSet presAssocID="{041413E2-B8AE-5F4E-82A8-BFE8D7CC738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FB2DE2-A1C5-F54C-8088-1D491856C4E2}" type="pres">
      <dgm:prSet presAssocID="{4026A9CE-4F78-6549-BBD5-6723B24BAB61}" presName="Name8" presStyleCnt="0"/>
      <dgm:spPr/>
    </dgm:pt>
    <dgm:pt modelId="{6EDF8757-CCEF-904A-A4A9-EDFDD773256F}" type="pres">
      <dgm:prSet presAssocID="{4026A9CE-4F78-6549-BBD5-6723B24BAB61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10AAF8-61AA-BD44-8779-0617B1991ED5}" type="pres">
      <dgm:prSet presAssocID="{4026A9CE-4F78-6549-BBD5-6723B24BAB6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321DEF-E620-F14D-B7EA-B1F20EBFF009}" type="presOf" srcId="{4026A9CE-4F78-6549-BBD5-6723B24BAB61}" destId="{6EDF8757-CCEF-904A-A4A9-EDFDD773256F}" srcOrd="0" destOrd="0" presId="urn:microsoft.com/office/officeart/2005/8/layout/pyramid1"/>
    <dgm:cxn modelId="{95F603DE-8FB2-8E43-AE89-87338B3D0228}" type="presOf" srcId="{B8D044B4-8A9F-5D4F-BFF7-3C3AF92EEDE0}" destId="{79510C6D-B817-1242-8229-26AFF5402D83}" srcOrd="0" destOrd="0" presId="urn:microsoft.com/office/officeart/2005/8/layout/pyramid1"/>
    <dgm:cxn modelId="{529CC60B-3F7B-9740-AB5F-42D157145CBE}" type="presOf" srcId="{B4C84C92-DB8A-2644-8A27-3A9AC8E37B5E}" destId="{53F503CA-165A-9D46-B70E-B40321B4E16D}" srcOrd="0" destOrd="0" presId="urn:microsoft.com/office/officeart/2005/8/layout/pyramid1"/>
    <dgm:cxn modelId="{CAD3E04D-2B37-284B-94C6-D80567DFDB2D}" type="presOf" srcId="{4026A9CE-4F78-6549-BBD5-6723B24BAB61}" destId="{E810AAF8-61AA-BD44-8779-0617B1991ED5}" srcOrd="1" destOrd="0" presId="urn:microsoft.com/office/officeart/2005/8/layout/pyramid1"/>
    <dgm:cxn modelId="{2676E3B5-F889-054E-B709-E8896DB3C345}" srcId="{B4C84C92-DB8A-2644-8A27-3A9AC8E37B5E}" destId="{041413E2-B8AE-5F4E-82A8-BFE8D7CC7380}" srcOrd="1" destOrd="0" parTransId="{9FCF046D-948B-BB49-B72B-4CD372595501}" sibTransId="{CFB259EF-AD96-1B47-9213-646EE6B4A111}"/>
    <dgm:cxn modelId="{C5349A70-0D4E-E54F-8317-3C7A942E90E5}" type="presOf" srcId="{041413E2-B8AE-5F4E-82A8-BFE8D7CC7380}" destId="{4915EECE-123C-584C-938C-EFE096015CC9}" srcOrd="1" destOrd="0" presId="urn:microsoft.com/office/officeart/2005/8/layout/pyramid1"/>
    <dgm:cxn modelId="{80638DCF-C18D-C342-B5BC-5DFB07729DCA}" srcId="{B4C84C92-DB8A-2644-8A27-3A9AC8E37B5E}" destId="{B8D044B4-8A9F-5D4F-BFF7-3C3AF92EEDE0}" srcOrd="0" destOrd="0" parTransId="{367BE0CE-E8F1-FC4B-BFF9-0B436B031CF6}" sibTransId="{E3A8BB68-CD24-3F47-98C6-1DF6535E6B92}"/>
    <dgm:cxn modelId="{4C4DB3AD-6579-D24A-982F-164A57C92247}" type="presOf" srcId="{041413E2-B8AE-5F4E-82A8-BFE8D7CC7380}" destId="{CA0C721E-464D-0944-B156-E3B6F51F09F6}" srcOrd="0" destOrd="0" presId="urn:microsoft.com/office/officeart/2005/8/layout/pyramid1"/>
    <dgm:cxn modelId="{FCEB992A-6FC6-304F-BBDF-50D591EAC52B}" type="presOf" srcId="{B8D044B4-8A9F-5D4F-BFF7-3C3AF92EEDE0}" destId="{4BF76FAD-B07C-ED4B-83BA-99884DD2E029}" srcOrd="1" destOrd="0" presId="urn:microsoft.com/office/officeart/2005/8/layout/pyramid1"/>
    <dgm:cxn modelId="{6E2C8CCD-0C42-7342-A212-15CC92223599}" srcId="{B4C84C92-DB8A-2644-8A27-3A9AC8E37B5E}" destId="{4026A9CE-4F78-6549-BBD5-6723B24BAB61}" srcOrd="2" destOrd="0" parTransId="{B8F371DA-6584-3841-A063-564E56C264BB}" sibTransId="{85B1C53A-A372-164A-B819-C477924EA1C3}"/>
    <dgm:cxn modelId="{94EC4520-9539-8248-975C-766D2C4B91DA}" type="presParOf" srcId="{53F503CA-165A-9D46-B70E-B40321B4E16D}" destId="{BD7F3C65-E9BF-6D4F-8CCC-D35FF649C5E1}" srcOrd="0" destOrd="0" presId="urn:microsoft.com/office/officeart/2005/8/layout/pyramid1"/>
    <dgm:cxn modelId="{D59A09E5-CBD2-B74C-AC4B-B51B5E7CE2DC}" type="presParOf" srcId="{BD7F3C65-E9BF-6D4F-8CCC-D35FF649C5E1}" destId="{79510C6D-B817-1242-8229-26AFF5402D83}" srcOrd="0" destOrd="0" presId="urn:microsoft.com/office/officeart/2005/8/layout/pyramid1"/>
    <dgm:cxn modelId="{222BF41D-B266-D746-80F9-CE882B06724E}" type="presParOf" srcId="{BD7F3C65-E9BF-6D4F-8CCC-D35FF649C5E1}" destId="{4BF76FAD-B07C-ED4B-83BA-99884DD2E029}" srcOrd="1" destOrd="0" presId="urn:microsoft.com/office/officeart/2005/8/layout/pyramid1"/>
    <dgm:cxn modelId="{0BED44A5-6D74-E643-8621-A6C371DFF7F2}" type="presParOf" srcId="{53F503CA-165A-9D46-B70E-B40321B4E16D}" destId="{E92BD91D-6BF8-2141-A92F-296FDFE33AFD}" srcOrd="1" destOrd="0" presId="urn:microsoft.com/office/officeart/2005/8/layout/pyramid1"/>
    <dgm:cxn modelId="{A7BFF708-BB16-0944-923E-BD906D07DFA4}" type="presParOf" srcId="{E92BD91D-6BF8-2141-A92F-296FDFE33AFD}" destId="{CA0C721E-464D-0944-B156-E3B6F51F09F6}" srcOrd="0" destOrd="0" presId="urn:microsoft.com/office/officeart/2005/8/layout/pyramid1"/>
    <dgm:cxn modelId="{33FFFAF3-9F30-5348-9989-D7C56F50DB85}" type="presParOf" srcId="{E92BD91D-6BF8-2141-A92F-296FDFE33AFD}" destId="{4915EECE-123C-584C-938C-EFE096015CC9}" srcOrd="1" destOrd="0" presId="urn:microsoft.com/office/officeart/2005/8/layout/pyramid1"/>
    <dgm:cxn modelId="{D8B2F61A-629F-2641-9888-1B64A20C37DF}" type="presParOf" srcId="{53F503CA-165A-9D46-B70E-B40321B4E16D}" destId="{14FB2DE2-A1C5-F54C-8088-1D491856C4E2}" srcOrd="2" destOrd="0" presId="urn:microsoft.com/office/officeart/2005/8/layout/pyramid1"/>
    <dgm:cxn modelId="{DCF09A4F-45E1-C740-91E8-E54F2840D834}" type="presParOf" srcId="{14FB2DE2-A1C5-F54C-8088-1D491856C4E2}" destId="{6EDF8757-CCEF-904A-A4A9-EDFDD773256F}" srcOrd="0" destOrd="0" presId="urn:microsoft.com/office/officeart/2005/8/layout/pyramid1"/>
    <dgm:cxn modelId="{E871B80B-0118-D14A-BC25-65E73C801C49}" type="presParOf" srcId="{14FB2DE2-A1C5-F54C-8088-1D491856C4E2}" destId="{E810AAF8-61AA-BD44-8779-0617B1991ED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FC8E043-22A8-1E4D-AA76-7CFE5802A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81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ヒラギノ角ゴ Pro W3" pitchFamily="-110" charset="-128"/>
        <a:cs typeface="ヒラギノ角ゴ Pro W3" pitchFamily="-11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ヒラギノ角ゴ Pro W3" pitchFamily="-110" charset="-128"/>
        <a:cs typeface="ヒラギノ角ゴ Pro W3" pitchFamily="-110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ヒラギノ角ゴ Pro W3" pitchFamily="-110" charset="-128"/>
        <a:cs typeface="ヒラギノ角ゴ Pro W3" pitchFamily="-110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ヒラギノ角ゴ Pro W3" pitchFamily="-110" charset="-128"/>
        <a:cs typeface="ヒラギノ角ゴ Pro W3" pitchFamily="-110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ヒラギノ角ゴ Pro W3" pitchFamily="-110" charset="-128"/>
        <a:cs typeface="ヒラギノ角ゴ Pro W3" pitchFamily="-110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drc.org/publication/strengthening-low-income-families-research-agenda-parenting-relationship-and-fatherhood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pclipart.com/people/distressed/panic.jpg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pclipart.com/people/behavior/praying/Praying_Boy_Silhouette.jpg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6E3DC40F-7810-C149-A9B5-B07C8A70821E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646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ar-JO" dirty="0" smtClean="0"/>
          </a:p>
          <a:p>
            <a:pPr algn="r" rtl="1"/>
            <a:r>
              <a:rPr lang="ar-JO" dirty="0" smtClean="0"/>
              <a:t>تسير مع القسم 1-3  دليل التدريب </a:t>
            </a:r>
            <a:r>
              <a:rPr lang="en-US" dirty="0" err="1" smtClean="0"/>
              <a:t>ToT</a:t>
            </a:r>
            <a:r>
              <a:rPr lang="en-US" dirty="0" smtClean="0"/>
              <a:t>  </a:t>
            </a:r>
          </a:p>
          <a:p>
            <a:pPr marL="0" indent="0"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FR" sz="120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022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rtl="1"/>
            <a:r>
              <a:rPr lang="ar-JO" sz="1400" dirty="0" smtClean="0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  <a:r>
              <a:rPr lang="ar-JO" sz="1400" baseline="0" dirty="0" smtClean="0">
                <a:latin typeface="Arial" charset="0"/>
                <a:ea typeface="ヒラギノ角ゴ Pro W3" charset="0"/>
                <a:cs typeface="ヒラギノ角ゴ Pro W3" charset="0"/>
              </a:rPr>
              <a:t>يسير مع القسم 1-3 في الدليل </a:t>
            </a:r>
            <a:endParaRPr lang="en-US" sz="1400" baseline="0" dirty="0" smtClean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/>
            <a:endParaRPr lang="en-US" sz="1400" baseline="0" dirty="0" smtClean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/>
            <a:r>
              <a:rPr lang="en-US" sz="1400" dirty="0" smtClean="0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  <a:r>
              <a:rPr lang="en-US" sz="1400" dirty="0" smtClean="0"/>
              <a:t> </a:t>
            </a:r>
            <a:r>
              <a:rPr lang="ar-JO" sz="1400" dirty="0" smtClean="0"/>
              <a:t>علم الأعصاب، علم النفس،التغذية، الصحة العقلية والعامة، وعلم الاجتماع ...</a:t>
            </a:r>
            <a:endParaRPr lang="en-US" sz="1400" dirty="0" smtClean="0"/>
          </a:p>
          <a:p>
            <a:pPr algn="r" rtl="1"/>
            <a:r>
              <a:rPr lang="ar-JO" sz="1400" dirty="0" smtClean="0"/>
              <a:t>الآباء والأمهات الذين يدعمون أطفالهم ويظهرون لهم المودة  ،الإشراف ويقدمون لهم التاديب الامن، يؤثرون على صحة ونمو ورفاه أطفالهم .</a:t>
            </a:r>
            <a:endParaRPr lang="en-US" sz="1400" dirty="0" smtClean="0"/>
          </a:p>
          <a:p>
            <a:pPr algn="r" rtl="1"/>
            <a:r>
              <a:rPr lang="ar-JO" sz="1400" dirty="0" smtClean="0"/>
              <a:t>  البيوت الامنة الخالية من العنف تساعد على توفير  المزيد من العلاقات الداعمة بين  الاباء والاطفال  التي تساعد الأطفال على أن يصبحوا  طلبة  جيدين وأفراد مجتمع منتجين.</a:t>
            </a:r>
            <a:endParaRPr lang="en-US" sz="1400" dirty="0" smtClean="0"/>
          </a:p>
          <a:p>
            <a:pPr algn="r" rtl="1"/>
            <a:r>
              <a:rPr lang="ar-JO" sz="1400" dirty="0" smtClean="0"/>
              <a:t>السنوات الأولى للطفل أمر بالغ الأهمية لنمو الدماغ وبناء أساس من الأمان العاطفي والآباء يلعبون دورا حاسما في مساعدة أطفالهم على تحقيق نمو سليم  للدماغ والامان.</a:t>
            </a:r>
            <a:endParaRPr lang="en-US" sz="1400" dirty="0" smtClean="0"/>
          </a:p>
          <a:p>
            <a:pPr algn="r" rtl="1"/>
            <a:r>
              <a:rPr lang="ar-JO" sz="1400" dirty="0" smtClean="0"/>
              <a:t>م.ر.دي.سي (2013)  تعزيز الأسر  ذات الدخل المنخفض: جدول اعمال البحوث للابوة والامومة ،العلااقات، وبرامج الابوة . متاح على: </a:t>
            </a:r>
          </a:p>
          <a:p>
            <a:pPr rtl="1"/>
            <a:r>
              <a:rPr lang="en-US" sz="1400" u="sng" dirty="0" smtClean="0">
                <a:hlinkClick r:id="rId3"/>
              </a:rPr>
              <a:t>http://www.mdrc.org/publication/strengthening-low-income-families-research-agenda-parenting-relationship-and-fatherhood</a:t>
            </a:r>
            <a:endParaRPr lang="en-US" sz="1400" dirty="0" smtClean="0"/>
          </a:p>
          <a:p>
            <a:pPr rtl="1"/>
            <a:r>
              <a:rPr lang="ar-JO" sz="1400" dirty="0" smtClean="0"/>
              <a:t> </a:t>
            </a:r>
            <a:endParaRPr lang="en-US" sz="1400" dirty="0" smtClean="0"/>
          </a:p>
          <a:p>
            <a:pPr algn="r" rtl="1"/>
            <a:r>
              <a:rPr lang="ar-JO" sz="1400" dirty="0" smtClean="0"/>
              <a:t>. </a:t>
            </a:r>
            <a:endParaRPr lang="en-US" sz="1400" dirty="0" smtClean="0"/>
          </a:p>
          <a:p>
            <a:pPr algn="r" rtl="1"/>
            <a:r>
              <a:rPr lang="ar-JO" sz="1400" dirty="0" smtClean="0"/>
              <a:t> </a:t>
            </a:r>
            <a:endParaRPr lang="en-US" sz="1400" dirty="0" smtClean="0"/>
          </a:p>
          <a:p>
            <a:pPr algn="r" rtl="1"/>
            <a:r>
              <a:rPr lang="ar-JO" sz="1400" dirty="0" smtClean="0"/>
              <a:t> </a:t>
            </a:r>
            <a:endParaRPr lang="en-US" sz="1400" dirty="0" smtClean="0"/>
          </a:p>
          <a:p>
            <a:pPr algn="r" rtl="1"/>
            <a:endParaRPr lang="en-US" sz="1400" dirty="0" smtClean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/>
            <a:endParaRPr lang="en-US" sz="1400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77A41ACF-2221-C249-A5BD-C215BDD8792B}" type="slidenum">
              <a:rPr lang="en-US" sz="1200"/>
              <a:pPr/>
              <a:t>11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42503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تسير  مع القسم  1-3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5681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تسير  مع القسم 1-3 في الدليل </a:t>
            </a:r>
            <a:endParaRPr lang="en-US" dirty="0" smtClean="0"/>
          </a:p>
          <a:p>
            <a:pPr algn="r" rtl="1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1629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pPr algn="r" rtl="1"/>
            <a:r>
              <a:rPr lang="ar-JO" dirty="0" smtClean="0"/>
              <a:t>تسير  مع القسم  1-4  الجنس والجنسانية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1957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baseline="0" dirty="0" smtClean="0"/>
              <a:t>يسير</a:t>
            </a:r>
            <a:r>
              <a:rPr lang="ar-JO" dirty="0" smtClean="0"/>
              <a:t>  مع القسم  1-4  في دليل  </a:t>
            </a:r>
            <a:r>
              <a:rPr lang="en-US" dirty="0" err="1" smtClean="0"/>
              <a:t>ToT</a:t>
            </a:r>
            <a:r>
              <a:rPr lang="en-US" baseline="0" dirty="0" smtClean="0"/>
              <a:t>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457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الصورة ماخوذة من :</a:t>
            </a:r>
            <a:endParaRPr lang="en-US" dirty="0" smtClean="0"/>
          </a:p>
          <a:p>
            <a:r>
              <a:rPr lang="en-US" dirty="0" smtClean="0"/>
              <a:t>https://www.wpclipart.com/signs_symbol/assorted/gender/male_female_symbol_color.jpg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81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baseline="0" dirty="0" smtClean="0"/>
              <a:t>يسير</a:t>
            </a:r>
            <a:r>
              <a:rPr lang="ar-JO" dirty="0" smtClean="0"/>
              <a:t>  مع القسم  1-4  في دليل  </a:t>
            </a:r>
            <a:r>
              <a:rPr lang="en-US" dirty="0" err="1" smtClean="0"/>
              <a:t>ToT</a:t>
            </a:r>
            <a:r>
              <a:rPr lang="en-US" baseline="0" dirty="0" smtClean="0"/>
              <a:t>	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4292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يسير مع القسم  1-4  في دليل  </a:t>
            </a:r>
            <a:r>
              <a:rPr lang="en-US" dirty="0" err="1" smtClean="0"/>
              <a:t>ToT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060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يسير  مع القسم  1-5  </a:t>
            </a:r>
            <a:endParaRPr lang="en-US" baseline="0" dirty="0" smtClean="0"/>
          </a:p>
          <a:p>
            <a:pPr algn="r" rtl="1"/>
            <a:r>
              <a:rPr lang="ar-JO" baseline="0" dirty="0" smtClean="0"/>
              <a:t>هذه الصورة ما خوذة من </a:t>
            </a:r>
          </a:p>
          <a:p>
            <a:r>
              <a:rPr lang="en-US" baseline="0" dirty="0" smtClean="0">
                <a:hlinkClick r:id="rId3"/>
              </a:rPr>
              <a:t>https://www.wpclipart.com/people/distressed/panic.jpg</a:t>
            </a:r>
            <a:endParaRPr lang="en-US" baseline="0" dirty="0" smtClean="0"/>
          </a:p>
          <a:p>
            <a:pPr algn="r" rtl="1"/>
            <a:r>
              <a:rPr lang="ar-JO" dirty="0" smtClean="0"/>
              <a:t>هذا الموقع   يقول  بانه لا يوجد   </a:t>
            </a:r>
            <a:r>
              <a:rPr lang="ar-SA" dirty="0" smtClean="0"/>
              <a:t>حقوق طبع </a:t>
            </a:r>
            <a:r>
              <a:rPr lang="ar-JO" dirty="0" smtClean="0"/>
              <a:t> </a:t>
            </a:r>
            <a:r>
              <a:rPr lang="ar-SA" dirty="0" smtClean="0"/>
              <a:t>ونشر</a:t>
            </a:r>
            <a:r>
              <a:rPr lang="ar-JO" dirty="0" smtClean="0"/>
              <a:t> لهذه الصورة 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63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31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rtl="1"/>
            <a:r>
              <a:rPr lang="ar-JO" dirty="0" smtClean="0">
                <a:latin typeface="Arial" charset="0"/>
                <a:ea typeface="ヒラギノ角ゴ Pro W3" charset="0"/>
                <a:cs typeface="ヒラギノ角ゴ Pro W3" charset="0"/>
              </a:rPr>
              <a:t>تسير  مع قسم 1-1 دليل التدريب </a:t>
            </a:r>
            <a:r>
              <a:rPr lang="en-US" dirty="0" err="1" smtClean="0">
                <a:latin typeface="Arial" charset="0"/>
                <a:ea typeface="ヒラギノ角ゴ Pro W3" charset="0"/>
                <a:cs typeface="ヒラギノ角ゴ Pro W3" charset="0"/>
              </a:rPr>
              <a:t>ToT</a:t>
            </a:r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48255439-36D7-A24C-AB6A-35243E4201F0}" type="slidenum">
              <a:rPr lang="en-US" sz="1200"/>
              <a:pPr/>
              <a:t>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7059569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يسير</a:t>
            </a:r>
            <a:r>
              <a:rPr lang="ar-JO" baseline="0" dirty="0" smtClean="0"/>
              <a:t> مع القسم  1-5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90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يسير مع 1-5 . لطفا يرجى قراءة التاثيرات السلبية على الجسم 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8870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JO" dirty="0" smtClean="0"/>
              <a:t>يسير  مع القسم  1-5</a:t>
            </a:r>
            <a:endParaRPr lang="en-US" dirty="0" smtClean="0"/>
          </a:p>
          <a:p>
            <a:pPr marL="0" marR="0" indent="0" algn="r" defTabSz="914400" rtl="1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014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28670" y="4286248"/>
            <a:ext cx="5029200" cy="4114800"/>
          </a:xfrm>
        </p:spPr>
        <p:txBody>
          <a:bodyPr/>
          <a:lstStyle/>
          <a:p>
            <a:endParaRPr lang="en-US" dirty="0" smtClean="0"/>
          </a:p>
          <a:p>
            <a:pPr algn="r" rtl="1"/>
            <a:r>
              <a:rPr lang="ar-JO" dirty="0" smtClean="0"/>
              <a:t>يسير مع القسم  1-5 ،اتبع التمرين في  الدليل 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8819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JO" dirty="0" smtClean="0"/>
              <a:t>يسير مع القسم 1-5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2426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يسير  مع القسم  1-6 </a:t>
            </a:r>
          </a:p>
          <a:p>
            <a:pPr algn="r" rtl="1"/>
            <a:r>
              <a:rPr lang="ar-JO" dirty="0" smtClean="0"/>
              <a:t>الصورة ماخووذة من الصور الفنية في مايكروسوفت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1327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القسم  1-6 في دليل  </a:t>
            </a:r>
            <a:r>
              <a:rPr lang="en-US" dirty="0" err="1" smtClean="0"/>
              <a:t>ToT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032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القسم  1-6  دليل </a:t>
            </a:r>
            <a:r>
              <a:rPr lang="en-US" dirty="0" err="1" smtClean="0"/>
              <a:t>ToT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8274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يسير مع القسم 1-6 </a:t>
            </a:r>
            <a:endParaRPr lang="en-US" dirty="0" smtClean="0"/>
          </a:p>
          <a:p>
            <a:endParaRPr lang="en-US" dirty="0" smtClean="0"/>
          </a:p>
          <a:p>
            <a:pPr algn="r" rtl="1"/>
            <a:r>
              <a:rPr lang="ar-JO" dirty="0" smtClean="0"/>
              <a:t>يمكن الحصول على الصورة من المواقع التالي </a:t>
            </a:r>
            <a:endParaRPr lang="en-US" dirty="0" smtClean="0"/>
          </a:p>
          <a:p>
            <a:endParaRPr lang="en-US" dirty="0" smtClean="0"/>
          </a:p>
          <a:p>
            <a:pPr algn="r" rtl="1"/>
            <a:r>
              <a:rPr lang="ar-JO" dirty="0" smtClean="0"/>
              <a:t>الضفدع </a:t>
            </a:r>
            <a:r>
              <a:rPr lang="en-US" dirty="0" smtClean="0"/>
              <a:t>:</a:t>
            </a:r>
            <a:r>
              <a:rPr lang="en-US" baseline="0" dirty="0" smtClean="0"/>
              <a:t> </a:t>
            </a:r>
            <a:r>
              <a:rPr lang="en-US" dirty="0" smtClean="0"/>
              <a:t>https://www.wpclipart.com/cartoon/animals/frog/frog_2/frog_happy_relaxed.jpg and </a:t>
            </a:r>
          </a:p>
          <a:p>
            <a:endParaRPr lang="en-US" dirty="0" smtClean="0"/>
          </a:p>
          <a:p>
            <a:pPr algn="r" rtl="1"/>
            <a:r>
              <a:rPr lang="ar-JO" dirty="0" smtClean="0"/>
              <a:t>ولد يصلي </a:t>
            </a:r>
            <a:r>
              <a:rPr lang="en-US" dirty="0" smtClean="0">
                <a:hlinkClick r:id="rId3"/>
              </a:rPr>
              <a:t>https://www.wpclipart.com/people/behavior/praying/Praying_Boy_Silhouette.jpg</a:t>
            </a:r>
            <a:endParaRPr lang="ar-JO" dirty="0" smtClean="0"/>
          </a:p>
          <a:p>
            <a:pPr algn="r" rtl="1"/>
            <a:r>
              <a:rPr lang="ar-JO" dirty="0" smtClean="0"/>
              <a:t>الموقع يقول  بان لا  يوجد  حقوق تأليف وانشر  لهذه الصور </a:t>
            </a:r>
            <a:endParaRPr lang="en-US" dirty="0" smtClean="0"/>
          </a:p>
          <a:p>
            <a:endParaRPr lang="en-US" dirty="0" smtClean="0"/>
          </a:p>
          <a:p>
            <a:pPr algn="r" rtl="1"/>
            <a:r>
              <a:rPr lang="ar-JO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0572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يسير</a:t>
            </a:r>
            <a:r>
              <a:rPr lang="ar-JO" baseline="0" dirty="0" smtClean="0"/>
              <a:t> مع القسم  1-6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08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rtl="1"/>
            <a:r>
              <a:rPr lang="ar-JO" baseline="0" dirty="0" smtClean="0">
                <a:latin typeface="Arial" charset="0"/>
                <a:ea typeface="ヒラギノ角ゴ Pro W3" charset="0"/>
                <a:cs typeface="ヒラギノ角ゴ Pro W3" charset="0"/>
              </a:rPr>
              <a:t>هذه الصورة من الصور الفنية الموجودة في مايكروسوفت </a:t>
            </a:r>
            <a:endParaRPr lang="en-US" baseline="0" dirty="0" smtClean="0">
              <a:latin typeface="Arial" charset="0"/>
              <a:ea typeface="ヒラギノ角ゴ Pro W3" charset="0"/>
              <a:cs typeface="ヒラギノ角ゴ Pro W3" charset="0"/>
            </a:endParaRPr>
          </a:p>
          <a:p>
            <a:endParaRPr lang="en-US" baseline="0" dirty="0" smtClean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/>
            <a:r>
              <a:rPr lang="ar-JO" baseline="0" dirty="0" smtClean="0">
                <a:latin typeface="Arial" charset="0"/>
                <a:ea typeface="ヒラギノ角ゴ Pro W3" charset="0"/>
                <a:cs typeface="ヒラギノ角ゴ Pro W3" charset="0"/>
              </a:rPr>
              <a:t>القسم 1-1  دليل </a:t>
            </a:r>
            <a:r>
              <a:rPr lang="en-US" baseline="0" dirty="0" err="1" smtClean="0">
                <a:latin typeface="Arial" charset="0"/>
                <a:ea typeface="ヒラギノ角ゴ Pro W3" charset="0"/>
                <a:cs typeface="ヒラギノ角ゴ Pro W3" charset="0"/>
              </a:rPr>
              <a:t>ToT</a:t>
            </a:r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555653CE-5DE7-A94E-87FC-3CC0D34002DA}" type="slidenum">
              <a:rPr lang="en-US" sz="1200"/>
              <a:pPr/>
              <a:t>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05694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pPr algn="r" rtl="1"/>
            <a:r>
              <a:rPr lang="ar-SA" dirty="0" smtClean="0"/>
              <a:t>القسم </a:t>
            </a:r>
            <a:r>
              <a:rPr lang="ar-JO" dirty="0" smtClean="0"/>
              <a:t> 1-7 </a:t>
            </a:r>
            <a:endParaRPr lang="ar-SA" dirty="0" smtClean="0"/>
          </a:p>
          <a:p>
            <a:pPr algn="r" rtl="1"/>
            <a:r>
              <a:rPr lang="ar-SA" dirty="0" smtClean="0"/>
              <a:t> </a:t>
            </a:r>
            <a:r>
              <a:rPr lang="ar-JO" dirty="0" smtClean="0"/>
              <a:t>ال</a:t>
            </a:r>
            <a:r>
              <a:rPr lang="ar-SA" dirty="0" smtClean="0"/>
              <a:t>صورة </a:t>
            </a:r>
            <a:r>
              <a:rPr lang="ar-JO" dirty="0" smtClean="0"/>
              <a:t> ملتقطة </a:t>
            </a:r>
            <a:r>
              <a:rPr lang="ar-SA" dirty="0" smtClean="0"/>
              <a:t>في تنزانيا من قبل كيمبرلي شوكرافت</a:t>
            </a:r>
          </a:p>
          <a:p>
            <a:pPr algn="r" rtl="1"/>
            <a:r>
              <a:rPr lang="ar-SA" dirty="0" smtClean="0"/>
              <a:t>هذا </a:t>
            </a:r>
            <a:r>
              <a:rPr lang="ar-JO" dirty="0" smtClean="0"/>
              <a:t> يسير </a:t>
            </a:r>
            <a:r>
              <a:rPr lang="ar-SA" dirty="0" smtClean="0"/>
              <a:t>مع القسم</a:t>
            </a:r>
            <a:r>
              <a:rPr lang="ar-JO" dirty="0" smtClean="0"/>
              <a:t> 1-6. يتم اطفاء </a:t>
            </a:r>
            <a:r>
              <a:rPr lang="ar-SA" dirty="0" smtClean="0"/>
              <a:t>جهاز العرض لفترة ما بعد الظهر</a:t>
            </a:r>
            <a:r>
              <a:rPr lang="ar-JO" dirty="0" smtClean="0"/>
              <a:t>  اثناء  التجربة </a:t>
            </a:r>
            <a:r>
              <a:rPr lang="ar-SA" dirty="0" smtClean="0"/>
              <a:t> تمارس. اتبع جنبا إلى جنب مع </a:t>
            </a:r>
            <a:r>
              <a:rPr lang="ar-JO" dirty="0" smtClean="0"/>
              <a:t> دليلك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4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القسم 1-7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195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Section</a:t>
            </a:r>
            <a:r>
              <a:rPr lang="en-US" baseline="0" dirty="0" smtClean="0"/>
              <a:t> 1.7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6429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45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930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1563" y="714375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ar-JO" dirty="0" smtClean="0"/>
              <a:t>تسير  مع القسم  1-1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76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rtl="1"/>
            <a:r>
              <a:rPr lang="ar-JO" sz="1200" kern="1200" dirty="0">
                <a:solidFill>
                  <a:schemeClr val="tx1"/>
                </a:solidFill>
                <a:effectLst/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rPr>
              <a:t>تسير مع القسم 3.1 </a:t>
            </a:r>
            <a:endParaRPr lang="en-US" sz="1200" kern="1200" dirty="0">
              <a:solidFill>
                <a:schemeClr val="tx1"/>
              </a:solidFill>
              <a:effectLst/>
              <a:latin typeface="Arial" pitchFamily="-110" charset="0"/>
              <a:ea typeface="ヒラギノ角ゴ Pro W3" pitchFamily="-110" charset="-128"/>
              <a:cs typeface="ヒラギノ角ゴ Pro W3" pitchFamily="-110" charset="-128"/>
            </a:endParaRPr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0C5F7C36-BC95-6042-A710-29D98B9E7888}" type="slidenum">
              <a:rPr lang="en-US" sz="1200"/>
              <a:pPr/>
              <a:t>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114687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>
              <a:lnSpc>
                <a:spcPct val="90000"/>
              </a:lnSpc>
            </a:pPr>
            <a:r>
              <a:rPr lang="ar-JO" dirty="0" smtClean="0">
                <a:latin typeface="Arial" charset="0"/>
                <a:ea typeface="ヒラギノ角ゴ Pro W3" charset="0"/>
                <a:cs typeface="ヒラギノ角ゴ Pro W3" charset="0"/>
              </a:rPr>
              <a:t>القسم 1-2   دليل التدريب </a:t>
            </a:r>
            <a:r>
              <a:rPr lang="en-US" dirty="0" err="1" smtClean="0">
                <a:latin typeface="Arial" charset="0"/>
                <a:ea typeface="ヒラギノ角ゴ Pro W3" charset="0"/>
                <a:cs typeface="ヒラギノ角ゴ Pro W3" charset="0"/>
              </a:rPr>
              <a:t>ToT</a:t>
            </a:r>
            <a:endParaRPr lang="en-US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fld id="{BF5C0C95-2E12-E145-951B-AA959C57CDAC}" type="slidenum">
              <a:rPr lang="en-US" sz="1200"/>
              <a:pPr/>
              <a:t>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88926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 smtClean="0"/>
              <a:t>الصورة</a:t>
            </a:r>
            <a:r>
              <a:rPr lang="ar-JO" baseline="0" dirty="0" smtClean="0"/>
              <a:t>  ملتقطة </a:t>
            </a:r>
            <a:r>
              <a:rPr lang="ar-SA" dirty="0" smtClean="0"/>
              <a:t> في تنزانيا من قبل </a:t>
            </a:r>
            <a:r>
              <a:rPr lang="ar-JO" dirty="0" smtClean="0"/>
              <a:t>ك.</a:t>
            </a:r>
            <a:r>
              <a:rPr lang="en-US" dirty="0" smtClean="0"/>
              <a:t> </a:t>
            </a:r>
            <a:r>
              <a:rPr lang="ar-SA" dirty="0" smtClean="0"/>
              <a:t>شوكرافت</a:t>
            </a:r>
          </a:p>
          <a:p>
            <a:endParaRPr lang="ar-SA" dirty="0" smtClean="0"/>
          </a:p>
          <a:p>
            <a:pPr algn="r" rtl="1"/>
            <a:r>
              <a:rPr lang="ar-SA" dirty="0" smtClean="0"/>
              <a:t>ا</a:t>
            </a:r>
            <a:r>
              <a:rPr lang="ar-JO" dirty="0" smtClean="0"/>
              <a:t>القسم 1-2 م</a:t>
            </a:r>
            <a:r>
              <a:rPr lang="ar-SA" dirty="0" smtClean="0"/>
              <a:t>ن دليل </a:t>
            </a:r>
            <a:r>
              <a:rPr lang="en-US" dirty="0" smtClean="0"/>
              <a:t>TOT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572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71546" y="4357686"/>
            <a:ext cx="5029200" cy="4114800"/>
          </a:xfrm>
        </p:spPr>
        <p:txBody>
          <a:bodyPr/>
          <a:lstStyle/>
          <a:p>
            <a:pPr algn="r" rtl="1"/>
            <a:r>
              <a:rPr lang="ar-JO" dirty="0" smtClean="0"/>
              <a:t>تسير مع القسم 1-2  دليل التدريب </a:t>
            </a:r>
            <a:r>
              <a:rPr lang="en-US" dirty="0" err="1" smtClean="0"/>
              <a:t>ToT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C8E043-22A8-1E4D-AA76-7CFE5802A76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718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451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3124200"/>
          </a:xfrm>
        </p:spPr>
        <p:txBody>
          <a:bodyPr/>
          <a:lstStyle>
            <a:lvl1pPr marL="0" indent="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4648200" y="2057400"/>
            <a:ext cx="4038600" cy="3124200"/>
          </a:xfrm>
        </p:spPr>
        <p:txBody>
          <a:bodyPr/>
          <a:lstStyle>
            <a:lvl1pPr marL="0" indent="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68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78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40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3008313" cy="1162050"/>
          </a:xfrm>
        </p:spPr>
        <p:txBody>
          <a:bodyPr/>
          <a:lstStyle>
            <a:lvl1pPr algn="l">
              <a:defRPr sz="2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575050" y="914400"/>
            <a:ext cx="5111750" cy="5211763"/>
          </a:xfrm>
        </p:spPr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57400"/>
            <a:ext cx="3008313" cy="40687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717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914400"/>
            <a:ext cx="5486400" cy="4114800"/>
          </a:xfrm>
        </p:spPr>
        <p:txBody>
          <a:bodyPr lIns="0" tIns="0" rIns="0" bIns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19800" y="914400"/>
            <a:ext cx="2667000" cy="41148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6361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61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99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4400"/>
            <a:ext cx="8305800" cy="121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0"/>
            <a:ext cx="8305800" cy="3429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/>
          <p:cNvSpPr>
            <a:spLocks noChangeArrowheads="1"/>
          </p:cNvSpPr>
          <p:nvPr userDrawn="1"/>
        </p:nvSpPr>
        <p:spPr bwMode="auto">
          <a:xfrm>
            <a:off x="228600" y="5715000"/>
            <a:ext cx="8686800" cy="914400"/>
          </a:xfrm>
          <a:prstGeom prst="rect">
            <a:avLst/>
          </a:prstGeom>
          <a:solidFill>
            <a:srgbClr val="FDC82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9" name="Picture 6" descr="irc_logo_rgb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715000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457200" y="5867400"/>
            <a:ext cx="7620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fld id="{23FF8BAC-B84C-AC4B-B741-0B05BE7C6F50}" type="slidenum">
              <a:rPr lang="en-US" sz="1000" b="1" smtClean="0">
                <a:cs typeface="Arial" charset="0"/>
              </a:rPr>
              <a:pPr>
                <a:spcBef>
                  <a:spcPct val="50000"/>
                </a:spcBef>
                <a:defRPr/>
              </a:pPr>
              <a:t>‹#›</a:t>
            </a:fld>
            <a:endParaRPr lang="en-US" sz="1000" b="1" smtClean="0">
              <a:cs typeface="Arial" charset="0"/>
            </a:endParaRPr>
          </a:p>
        </p:txBody>
      </p:sp>
      <p:sp>
        <p:nvSpPr>
          <p:cNvPr id="2055" name="Text Box 8"/>
          <p:cNvSpPr txBox="1">
            <a:spLocks noChangeArrowheads="1"/>
          </p:cNvSpPr>
          <p:nvPr userDrawn="1"/>
        </p:nvSpPr>
        <p:spPr bwMode="auto">
          <a:xfrm>
            <a:off x="457200" y="6400800"/>
            <a:ext cx="2971800" cy="153988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b="1" smtClean="0">
                <a:cs typeface="Arial" charset="0"/>
              </a:rPr>
              <a:t>From Harm to Home </a:t>
            </a:r>
            <a:r>
              <a:rPr lang="en-US" sz="1000" smtClean="0">
                <a:cs typeface="Arial" charset="0"/>
              </a:rPr>
              <a:t>|</a:t>
            </a:r>
            <a:r>
              <a:rPr lang="en-US" sz="1000" b="1" smtClean="0">
                <a:cs typeface="Arial" charset="0"/>
              </a:rPr>
              <a:t> Rescue.org</a:t>
            </a:r>
            <a:endParaRPr lang="en-US" sz="1000" smtClean="0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/>
          <a:ea typeface="MS PGothic" pitchFamily="34" charset="-128"/>
          <a:cs typeface="Arial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-107" charset="0"/>
          <a:ea typeface="MS PGothic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-107" charset="0"/>
          <a:ea typeface="MS PGothic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-107" charset="0"/>
          <a:ea typeface="MS PGothic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-107" charset="0"/>
          <a:ea typeface="MS PGothic" pitchFamily="34" charset="-128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8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99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solidFill>
            <a:srgbClr val="FDC82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099" name="Picture 4" descr="irc_logo_rgb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" t="249" r="331" b="249"/>
          <a:stretch>
            <a:fillRect/>
          </a:stretch>
        </p:blipFill>
        <p:spPr bwMode="auto">
          <a:xfrm>
            <a:off x="228600" y="228600"/>
            <a:ext cx="1944688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14800"/>
            <a:ext cx="8305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077" name="Text Box 8"/>
          <p:cNvSpPr txBox="1">
            <a:spLocks noChangeArrowheads="1"/>
          </p:cNvSpPr>
          <p:nvPr userDrawn="1"/>
        </p:nvSpPr>
        <p:spPr bwMode="auto">
          <a:xfrm>
            <a:off x="457200" y="6400800"/>
            <a:ext cx="2971800" cy="153988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b="1" smtClean="0">
                <a:cs typeface="Arial" charset="0"/>
              </a:rPr>
              <a:t>From Harm to Home </a:t>
            </a:r>
            <a:r>
              <a:rPr lang="en-US" sz="1000" smtClean="0">
                <a:cs typeface="Arial" charset="0"/>
              </a:rPr>
              <a:t>|</a:t>
            </a:r>
            <a:r>
              <a:rPr lang="en-US" sz="1000" b="1" smtClean="0">
                <a:cs typeface="Arial" charset="0"/>
              </a:rPr>
              <a:t> Rescue.org</a:t>
            </a:r>
            <a:endParaRPr lang="en-US" sz="1000" smtClean="0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spc="-1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-107" charset="0"/>
          <a:ea typeface="MS PGothic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-107" charset="0"/>
          <a:ea typeface="MS PGothic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-107" charset="0"/>
          <a:ea typeface="MS PGothic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-107" charset="0"/>
          <a:ea typeface="MS PGothic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rgbClr val="FDC82F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rgbClr val="FDC82F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rgbClr val="FDC82F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rgbClr val="FDC82F"/>
          </a:solidFill>
          <a:latin typeface="Akzidenz Grotesk BE Super" pitchFamily="-110" charset="0"/>
          <a:ea typeface="ヒラギノ角ゴ Pro W3" pitchFamily="-110" charset="-128"/>
          <a:cs typeface="ヒラギノ角ゴ Pro W3" pitchFamily="-11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8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7285" y="1752600"/>
            <a:ext cx="8305800" cy="1524000"/>
          </a:xfrm>
        </p:spPr>
        <p:txBody>
          <a:bodyPr/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JO" sz="3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مجالات الشفاء الآمن </a:t>
            </a:r>
            <a:r>
              <a:rPr lang="ar-JO" sz="3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والتعلم</a:t>
            </a:r>
            <a:r>
              <a:rPr lang="en-US" sz="3200" dirty="0">
                <a:latin typeface="Arial" charset="0"/>
                <a:ea typeface="MS PGothic" charset="0"/>
              </a:rPr>
              <a:t/>
            </a:r>
            <a:br>
              <a:rPr lang="en-US" sz="3200" dirty="0">
                <a:latin typeface="Arial" charset="0"/>
                <a:ea typeface="MS PGothic" charset="0"/>
              </a:rPr>
            </a:br>
            <a:r>
              <a:rPr lang="ar-JO" sz="4000" dirty="0">
                <a:latin typeface="Calibri" panose="020F0502020204030204" pitchFamily="34" charset="0"/>
                <a:ea typeface="MS PGothic" charset="0"/>
                <a:cs typeface="Arial" panose="020B0604020202020204" pitchFamily="34" charset="0"/>
              </a:rPr>
              <a:t>  </a:t>
            </a:r>
            <a:r>
              <a:rPr lang="ar-JO" sz="40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تدريب الميسرين على مهارات الأبوة والأمومة </a:t>
            </a:r>
            <a:br>
              <a:rPr lang="ar-JO" sz="40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charset="0"/>
                <a:ea typeface="MS PGothic" charset="0"/>
              </a:rPr>
              <a:t/>
            </a:r>
            <a:br>
              <a:rPr lang="en-US" dirty="0">
                <a:latin typeface="Arial" charset="0"/>
                <a:ea typeface="MS PGothic" charset="0"/>
              </a:rPr>
            </a:br>
            <a:r>
              <a:rPr lang="en-US" sz="2800" dirty="0">
                <a:latin typeface="Arial" charset="0"/>
                <a:ea typeface="MS PGothic" charset="0"/>
              </a:rPr>
              <a:t/>
            </a:r>
            <a:br>
              <a:rPr lang="en-US" sz="2800" dirty="0">
                <a:latin typeface="Arial" charset="0"/>
                <a:ea typeface="MS PGothic" charset="0"/>
              </a:rPr>
            </a:br>
            <a:r>
              <a:rPr lang="ar-JO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اليوم </a:t>
            </a:r>
            <a:r>
              <a:rPr lang="ar-JO" sz="28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الأول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3200" dirty="0">
                <a:latin typeface="Arial" charset="0"/>
                <a:ea typeface="MS PGothic" charset="0"/>
              </a:rPr>
              <a:t/>
            </a:r>
            <a:br>
              <a:rPr lang="en-US" sz="3200" dirty="0">
                <a:latin typeface="Arial" charset="0"/>
                <a:ea typeface="MS PGothic" charset="0"/>
              </a:rPr>
            </a:br>
            <a:r>
              <a:rPr lang="en-US" sz="3200" dirty="0">
                <a:latin typeface="Arial" charset="0"/>
                <a:ea typeface="MS PGothic" charset="0"/>
              </a:rPr>
              <a:t/>
            </a:r>
            <a:br>
              <a:rPr lang="en-US" sz="3200" dirty="0">
                <a:latin typeface="Arial" charset="0"/>
                <a:ea typeface="MS PGothic" charset="0"/>
              </a:rPr>
            </a:br>
            <a:endParaRPr lang="en-US" sz="3400" dirty="0">
              <a:latin typeface="Arial" charset="0"/>
              <a:ea typeface="MS PGothic" charset="0"/>
            </a:endParaRPr>
          </a:p>
        </p:txBody>
      </p:sp>
      <p:pic>
        <p:nvPicPr>
          <p:cNvPr id="3" name="Picture 2" descr="Sha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85" y="5410200"/>
            <a:ext cx="2282639" cy="116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19400" y="5410199"/>
            <a:ext cx="59912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 smtClean="0"/>
              <a:t>اخلاء مسئولية</a:t>
            </a:r>
            <a:endParaRPr lang="en-US" b="1" dirty="0" smtClean="0"/>
          </a:p>
          <a:p>
            <a:pPr algn="just" rtl="1"/>
            <a:r>
              <a:rPr lang="ar-JO" dirty="0" smtClean="0"/>
              <a:t>المحتوى والاستنتاجات الواردة في هذه المجموعة تعود للمؤلفين ولا تعكس بالضرورة وجهات نظر الوكالة الأميركية للتنمية أو حكومة الولايات المتحدة الأمريكية.</a:t>
            </a:r>
            <a:endParaRPr lang="en-US" sz="14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305800" cy="609600"/>
          </a:xfrm>
        </p:spPr>
        <p:txBody>
          <a:bodyPr/>
          <a:lstStyle/>
          <a:p>
            <a:pPr algn="r" rtl="1"/>
            <a:r>
              <a:rPr lang="ar-JO" b="1" u="sng" dirty="0" smtClean="0"/>
              <a:t>جلسات هذا اليوم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305800" cy="4343400"/>
          </a:xfrm>
        </p:spPr>
        <p:txBody>
          <a:bodyPr>
            <a:normAutofit/>
          </a:bodyPr>
          <a:lstStyle/>
          <a:p>
            <a:pPr lvl="0"/>
            <a:endParaRPr lang="en-US" sz="1600" dirty="0" smtClean="0"/>
          </a:p>
          <a:p>
            <a:pPr lvl="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SA" sz="2700" kern="1200" dirty="0">
                <a:latin typeface="Arial" charset="0"/>
                <a:ea typeface="ヒラギノ角ゴ Pro W3" charset="0"/>
                <a:cs typeface="ヒラギノ角ゴ Pro W3" charset="0"/>
              </a:rPr>
              <a:t>الجلسة 1: مقدمة في منهج مهارات الأبوة والأمومة</a:t>
            </a:r>
          </a:p>
          <a:p>
            <a:pPr lvl="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endParaRPr lang="ar-SA" sz="27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lvl="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SA" sz="2700" kern="1200" dirty="0">
                <a:latin typeface="Arial" charset="0"/>
                <a:ea typeface="ヒラギノ角ゴ Pro W3" charset="0"/>
                <a:cs typeface="ヒラギノ角ゴ Pro W3" charset="0"/>
              </a:rPr>
              <a:t>الجلسة 2: فهم </a:t>
            </a:r>
            <a:r>
              <a:rPr lang="ar-JO" sz="2700" kern="1200" dirty="0">
                <a:latin typeface="Arial" charset="0"/>
                <a:ea typeface="ヒラギノ角ゴ Pro W3" charset="0"/>
                <a:cs typeface="ヒラギノ角ゴ Pro W3" charset="0"/>
              </a:rPr>
              <a:t>اجهاد الاباء والامهات </a:t>
            </a:r>
            <a:endParaRPr lang="ar-SA" sz="27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lvl="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endParaRPr lang="ar-SA" sz="27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lvl="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SA" sz="2700" kern="1200" dirty="0">
                <a:latin typeface="Arial" charset="0"/>
                <a:ea typeface="ヒラギノ角ゴ Pro W3" charset="0"/>
                <a:cs typeface="ヒラギノ角ゴ Pro W3" charset="0"/>
              </a:rPr>
              <a:t>الجلسة 3: استراتيجيات </a:t>
            </a:r>
            <a:r>
              <a:rPr lang="ar-JO" sz="2700" kern="1200" dirty="0">
                <a:latin typeface="Arial" charset="0"/>
                <a:ea typeface="ヒラギノ角ゴ Pro W3" charset="0"/>
                <a:cs typeface="ヒラギノ角ゴ Pro W3" charset="0"/>
              </a:rPr>
              <a:t>الشفاء و</a:t>
            </a:r>
            <a:r>
              <a:rPr lang="ar-SA" sz="2700" kern="1200" dirty="0">
                <a:latin typeface="Arial" charset="0"/>
                <a:ea typeface="ヒラギノ角ゴ Pro W3" charset="0"/>
                <a:cs typeface="ヒラギノ角ゴ Pro W3" charset="0"/>
              </a:rPr>
              <a:t>التكيف (للآباء والأمهات)</a:t>
            </a:r>
            <a:endParaRPr lang="en-US" sz="27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endParaRPr lang="en-US" sz="27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endParaRPr lang="en-US" sz="27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SA" sz="2700" kern="1200" dirty="0">
                <a:latin typeface="Arial" charset="0"/>
                <a:ea typeface="ヒラギノ角ゴ Pro W3" charset="0"/>
                <a:cs typeface="ヒラギノ角ゴ Pro W3" charset="0"/>
              </a:rPr>
              <a:t>هذه </a:t>
            </a:r>
            <a:r>
              <a:rPr lang="ar-JO" sz="2700" kern="1200" dirty="0">
                <a:latin typeface="Arial" charset="0"/>
                <a:ea typeface="ヒラギノ角ゴ Pro W3" charset="0"/>
                <a:cs typeface="ヒラギノ角ゴ Pro W3" charset="0"/>
              </a:rPr>
              <a:t> الجلسات</a:t>
            </a:r>
            <a:r>
              <a:rPr lang="ar-SA" sz="2700" kern="1200" dirty="0">
                <a:latin typeface="Arial" charset="0"/>
                <a:ea typeface="ヒラギノ角ゴ Pro W3" charset="0"/>
                <a:cs typeface="ヒラギノ角ゴ Pro W3" charset="0"/>
              </a:rPr>
              <a:t> الثلاث هي نفسها بالنسبة لمناهج الأطفال والمراهقين</a:t>
            </a:r>
            <a:endParaRPr lang="en-US" sz="2700" kern="1200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JO" b="1" u="sng" dirty="0" smtClean="0"/>
              <a:t>ما الذي اظهرته البحوث؟</a:t>
            </a:r>
            <a:r>
              <a:rPr lang="en-US" b="1" u="sng" dirty="0"/>
              <a:t/>
            </a:r>
            <a:br>
              <a:rPr lang="en-US" b="1" u="sng" dirty="0"/>
            </a:br>
            <a:r>
              <a:rPr lang="en-US" dirty="0">
                <a:latin typeface="Arial" charset="0"/>
                <a:ea typeface="MS PGothic" charset="0"/>
              </a:rPr>
              <a:t/>
            </a:r>
            <a:br>
              <a:rPr lang="en-US" dirty="0">
                <a:latin typeface="Arial" charset="0"/>
                <a:ea typeface="MS PGothic" charset="0"/>
              </a:rPr>
            </a:br>
            <a:r>
              <a:rPr lang="en-US" dirty="0" smtClean="0">
                <a:latin typeface="Arial" charset="0"/>
                <a:ea typeface="MS PGothic" charset="0"/>
              </a:rPr>
              <a:t> </a:t>
            </a:r>
            <a:endParaRPr lang="en-US" dirty="0">
              <a:latin typeface="Arial" charset="0"/>
              <a:ea typeface="MS P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305800" cy="4114800"/>
          </a:xfrm>
        </p:spPr>
        <p:txBody>
          <a:bodyPr>
            <a:normAutofit fontScale="70000" lnSpcReduction="20000"/>
          </a:bodyPr>
          <a:lstStyle/>
          <a:p>
            <a:pPr algn="r" rtl="1">
              <a:spcBef>
                <a:spcPct val="0"/>
              </a:spcBef>
              <a:buFont typeface="Wingdings" pitchFamily="2" charset="2"/>
              <a:buChar char="§"/>
              <a:defRPr/>
            </a:pPr>
            <a:endParaRPr lang="en-US" sz="38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JO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الابوة والامومة قابلة للتنبؤ، وتحفيز، ومحبة ورعاية.</a:t>
            </a: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</a:p>
          <a:p>
            <a:pPr algn="r" rtl="1">
              <a:spcBef>
                <a:spcPct val="0"/>
              </a:spcBef>
              <a:buFont typeface="Wingdings" pitchFamily="2" charset="2"/>
              <a:buChar char="§"/>
              <a:defRPr/>
            </a:pPr>
            <a:endParaRPr lang="ar-SA" sz="38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JO" sz="3800" kern="1200" dirty="0">
                <a:latin typeface="Arial" charset="0"/>
                <a:ea typeface="ヒラギノ角ゴ Pro W3" charset="0"/>
                <a:cs typeface="ヒラギノ角ゴ Pro W3" charset="0"/>
              </a:rPr>
              <a:t>قابلة للتنبؤ</a:t>
            </a: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:  الأطفال </a:t>
            </a:r>
            <a:r>
              <a:rPr lang="ar-JO" sz="3800" kern="1200" dirty="0">
                <a:latin typeface="Arial" charset="0"/>
                <a:ea typeface="ヒラギノ角ゴ Pro W3" charset="0"/>
                <a:cs typeface="ヒラギノ角ゴ Pro W3" charset="0"/>
              </a:rPr>
              <a:t> يعرفون </a:t>
            </a: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ما هو متوقع منهم. هناك قواعد واضحة وروتين يومي في المنزل لتعزيز الشعور بالسيطرة والأم</a:t>
            </a:r>
            <a:r>
              <a:rPr lang="ar-JO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ان</a:t>
            </a: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.</a:t>
            </a:r>
          </a:p>
          <a:p>
            <a:pPr algn="r" rtl="1">
              <a:spcBef>
                <a:spcPct val="0"/>
              </a:spcBef>
              <a:buFont typeface="Wingdings" pitchFamily="2" charset="2"/>
              <a:buChar char="§"/>
              <a:defRPr/>
            </a:pPr>
            <a:endParaRPr lang="ar-SA" sz="38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تحفيز: الآباء</a:t>
            </a:r>
            <a:r>
              <a:rPr lang="ar-JO" sz="3800" kern="1200" dirty="0">
                <a:latin typeface="Arial" charset="0"/>
                <a:ea typeface="ヒラギノ角ゴ Pro W3" charset="0"/>
                <a:cs typeface="ヒラギノ角ゴ Pro W3" charset="0"/>
              </a:rPr>
              <a:t> والامهات يشاركون </a:t>
            </a: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أطفالهم،</a:t>
            </a:r>
            <a:r>
              <a:rPr lang="ar-JO" sz="3800" kern="1200" dirty="0">
                <a:latin typeface="Arial" charset="0"/>
                <a:ea typeface="ヒラギノ角ゴ Pro W3" charset="0"/>
                <a:cs typeface="ヒラギノ角ゴ Pro W3" charset="0"/>
              </a:rPr>
              <a:t> ويحفزون مهاراتهم </a:t>
            </a: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البدنية والمعرفية.</a:t>
            </a:r>
          </a:p>
          <a:p>
            <a:pPr algn="r" rtl="1">
              <a:spcBef>
                <a:spcPct val="0"/>
              </a:spcBef>
              <a:buFont typeface="Wingdings" pitchFamily="2" charset="2"/>
              <a:buChar char="§"/>
              <a:defRPr/>
            </a:pPr>
            <a:endParaRPr lang="ar-SA" sz="38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المحبة و</a:t>
            </a:r>
            <a:r>
              <a:rPr lang="ar-JO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ال</a:t>
            </a: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رعاية: الآباء </a:t>
            </a:r>
            <a:r>
              <a:rPr lang="ar-JO" sz="3800" kern="1200" dirty="0">
                <a:latin typeface="Arial" charset="0"/>
                <a:ea typeface="ヒラギノ角ゴ Pro W3" charset="0"/>
                <a:cs typeface="ヒラギノ角ゴ Pro W3" charset="0"/>
              </a:rPr>
              <a:t>والامهات يظهرون </a:t>
            </a: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المودة لأطفالهم، </a:t>
            </a:r>
            <a:r>
              <a:rPr lang="ar-JO" sz="3800" kern="1200" dirty="0">
                <a:latin typeface="Arial" charset="0"/>
                <a:ea typeface="ヒラギノ角ゴ Pro W3" charset="0"/>
                <a:cs typeface="ヒラギノ角ゴ Pro W3" charset="0"/>
              </a:rPr>
              <a:t>ويتواصلون معهم </a:t>
            </a:r>
            <a:endParaRPr lang="ar-SA" sz="38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algn="r" rtl="1"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SA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ب</a:t>
            </a:r>
            <a:r>
              <a:rPr lang="ar-JO" sz="3800" kern="1200" dirty="0">
                <a:latin typeface="Arial" charset="0"/>
                <a:ea typeface="ヒラギノ角ゴ Pro W3" charset="0"/>
                <a:cs typeface="ヒラギノ角ゴ Pro W3" charset="0"/>
              </a:rPr>
              <a:t>شكل متعاطف ويستخدمون التأديب الخالي من العنف</a:t>
            </a:r>
            <a:r>
              <a:rPr lang="ar-SA" sz="4000" kern="1200" dirty="0" smtClean="0">
                <a:latin typeface="Arial" charset="0"/>
                <a:ea typeface="MS PGothic" charset="0"/>
              </a:rPr>
              <a:t>.</a:t>
            </a:r>
          </a:p>
          <a:p>
            <a:pPr marL="0" indent="0" algn="r" rt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600" y="19812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itchFamily="2" charset="2"/>
              <a:buChar char="§"/>
            </a:pPr>
            <a:r>
              <a:rPr lang="ar-SA" dirty="0" smtClean="0"/>
              <a:t>لماذا </a:t>
            </a:r>
            <a:r>
              <a:rPr lang="ar-JO" dirty="0" smtClean="0"/>
              <a:t> تعتبر الع</a:t>
            </a:r>
            <a:r>
              <a:rPr lang="ar-SA" dirty="0" smtClean="0"/>
              <a:t>لاقة </a:t>
            </a:r>
            <a:r>
              <a:rPr lang="ar-JO" dirty="0" smtClean="0"/>
              <a:t>ال</a:t>
            </a:r>
            <a:r>
              <a:rPr lang="ar-SA" dirty="0" smtClean="0"/>
              <a:t>صحية بين أ</a:t>
            </a:r>
            <a:r>
              <a:rPr lang="ar-JO" dirty="0" smtClean="0"/>
              <a:t>لاباء والاطفال </a:t>
            </a:r>
            <a:r>
              <a:rPr lang="ar-SA" dirty="0" smtClean="0"/>
              <a:t>أو المراهقين </a:t>
            </a:r>
            <a:r>
              <a:rPr lang="ar-JO" dirty="0" smtClean="0"/>
              <a:t>امرا </a:t>
            </a:r>
            <a:r>
              <a:rPr lang="ar-SA" dirty="0" smtClean="0"/>
              <a:t>مهم</a:t>
            </a:r>
            <a:r>
              <a:rPr lang="ar-JO" dirty="0" smtClean="0"/>
              <a:t>ا</a:t>
            </a:r>
            <a:r>
              <a:rPr lang="ar-SA" dirty="0" smtClean="0"/>
              <a:t>؟</a:t>
            </a:r>
          </a:p>
          <a:p>
            <a:pPr marL="342900" indent="-342900" algn="r" rtl="1">
              <a:buFont typeface="Wingdings" pitchFamily="2" charset="2"/>
              <a:buChar char="§"/>
            </a:pPr>
            <a:endParaRPr lang="ar-SA" dirty="0" smtClean="0"/>
          </a:p>
          <a:p>
            <a:pPr marL="342900" indent="-342900" algn="r" rtl="1">
              <a:buFont typeface="Wingdings" pitchFamily="2" charset="2"/>
              <a:buChar char="§"/>
            </a:pPr>
            <a:endParaRPr lang="ar-SA" dirty="0" smtClean="0"/>
          </a:p>
          <a:p>
            <a:pPr marL="342900" indent="-342900" algn="r" rtl="1">
              <a:buFont typeface="Wingdings" pitchFamily="2" charset="2"/>
              <a:buChar char="§"/>
            </a:pPr>
            <a:r>
              <a:rPr lang="ar-SA" dirty="0" smtClean="0"/>
              <a:t>كيف يقوم </a:t>
            </a:r>
            <a:r>
              <a:rPr lang="ar-JO" dirty="0" smtClean="0"/>
              <a:t>الاباء </a:t>
            </a:r>
            <a:r>
              <a:rPr lang="ar-SA" dirty="0" smtClean="0"/>
              <a:t>وأفراد الأسرة / المجتمع بإنشاء علاقات صحية</a:t>
            </a:r>
            <a:r>
              <a:rPr lang="ar-JO" dirty="0" smtClean="0"/>
              <a:t> مستدامة </a:t>
            </a:r>
            <a:r>
              <a:rPr lang="ar-SA" dirty="0" smtClean="0"/>
              <a:t>مع الأطفال والمراهقين في مجتمعاتهم المحلية؟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914400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pPr algn="r"/>
            <a:r>
              <a:rPr lang="ar-JO" b="1" u="sng" kern="0" dirty="0" smtClean="0">
                <a:latin typeface="Arial" charset="0"/>
                <a:ea typeface="MS PGothic" charset="0"/>
              </a:rPr>
              <a:t>فكر وشارك </a:t>
            </a:r>
            <a:endParaRPr lang="en-US" kern="0" dirty="0">
              <a:latin typeface="Arial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90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sz="2800" b="1" dirty="0" smtClean="0"/>
              <a:t>لماذا</a:t>
            </a:r>
            <a:r>
              <a:rPr lang="ar-JO" sz="2800" b="1" dirty="0" smtClean="0"/>
              <a:t> تعتبر الع</a:t>
            </a:r>
            <a:r>
              <a:rPr lang="ar-SA" sz="2800" b="1" dirty="0" smtClean="0"/>
              <a:t>لاقة </a:t>
            </a:r>
            <a:r>
              <a:rPr lang="ar-JO" sz="2800" b="1" dirty="0" smtClean="0"/>
              <a:t>ال</a:t>
            </a:r>
            <a:r>
              <a:rPr lang="ar-SA" sz="2800" b="1" dirty="0" smtClean="0"/>
              <a:t>صحية بين أ</a:t>
            </a:r>
            <a:r>
              <a:rPr lang="ar-JO" sz="2800" b="1" dirty="0" smtClean="0"/>
              <a:t>لاباء والاطفال </a:t>
            </a:r>
            <a:r>
              <a:rPr lang="ar-SA" sz="2800" b="1" dirty="0" smtClean="0"/>
              <a:t>أو المراهقين </a:t>
            </a:r>
            <a:r>
              <a:rPr lang="ar-JO" sz="2800" b="1" dirty="0" smtClean="0"/>
              <a:t>امرا </a:t>
            </a:r>
            <a:r>
              <a:rPr lang="ar-SA" sz="2800" b="1" dirty="0" smtClean="0"/>
              <a:t>مهم</a:t>
            </a:r>
            <a:r>
              <a:rPr lang="ar-JO" sz="2800" b="1" dirty="0" smtClean="0"/>
              <a:t>ا</a:t>
            </a:r>
            <a:r>
              <a:rPr lang="ar-SA" sz="2800" dirty="0" smtClean="0"/>
              <a:t>؟</a:t>
            </a:r>
            <a:br>
              <a:rPr lang="ar-SA" sz="2800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 algn="r" rtl="1">
              <a:buFont typeface="Wingdings" pitchFamily="2" charset="2"/>
              <a:buChar char="§"/>
            </a:pP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يتعلم الأطفال كيفية التفاعل بطرق صحية مع البالغين الآخرين والأقران </a:t>
            </a:r>
            <a:r>
              <a:rPr lang="ar-JO" sz="2400" kern="1200" dirty="0">
                <a:latin typeface="Arial" charset="0"/>
                <a:ea typeface="MS PGothic" charset="0"/>
                <a:cs typeface="+mj-cs"/>
              </a:rPr>
              <a:t>اثناء </a:t>
            </a: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العلاقات. </a:t>
            </a:r>
            <a:r>
              <a:rPr lang="ar-JO" sz="2400" kern="1200" dirty="0">
                <a:latin typeface="Arial" charset="0"/>
                <a:ea typeface="MS PGothic" charset="0"/>
                <a:cs typeface="+mj-cs"/>
              </a:rPr>
              <a:t>إن علاقات ا</a:t>
            </a: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لمحبة و</a:t>
            </a:r>
            <a:r>
              <a:rPr lang="ar-JO" sz="2400" kern="1200" dirty="0">
                <a:latin typeface="Arial" charset="0"/>
                <a:ea typeface="MS PGothic" charset="0"/>
                <a:cs typeface="+mj-cs"/>
              </a:rPr>
              <a:t>ال</a:t>
            </a: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رعاية بين </a:t>
            </a:r>
            <a:r>
              <a:rPr lang="ar-JO" sz="2400" kern="1200" dirty="0">
                <a:latin typeface="Arial" charset="0"/>
                <a:ea typeface="MS PGothic" charset="0"/>
                <a:cs typeface="+mj-cs"/>
              </a:rPr>
              <a:t>الاباء والاطفال </a:t>
            </a: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تحدث فرقا في سلوك الأطفال على المدى </a:t>
            </a:r>
            <a:r>
              <a:rPr lang="ar-JO" sz="2400" kern="1200" dirty="0">
                <a:latin typeface="Arial" charset="0"/>
                <a:ea typeface="MS PGothic" charset="0"/>
                <a:cs typeface="+mj-cs"/>
              </a:rPr>
              <a:t>المتوسط </a:t>
            </a: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والطويل.</a:t>
            </a:r>
          </a:p>
          <a:p>
            <a:pPr marL="457200" lvl="0" indent="-457200" algn="r" rtl="1">
              <a:buFont typeface="Wingdings" pitchFamily="2" charset="2"/>
              <a:buChar char="§"/>
            </a:pP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يتعلمون كيفية التواصل بشكل فعال، وكيفية التعاون </a:t>
            </a:r>
            <a:r>
              <a:rPr lang="ar-JO" sz="2400" kern="1200" dirty="0">
                <a:latin typeface="Arial" charset="0"/>
                <a:ea typeface="MS PGothic" charset="0"/>
                <a:cs typeface="+mj-cs"/>
              </a:rPr>
              <a:t>والتفاوض </a:t>
            </a: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مع الآخرين.</a:t>
            </a:r>
          </a:p>
          <a:p>
            <a:pPr marL="457200" lvl="0" indent="-457200" algn="r" rtl="1">
              <a:buFont typeface="Wingdings" pitchFamily="2" charset="2"/>
              <a:buChar char="§"/>
            </a:pP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بالنسبة للمراهقين، فإن </a:t>
            </a:r>
            <a:r>
              <a:rPr lang="ar-JO" sz="2400" kern="1200" dirty="0">
                <a:latin typeface="Arial" charset="0"/>
                <a:ea typeface="MS PGothic" charset="0"/>
                <a:cs typeface="+mj-cs"/>
              </a:rPr>
              <a:t>علاقات ا</a:t>
            </a: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لمحبة </a:t>
            </a:r>
            <a:r>
              <a:rPr lang="ar-JO" sz="2400" kern="1200" dirty="0">
                <a:latin typeface="Arial" charset="0"/>
                <a:ea typeface="MS PGothic" charset="0"/>
                <a:cs typeface="+mj-cs"/>
              </a:rPr>
              <a:t>والرعاية من قبل الاباء تعتبر </a:t>
            </a: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مهمة حيث يبدأ المراهقون في التعامل مع المواقف الصعبة التي </a:t>
            </a:r>
            <a:r>
              <a:rPr lang="ar-JO" sz="2400" kern="1200" dirty="0">
                <a:latin typeface="Arial" charset="0"/>
                <a:ea typeface="MS PGothic" charset="0"/>
                <a:cs typeface="+mj-cs"/>
              </a:rPr>
              <a:t>تتضمن </a:t>
            </a:r>
            <a:r>
              <a:rPr lang="ar-SA" sz="2400" kern="1200" dirty="0">
                <a:latin typeface="Arial" charset="0"/>
                <a:ea typeface="MS PGothic" charset="0"/>
                <a:cs typeface="+mj-cs"/>
              </a:rPr>
              <a:t>مجموعات الأقران والبلوغ والضغوط </a:t>
            </a:r>
            <a:r>
              <a:rPr lang="ar-JO" sz="2400" kern="1200" dirty="0">
                <a:latin typeface="Arial" charset="0"/>
                <a:ea typeface="MS PGothic" charset="0"/>
                <a:cs typeface="+mj-cs"/>
              </a:rPr>
              <a:t>خلال تحولهم لمرحلة البالغين</a:t>
            </a:r>
            <a:r>
              <a:rPr lang="ar-JO" sz="2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252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305800" cy="1219200"/>
          </a:xfrm>
        </p:spPr>
        <p:txBody>
          <a:bodyPr/>
          <a:lstStyle/>
          <a:p>
            <a:pPr algn="ctr"/>
            <a:r>
              <a:rPr lang="ar-JO" sz="2800" b="1" dirty="0" smtClean="0"/>
              <a:t>ما الفرق بين الجنس والنوع الاجتماعي</a:t>
            </a:r>
            <a:endParaRPr lang="en-US" sz="2800" b="1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4800" y="457200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pPr algn="r"/>
            <a:r>
              <a:rPr lang="ar-JO" b="1" u="sng" kern="0" dirty="0" smtClean="0">
                <a:latin typeface="Arial" charset="0"/>
                <a:ea typeface="MS PGothic" charset="0"/>
              </a:rPr>
              <a:t>فكر وشارك </a:t>
            </a:r>
            <a:endParaRPr lang="en-US" kern="0" dirty="0">
              <a:latin typeface="Arial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40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305800" cy="1052498"/>
          </a:xfrm>
        </p:spPr>
        <p:txBody>
          <a:bodyPr/>
          <a:lstStyle/>
          <a:p>
            <a:pPr algn="r" rtl="1"/>
            <a:r>
              <a:rPr lang="ar-JO" dirty="0" smtClean="0"/>
              <a:t>الجنس والنوع الاجتماعي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ar-JO" dirty="0" smtClean="0"/>
              <a:t/>
            </a:r>
            <a:br>
              <a:rPr lang="ar-JO" dirty="0" smtClean="0"/>
            </a:br>
            <a:r>
              <a:rPr lang="ar-JO" sz="2800" dirty="0" smtClean="0"/>
              <a:t>يشير</a:t>
            </a:r>
            <a:r>
              <a:rPr lang="ar-JO" dirty="0" smtClean="0"/>
              <a:t> </a:t>
            </a:r>
            <a:r>
              <a:rPr lang="ar-SA" sz="2800" dirty="0" smtClean="0"/>
              <a:t>"</a:t>
            </a:r>
            <a:r>
              <a:rPr lang="ar-SA" sz="2800" b="1" dirty="0" smtClean="0"/>
              <a:t>الجنس</a:t>
            </a:r>
            <a:r>
              <a:rPr lang="ar-SA" sz="2800" dirty="0" smtClean="0"/>
              <a:t>"  إلى</a:t>
            </a:r>
            <a:r>
              <a:rPr lang="ar-JO" sz="2800" dirty="0" smtClean="0"/>
              <a:t> الاختلافات الجسمية </a:t>
            </a:r>
            <a:r>
              <a:rPr lang="ar-SA" sz="2800" dirty="0" smtClean="0"/>
              <a:t>بين الذكور والإناث. </a:t>
            </a:r>
            <a:r>
              <a:rPr lang="ar-JO" sz="2800" dirty="0" smtClean="0"/>
              <a:t> </a:t>
            </a:r>
            <a:br>
              <a:rPr lang="ar-JO" sz="2800" dirty="0" smtClean="0"/>
            </a:br>
            <a:r>
              <a:rPr lang="ar-JO" sz="2800" dirty="0" smtClean="0"/>
              <a:t/>
            </a:r>
            <a:br>
              <a:rPr lang="ar-JO" sz="2800" dirty="0" smtClean="0"/>
            </a:br>
            <a:r>
              <a:rPr lang="ar-SA" sz="2800" dirty="0" smtClean="0"/>
              <a:t> </a:t>
            </a:r>
            <a:r>
              <a:rPr lang="ar-JO" sz="2800" dirty="0" smtClean="0"/>
              <a:t>ت</a:t>
            </a:r>
            <a:r>
              <a:rPr lang="ar-SA" sz="2800" dirty="0" smtClean="0"/>
              <a:t>شير ”</a:t>
            </a:r>
            <a:r>
              <a:rPr lang="ar-JO" sz="2800" b="1" dirty="0" smtClean="0"/>
              <a:t>الجنسانية/النوع الاجتماعي</a:t>
            </a:r>
            <a:r>
              <a:rPr lang="ar-SA" sz="2800" dirty="0" smtClean="0"/>
              <a:t>" إلى الاختلافات الاجتماعية والثقافية بين الرجل والمرأة - المركز الاجتماعي، </a:t>
            </a:r>
            <a:r>
              <a:rPr lang="ar-JO" sz="2800" dirty="0" smtClean="0"/>
              <a:t>و</a:t>
            </a:r>
            <a:r>
              <a:rPr lang="ar-SA" sz="2800" dirty="0" smtClean="0"/>
              <a:t>الفرص،</a:t>
            </a:r>
            <a:r>
              <a:rPr lang="ar-JO" sz="2800" dirty="0" smtClean="0"/>
              <a:t> و</a:t>
            </a:r>
            <a:r>
              <a:rPr lang="ar-SA" sz="2800" dirty="0" smtClean="0"/>
              <a:t>القيود، والأنشطة المتوقعة داخل المجتمع.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5066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305800" cy="1219200"/>
          </a:xfrm>
        </p:spPr>
        <p:txBody>
          <a:bodyPr/>
          <a:lstStyle/>
          <a:p>
            <a:pPr algn="r" rtl="1"/>
            <a:r>
              <a:rPr lang="ar-JO" b="1" u="sng" dirty="0" smtClean="0"/>
              <a:t>لعبة : الجنس والنوع الاجتماعي ؟</a:t>
            </a:r>
            <a:endParaRPr lang="en-US" b="1" u="sng" dirty="0"/>
          </a:p>
        </p:txBody>
      </p:sp>
      <p:pic>
        <p:nvPicPr>
          <p:cNvPr id="2052" name="Picture 4" descr="https://upload.wikimedia.org/wikipedia/commons/thumb/c/c3/Whitehead-link-alternative-sexuality-symbol.svg/2000px-Whitehead-link-alternative-sexuality-symbol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57400"/>
            <a:ext cx="5943600" cy="4564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63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28246" y="750277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pPr algn="r" rtl="1"/>
            <a:r>
              <a:rPr lang="ar-JO" b="1" u="sng" kern="0" dirty="0" smtClean="0"/>
              <a:t>فكر وشارك </a:t>
            </a:r>
            <a:endParaRPr lang="en-US" kern="0" dirty="0">
              <a:latin typeface="Arial" charset="0"/>
              <a:ea typeface="MS PGothic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2071678"/>
            <a:ext cx="58362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800" b="1" dirty="0" smtClean="0">
                <a:latin typeface="Arial"/>
                <a:ea typeface="MS PGothic" pitchFamily="34" charset="-128"/>
                <a:cs typeface="Arial"/>
              </a:rPr>
              <a:t>ما هي التوقعات أو الأدوار في ثقافتك </a:t>
            </a:r>
            <a:r>
              <a:rPr lang="ar-JO" sz="2800" b="1" dirty="0" smtClean="0">
                <a:latin typeface="Arial"/>
                <a:ea typeface="MS PGothic" pitchFamily="34" charset="-128"/>
                <a:cs typeface="Arial"/>
              </a:rPr>
              <a:t>لكل من</a:t>
            </a:r>
            <a:r>
              <a:rPr lang="ar-JO" sz="2800" dirty="0" smtClean="0">
                <a:latin typeface="Arial"/>
                <a:ea typeface="MS PGothic" pitchFamily="34" charset="-128"/>
                <a:cs typeface="Arial"/>
              </a:rPr>
              <a:t>:</a:t>
            </a:r>
          </a:p>
          <a:p>
            <a:pPr algn="r" rtl="1">
              <a:buFont typeface="Wingdings" pitchFamily="2" charset="2"/>
              <a:buChar char="§"/>
            </a:pPr>
            <a:r>
              <a:rPr lang="ar-JO" sz="2800" dirty="0" smtClean="0">
                <a:latin typeface="Arial"/>
                <a:ea typeface="MS PGothic" pitchFamily="34" charset="-128"/>
                <a:cs typeface="Arial"/>
              </a:rPr>
              <a:t>  الرجال </a:t>
            </a:r>
          </a:p>
          <a:p>
            <a:pPr algn="r" rtl="1">
              <a:buFont typeface="Wingdings" pitchFamily="2" charset="2"/>
              <a:buChar char="§"/>
            </a:pPr>
            <a:r>
              <a:rPr lang="ar-JO" sz="2800" dirty="0" smtClean="0">
                <a:latin typeface="Arial"/>
                <a:ea typeface="MS PGothic" pitchFamily="34" charset="-128"/>
                <a:cs typeface="Arial"/>
              </a:rPr>
              <a:t>  النساء </a:t>
            </a:r>
          </a:p>
          <a:p>
            <a:pPr algn="r" rtl="1">
              <a:buFont typeface="Wingdings" pitchFamily="2" charset="2"/>
              <a:buChar char="§"/>
            </a:pPr>
            <a:r>
              <a:rPr lang="ar-JO" sz="2800" dirty="0" smtClean="0">
                <a:latin typeface="Arial"/>
                <a:ea typeface="MS PGothic" pitchFamily="34" charset="-128"/>
                <a:cs typeface="Arial"/>
              </a:rPr>
              <a:t>  الفتيان  </a:t>
            </a:r>
          </a:p>
          <a:p>
            <a:pPr algn="r" rtl="1">
              <a:buFont typeface="Wingdings" pitchFamily="2" charset="2"/>
              <a:buChar char="§"/>
            </a:pPr>
            <a:r>
              <a:rPr lang="ar-JO" sz="2800" dirty="0" smtClean="0">
                <a:latin typeface="Arial"/>
                <a:ea typeface="MS PGothic" pitchFamily="34" charset="-128"/>
                <a:cs typeface="Arial"/>
              </a:rPr>
              <a:t>  الفتيات  </a:t>
            </a:r>
            <a:endParaRPr lang="ar-SA" sz="2800" dirty="0" smtClean="0">
              <a:latin typeface="Arial"/>
              <a:ea typeface="MS PGothic" pitchFamily="34" charset="-128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720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28246" y="750277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pPr algn="r" rtl="1"/>
            <a:r>
              <a:rPr lang="ar-JO" b="1" u="sng" kern="0" dirty="0" smtClean="0"/>
              <a:t>فكر وشارك </a:t>
            </a:r>
            <a:endParaRPr lang="en-US" kern="0" dirty="0">
              <a:latin typeface="Arial" charset="0"/>
              <a:ea typeface="MS PGothic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000" y="1524000"/>
            <a:ext cx="7543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JO" dirty="0" smtClean="0">
                <a:latin typeface="+mn-lt"/>
              </a:rPr>
              <a:t> يتم خلق الادوار الجنسانية </a:t>
            </a:r>
            <a:r>
              <a:rPr lang="ar-SA" dirty="0" smtClean="0">
                <a:latin typeface="+mn-lt"/>
              </a:rPr>
              <a:t>في ثقافاتنا</a:t>
            </a:r>
            <a:r>
              <a:rPr lang="ar-JO" dirty="0" smtClean="0">
                <a:latin typeface="+mn-lt"/>
              </a:rPr>
              <a:t> للفتيان والفتيات</a:t>
            </a:r>
            <a:r>
              <a:rPr lang="ar-SA" dirty="0" smtClean="0">
                <a:latin typeface="+mn-lt"/>
              </a:rPr>
              <a:t>. يتم إدخال</a:t>
            </a:r>
            <a:r>
              <a:rPr lang="ar-JO" dirty="0" smtClean="0">
                <a:latin typeface="+mn-lt"/>
              </a:rPr>
              <a:t> الادوار الجنسانية اولا في </a:t>
            </a:r>
            <a:r>
              <a:rPr lang="ar-SA" dirty="0" smtClean="0">
                <a:latin typeface="+mn-lt"/>
              </a:rPr>
              <a:t>بيوتنا.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ar-SA" dirty="0" smtClean="0">
              <a:latin typeface="+mn-lt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JO" dirty="0" smtClean="0">
                <a:latin typeface="+mn-lt"/>
              </a:rPr>
              <a:t>اننا </a:t>
            </a:r>
            <a:r>
              <a:rPr lang="ar-SA" dirty="0" smtClean="0">
                <a:latin typeface="+mn-lt"/>
              </a:rPr>
              <a:t>كآباء ومقدمين للرعاية، قد نتعامل أحيانا مع الفتيان والفتيات بشكل مختلف عن طريق </a:t>
            </a:r>
            <a:r>
              <a:rPr lang="ar-JO" dirty="0" smtClean="0">
                <a:latin typeface="+mn-lt"/>
              </a:rPr>
              <a:t>اعطاء الفتيان </a:t>
            </a:r>
            <a:r>
              <a:rPr lang="ar-SA" dirty="0" smtClean="0">
                <a:latin typeface="+mn-lt"/>
              </a:rPr>
              <a:t>المزيد من فرص التعليم والرياضة والقيادة.</a:t>
            </a:r>
            <a:endParaRPr lang="en-US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8246" y="4969517"/>
            <a:ext cx="858715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200" b="1" i="1" dirty="0" smtClean="0">
                <a:latin typeface="+mn-lt"/>
              </a:rPr>
              <a:t>كيف يمكننا أن نعامل</a:t>
            </a:r>
            <a:r>
              <a:rPr lang="ar-JO" sz="2200" b="1" i="1" dirty="0" smtClean="0">
                <a:latin typeface="+mn-lt"/>
              </a:rPr>
              <a:t> مع</a:t>
            </a:r>
            <a:r>
              <a:rPr lang="ar-SA" sz="2200" b="1" i="1" dirty="0" smtClean="0">
                <a:latin typeface="+mn-lt"/>
              </a:rPr>
              <a:t> الفتيات والفتيان على قدم المساواة في بيوتنا وما هي الفرص التي يمكن أن</a:t>
            </a:r>
            <a:r>
              <a:rPr lang="ar-JO" sz="2200" b="1" i="1" dirty="0" smtClean="0">
                <a:latin typeface="+mn-lt"/>
              </a:rPr>
              <a:t> ن</a:t>
            </a:r>
            <a:r>
              <a:rPr lang="ar-SA" sz="2200" b="1" i="1" dirty="0" smtClean="0">
                <a:latin typeface="+mn-lt"/>
              </a:rPr>
              <a:t>وفرها</a:t>
            </a:r>
            <a:r>
              <a:rPr lang="ar-JO" sz="2200" b="1" i="1" dirty="0" smtClean="0">
                <a:latin typeface="+mn-lt"/>
              </a:rPr>
              <a:t> للفتيات </a:t>
            </a:r>
            <a:r>
              <a:rPr lang="ar-SA" sz="2200" b="1" i="1" dirty="0" smtClean="0">
                <a:latin typeface="+mn-lt"/>
              </a:rPr>
              <a:t>؟</a:t>
            </a:r>
            <a:endParaRPr 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339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JO" b="1" u="sng" dirty="0" smtClean="0"/>
              <a:t>فهم ما هو اجهاد الاباء والامهات </a:t>
            </a:r>
            <a:endParaRPr lang="en-US" b="1" u="sng" dirty="0"/>
          </a:p>
        </p:txBody>
      </p:sp>
      <p:sp>
        <p:nvSpPr>
          <p:cNvPr id="6" name="AutoShape 2" descr="Image result for stres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6" name="Picture 4" descr="https://pixabay.com/static/uploads/photo/2013/07/13/09/38/smiley-155846_960_720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2" y="2133600"/>
            <a:ext cx="341947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89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JO" b="1" u="sng" dirty="0" smtClean="0">
                <a:latin typeface="Arial" charset="0"/>
                <a:ea typeface="MS PGothic" charset="0"/>
              </a:rPr>
              <a:t>المقدمة </a:t>
            </a:r>
            <a:endParaRPr lang="en-US" b="1" u="sng" dirty="0">
              <a:latin typeface="Arial" charset="0"/>
              <a:ea typeface="MS P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3429000"/>
          </a:xfrm>
        </p:spPr>
        <p:txBody>
          <a:bodyPr/>
          <a:lstStyle/>
          <a:p>
            <a:pPr>
              <a:defRPr/>
            </a:pPr>
            <a:endParaRPr lang="en-US" dirty="0" smtClean="0">
              <a:cs typeface="+mn-cs"/>
            </a:endParaRPr>
          </a:p>
          <a:p>
            <a:pPr marL="457200" lvl="0" indent="-457200" algn="r" rtl="1">
              <a:buFont typeface="Wingdings" pitchFamily="2" charset="2"/>
              <a:buChar char="§"/>
            </a:pPr>
            <a:r>
              <a:rPr lang="ar-JO" b="1" dirty="0" smtClean="0">
                <a:cs typeface="+mn-cs"/>
              </a:rPr>
              <a:t>ما اسمك ؟ </a:t>
            </a:r>
            <a:endParaRPr lang="en-US" b="1" dirty="0">
              <a:cs typeface="+mn-cs"/>
            </a:endParaRPr>
          </a:p>
          <a:p>
            <a:pPr marL="457200" lvl="0" indent="-457200" algn="r" rtl="1">
              <a:buFont typeface="Wingdings" pitchFamily="2" charset="2"/>
              <a:buChar char="§"/>
            </a:pPr>
            <a:r>
              <a:rPr lang="ar-JO" b="1" dirty="0" smtClean="0">
                <a:cs typeface="+mn-cs"/>
              </a:rPr>
              <a:t>من أين أنت ؟</a:t>
            </a:r>
            <a:endParaRPr lang="en-US" b="1" dirty="0">
              <a:cs typeface="+mn-cs"/>
            </a:endParaRPr>
          </a:p>
          <a:p>
            <a:pPr marL="457200" lvl="0" indent="-457200" algn="r" rtl="1">
              <a:buFont typeface="Wingdings" pitchFamily="2" charset="2"/>
              <a:buChar char="§"/>
            </a:pPr>
            <a:r>
              <a:rPr lang="ar-JO" b="1" dirty="0" smtClean="0">
                <a:cs typeface="+mn-cs"/>
              </a:rPr>
              <a:t>ماذا تأمل أو تتوقع من هذا التدريب؟</a:t>
            </a:r>
          </a:p>
          <a:p>
            <a:pPr marL="457200" lvl="0" indent="-457200" algn="r" rtl="1">
              <a:buFont typeface="Wingdings" pitchFamily="2" charset="2"/>
              <a:buChar char="§"/>
            </a:pPr>
            <a:r>
              <a:rPr lang="ar-JO" b="1" dirty="0" smtClean="0">
                <a:cs typeface="+mn-cs"/>
              </a:rPr>
              <a:t>أوصف لنا شيء واحد قام به والديك عندما كنت طفلا أو مرهقا وجعلتك تشعر بالحب والسعادة والأمان؟</a:t>
            </a:r>
            <a:endParaRPr lang="en-US" b="1" dirty="0" smtClean="0">
              <a:cs typeface="+mn-cs"/>
            </a:endParaRPr>
          </a:p>
          <a:p>
            <a:pPr marL="457200" lvl="0" indent="-457200" algn="r" rtl="1"/>
            <a:r>
              <a:rPr lang="ar-JO" dirty="0" smtClean="0">
                <a:cs typeface="+mn-cs"/>
              </a:rPr>
              <a:t> </a:t>
            </a:r>
            <a:r>
              <a:rPr lang="en-US" dirty="0" smtClean="0">
                <a:cs typeface="+mn-cs"/>
              </a:rPr>
              <a:t>.</a:t>
            </a:r>
            <a:endParaRPr 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305800" cy="1219200"/>
          </a:xfrm>
        </p:spPr>
        <p:txBody>
          <a:bodyPr/>
          <a:lstStyle/>
          <a:p>
            <a:pPr algn="r" rtl="1"/>
            <a:r>
              <a:rPr lang="ar-JO" b="1" u="sng" dirty="0" smtClean="0"/>
              <a:t> ما هو الاجهاد ؟</a:t>
            </a:r>
            <a:endParaRPr lang="en-US" b="1" u="sng" dirty="0"/>
          </a:p>
        </p:txBody>
      </p:sp>
      <p:pic>
        <p:nvPicPr>
          <p:cNvPr id="5" name="Content Placeholder 4" descr="https://pixabay.com/static/uploads/photo/2013/07/13/09/38/smiley-155846_960_720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2000240"/>
            <a:ext cx="1749002" cy="175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upload.wikimedia.org/wikipedia/commons/thumb/f/fc/Happy_face.svg/2000px-Happy_face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1714488"/>
            <a:ext cx="1842757" cy="183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442779" y="1142984"/>
            <a:ext cx="18069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JO" b="1" u="sng" dirty="0" smtClean="0"/>
              <a:t>الاجهاد الطبيعي </a:t>
            </a:r>
            <a:endParaRPr lang="en-US" b="1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2520573" y="4144231"/>
            <a:ext cx="4968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JO" b="1" u="sng" dirty="0" smtClean="0"/>
              <a:t>الاجهاد لفترات طويلة ومستمرة – الاجهاد الحاد </a:t>
            </a:r>
            <a:endParaRPr lang="en-US" b="1" u="sng" dirty="0"/>
          </a:p>
        </p:txBody>
      </p:sp>
      <p:pic>
        <p:nvPicPr>
          <p:cNvPr id="12" name="Content Placeholder 4" descr="https://pixabay.com/static/uploads/photo/2013/07/13/09/38/smiley-155846_960_7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8" y="4857760"/>
            <a:ext cx="1749002" cy="175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s://upload.wikimedia.org/wikipedia/commons/thumb/5/53/Skull_and_crossbones.svg/1066px-Skull_and_crossbones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0570"/>
            <a:ext cx="2029759" cy="194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Left Arrow 13"/>
          <p:cNvSpPr/>
          <p:nvPr/>
        </p:nvSpPr>
        <p:spPr bwMode="auto">
          <a:xfrm>
            <a:off x="2571736" y="1714488"/>
            <a:ext cx="3857652" cy="192880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ar-SA" dirty="0" smtClean="0">
                <a:solidFill>
                  <a:schemeClr val="bg1"/>
                </a:solidFill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rPr>
              <a:t>زيادة هرمونات </a:t>
            </a:r>
            <a:r>
              <a:rPr lang="ar-JO" dirty="0" smtClean="0">
                <a:solidFill>
                  <a:schemeClr val="bg1"/>
                </a:solidFill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rPr>
              <a:t>الاجهاد</a:t>
            </a:r>
            <a:r>
              <a:rPr lang="ar-SA" dirty="0" smtClean="0">
                <a:solidFill>
                  <a:schemeClr val="bg1"/>
                </a:solidFill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rPr>
              <a:t> – ا</a:t>
            </a:r>
            <a:r>
              <a:rPr lang="ar-JO" dirty="0" smtClean="0">
                <a:solidFill>
                  <a:schemeClr val="bg1"/>
                </a:solidFill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rPr>
              <a:t>لاستجابة للاجهاد بالاسترخاء </a:t>
            </a:r>
            <a:endParaRPr kumimoji="0" lang="ar-SA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-110" charset="0"/>
              <a:ea typeface="ヒラギノ角ゴ Pro W3" pitchFamily="-110" charset="-128"/>
              <a:cs typeface="ヒラギノ角ゴ Pro W3" pitchFamily="-110" charset="-128"/>
            </a:endParaRPr>
          </a:p>
        </p:txBody>
      </p:sp>
      <p:sp>
        <p:nvSpPr>
          <p:cNvPr id="15" name="Left Arrow 14"/>
          <p:cNvSpPr/>
          <p:nvPr/>
        </p:nvSpPr>
        <p:spPr bwMode="auto">
          <a:xfrm>
            <a:off x="2643174" y="4714884"/>
            <a:ext cx="3857652" cy="192880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r" rtl="1"/>
            <a:r>
              <a:rPr lang="ar-JO" dirty="0" smtClean="0">
                <a:solidFill>
                  <a:schemeClr val="bg1"/>
                </a:solidFill>
                <a:latin typeface="Arial" pitchFamily="-110" charset="0"/>
                <a:ea typeface="ヒラギノ角ゴ Pro W3" pitchFamily="-110" charset="-128"/>
                <a:cs typeface="ヒラギノ角ゴ Pro W3" pitchFamily="-110" charset="-128"/>
              </a:rPr>
              <a:t>الاستجابة للاجهاد تبقى نشطة </a:t>
            </a:r>
            <a:endParaRPr kumimoji="0" lang="ar-SA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-110" charset="0"/>
              <a:ea typeface="ヒラギノ角ゴ Pro W3" pitchFamily="-110" charset="-128"/>
              <a:cs typeface="ヒラギノ角ゴ Pro W3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67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JO" b="1" u="sng" dirty="0" smtClean="0"/>
              <a:t>ثلاثة انواع من الاجهاد </a:t>
            </a:r>
            <a:endParaRPr lang="en-US" b="1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2924775"/>
              </p:ext>
            </p:extLst>
          </p:nvPr>
        </p:nvGraphicFramePr>
        <p:xfrm>
          <a:off x="457200" y="2133600"/>
          <a:ext cx="83058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9611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305800" cy="1219200"/>
          </a:xfrm>
        </p:spPr>
        <p:txBody>
          <a:bodyPr/>
          <a:lstStyle/>
          <a:p>
            <a:pPr algn="r" rtl="1"/>
            <a:r>
              <a:rPr lang="ar-SA" sz="3200" b="1" u="sng" dirty="0" smtClean="0"/>
              <a:t>الناس تحت الضغط يمكن أن </a:t>
            </a:r>
            <a:r>
              <a:rPr lang="ar-JO" sz="3200" b="1" u="sng" dirty="0" smtClean="0"/>
              <a:t>يواجهون </a:t>
            </a:r>
            <a:r>
              <a:rPr lang="ar-SA" sz="3200" b="1" u="sng" dirty="0" smtClean="0"/>
              <a:t>ما يلي: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ar-SA" b="1" dirty="0" smtClean="0">
                <a:cs typeface="+mn-cs"/>
              </a:rPr>
              <a:t>التغيرات في السلوك (العدوانية، </a:t>
            </a:r>
            <a:r>
              <a:rPr lang="ar-JO" b="1" dirty="0" smtClean="0">
                <a:cs typeface="+mn-cs"/>
              </a:rPr>
              <a:t>و</a:t>
            </a:r>
            <a:r>
              <a:rPr lang="ar-SA" b="1" dirty="0" smtClean="0">
                <a:cs typeface="+mn-cs"/>
              </a:rPr>
              <a:t>العزلة، </a:t>
            </a:r>
            <a:r>
              <a:rPr lang="ar-JO" b="1" dirty="0" smtClean="0">
                <a:cs typeface="+mn-cs"/>
              </a:rPr>
              <a:t>و</a:t>
            </a:r>
            <a:r>
              <a:rPr lang="ar-SA" b="1" dirty="0" smtClean="0">
                <a:cs typeface="+mn-cs"/>
              </a:rPr>
              <a:t>الصمت)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ar-SA" b="1" dirty="0" smtClean="0">
                <a:cs typeface="+mn-cs"/>
              </a:rPr>
              <a:t>الأمراض (الأكزيما، الألم الجسدي، الإسهال)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ar-SA" b="1" dirty="0" smtClean="0">
                <a:cs typeface="+mn-cs"/>
              </a:rPr>
              <a:t>الإعاقات الهرمونية (توقف الحيض)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ar-SA" b="1" dirty="0" smtClean="0">
                <a:cs typeface="+mn-cs"/>
              </a:rPr>
              <a:t>الاضطرابات العصبية (ضعف العضلات، </a:t>
            </a:r>
            <a:r>
              <a:rPr lang="ar-JO" b="1" dirty="0" smtClean="0">
                <a:cs typeface="+mn-cs"/>
              </a:rPr>
              <a:t>و</a:t>
            </a:r>
            <a:r>
              <a:rPr lang="ar-SA" b="1" dirty="0" smtClean="0">
                <a:cs typeface="+mn-cs"/>
              </a:rPr>
              <a:t>ضعف التنسيق، </a:t>
            </a:r>
            <a:r>
              <a:rPr lang="ar-JO" b="1" dirty="0" smtClean="0">
                <a:cs typeface="+mn-cs"/>
              </a:rPr>
              <a:t>و</a:t>
            </a:r>
            <a:r>
              <a:rPr lang="ar-SA" b="1" dirty="0" smtClean="0">
                <a:cs typeface="+mn-cs"/>
              </a:rPr>
              <a:t>فقدان الإحساس،</a:t>
            </a:r>
            <a:r>
              <a:rPr lang="ar-JO" b="1" dirty="0" smtClean="0">
                <a:cs typeface="+mn-cs"/>
              </a:rPr>
              <a:t> والنوبات</a:t>
            </a:r>
            <a:r>
              <a:rPr lang="ar-SA" b="1" dirty="0" smtClean="0">
                <a:cs typeface="+mn-cs"/>
              </a:rPr>
              <a:t>، والارتباك)</a:t>
            </a: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04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305800" cy="1671638"/>
          </a:xfrm>
        </p:spPr>
        <p:txBody>
          <a:bodyPr/>
          <a:lstStyle/>
          <a:p>
            <a:pPr marL="0" indent="0" algn="r" rtl="1"/>
            <a:r>
              <a:rPr lang="ar-JO" dirty="0" smtClean="0">
                <a:cs typeface="+mn-cs"/>
              </a:rPr>
              <a:t>نحن </a:t>
            </a:r>
            <a:r>
              <a:rPr lang="ar-SA" dirty="0" smtClean="0">
                <a:cs typeface="+mn-cs"/>
              </a:rPr>
              <a:t>الآن بصدد التفكير في كيفية تأثير الإجهاد علينا كبالغين </a:t>
            </a:r>
            <a:r>
              <a:rPr lang="ar-JO" dirty="0" smtClean="0">
                <a:cs typeface="+mn-cs"/>
              </a:rPr>
              <a:t>واباء وامهات</a:t>
            </a:r>
            <a:r>
              <a:rPr lang="ar-SA" dirty="0" smtClean="0">
                <a:cs typeface="+mn-cs"/>
              </a:rPr>
              <a:t>، وبعد ذلك سوف نتحدث عن تأثير هذا الإجهاد على الأطفال </a:t>
            </a:r>
            <a:r>
              <a:rPr lang="ar-JO" dirty="0" smtClean="0">
                <a:cs typeface="+mn-cs"/>
              </a:rPr>
              <a:t>الذين نرعاهم</a:t>
            </a:r>
            <a:r>
              <a:rPr lang="ar-SA" dirty="0" smtClean="0">
                <a:cs typeface="+mn-cs"/>
              </a:rPr>
              <a:t>.</a:t>
            </a:r>
            <a:endParaRPr lang="en-US" dirty="0">
              <a:cs typeface="+mn-cs"/>
            </a:endParaRPr>
          </a:p>
          <a:p>
            <a:pPr algn="r" rtl="1"/>
            <a:endParaRPr lang="en-US" dirty="0"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0034" y="642918"/>
            <a:ext cx="8305800" cy="1219200"/>
          </a:xfrm>
        </p:spPr>
        <p:txBody>
          <a:bodyPr/>
          <a:lstStyle/>
          <a:p>
            <a:pPr algn="r" rtl="1"/>
            <a:r>
              <a:rPr lang="ar-JO" b="1" u="sng" dirty="0" smtClean="0"/>
              <a:t>كيف يؤثر الاجهاد علينا ؟ </a:t>
            </a:r>
            <a:endParaRPr lang="en-US" b="1" u="sn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508624"/>
              </p:ext>
            </p:extLst>
          </p:nvPr>
        </p:nvGraphicFramePr>
        <p:xfrm>
          <a:off x="685799" y="4191000"/>
          <a:ext cx="807720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3259"/>
                <a:gridCol w="2143140"/>
                <a:gridCol w="26908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dirty="0" smtClean="0"/>
                        <a:t>التاثير على الاطفال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dirty="0" smtClean="0"/>
                        <a:t>اقوم بـ ..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dirty="0" smtClean="0"/>
                        <a:t>انا</a:t>
                      </a:r>
                      <a:r>
                        <a:rPr lang="ar-JO" baseline="0" dirty="0" smtClean="0"/>
                        <a:t> اشعر بـ  ...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5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JO" b="1" u="sng" dirty="0" smtClean="0">
                <a:cs typeface="+mn-cs"/>
              </a:rPr>
              <a:t>فكر وشارك </a:t>
            </a:r>
            <a:endParaRPr lang="en-US" b="1" u="sng" dirty="0"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>
                <a:cs typeface="+mn-cs"/>
              </a:rPr>
              <a:t>کیف یمکن أن یتأثر الأطفال والمراهقون </a:t>
            </a:r>
            <a:r>
              <a:rPr lang="ar-JO" dirty="0" smtClean="0">
                <a:cs typeface="+mn-cs"/>
              </a:rPr>
              <a:t>باجهاد </a:t>
            </a:r>
            <a:r>
              <a:rPr lang="ar-SA" dirty="0" smtClean="0">
                <a:cs typeface="+mn-cs"/>
              </a:rPr>
              <a:t>آباءھم؟</a:t>
            </a:r>
            <a:endParaRPr lang="en-US" sz="2000" dirty="0" smtClean="0">
              <a:cs typeface="+mn-cs"/>
            </a:endParaRPr>
          </a:p>
          <a:p>
            <a:pPr algn="r" rtl="1"/>
            <a:r>
              <a:rPr lang="ar-SA" sz="2000" dirty="0" smtClean="0">
                <a:cs typeface="+mn-cs"/>
              </a:rPr>
              <a:t>أمثلة: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2000" dirty="0" smtClean="0">
                <a:cs typeface="+mn-cs"/>
              </a:rPr>
              <a:t>العدوانية، </a:t>
            </a:r>
            <a:r>
              <a:rPr lang="ar-JO" sz="2000" dirty="0" smtClean="0">
                <a:cs typeface="+mn-cs"/>
              </a:rPr>
              <a:t>و</a:t>
            </a:r>
            <a:r>
              <a:rPr lang="ar-SA" sz="2000" dirty="0" smtClean="0">
                <a:cs typeface="+mn-cs"/>
              </a:rPr>
              <a:t>عدم </a:t>
            </a:r>
            <a:r>
              <a:rPr lang="ar-JO" sz="2000" dirty="0" smtClean="0">
                <a:cs typeface="+mn-cs"/>
              </a:rPr>
              <a:t>الاكتراث </a:t>
            </a:r>
            <a:endParaRPr lang="ar-SA" sz="2000" dirty="0" smtClean="0">
              <a:cs typeface="+mn-cs"/>
            </a:endParaRPr>
          </a:p>
          <a:p>
            <a:pPr algn="r" rtl="1">
              <a:buFont typeface="Wingdings" pitchFamily="2" charset="2"/>
              <a:buChar char="§"/>
            </a:pPr>
            <a:r>
              <a:rPr lang="ar-JO" sz="2000" dirty="0" smtClean="0">
                <a:cs typeface="+mn-cs"/>
              </a:rPr>
              <a:t> الخوف</a:t>
            </a:r>
            <a:r>
              <a:rPr lang="ar-SA" sz="2000" dirty="0" smtClean="0">
                <a:cs typeface="+mn-cs"/>
              </a:rPr>
              <a:t>، </a:t>
            </a:r>
            <a:r>
              <a:rPr lang="ar-JO" sz="2000" dirty="0" smtClean="0">
                <a:cs typeface="+mn-cs"/>
              </a:rPr>
              <a:t>و</a:t>
            </a:r>
            <a:r>
              <a:rPr lang="ar-SA" sz="2000" dirty="0" smtClean="0">
                <a:cs typeface="+mn-cs"/>
              </a:rPr>
              <a:t>رفض مغادرة خيمة / منزل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2000" dirty="0" smtClean="0">
                <a:cs typeface="+mn-cs"/>
              </a:rPr>
              <a:t>الاكتئاب، والبكاء في كثير من الأحيان</a:t>
            </a:r>
            <a:endParaRPr lang="en-US" dirty="0">
              <a:cs typeface="+mn-cs"/>
            </a:endParaRPr>
          </a:p>
          <a:p>
            <a:pPr lvl="0" algn="ctr"/>
            <a:r>
              <a:rPr lang="ar-JO" b="1" i="1" dirty="0" smtClean="0">
                <a:cs typeface="+mn-cs"/>
              </a:rPr>
              <a:t>ماذا ايضا؟</a:t>
            </a:r>
            <a:endParaRPr lang="en-US" b="1" i="1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026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JO" b="1" u="sng" dirty="0" smtClean="0"/>
              <a:t>التكيف والشفاء </a:t>
            </a:r>
            <a:endParaRPr lang="en-US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2747225" y="5581406"/>
            <a:ext cx="3605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dirty="0" smtClean="0"/>
              <a:t>على  الطريق نحو  الشفاء ..........</a:t>
            </a:r>
            <a:endParaRPr lang="en-US" dirty="0"/>
          </a:p>
        </p:txBody>
      </p:sp>
      <p:pic>
        <p:nvPicPr>
          <p:cNvPr id="5122" name="Picture 2" descr="https://pixabay.com/static/uploads/photo/2016/03/31/19/29/dawn-1295063_960_7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787" y="1828800"/>
            <a:ext cx="4608626" cy="367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JO" b="1" u="sng" dirty="0" smtClean="0"/>
              <a:t>ما هو الاسترخاء ؟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754" y="1676400"/>
            <a:ext cx="8305800" cy="5334000"/>
          </a:xfrm>
        </p:spPr>
        <p:txBody>
          <a:bodyPr/>
          <a:lstStyle/>
          <a:p>
            <a:pPr marL="457200" indent="-457200" algn="r" rtl="1">
              <a:buFont typeface="Wingdings" pitchFamily="2" charset="2"/>
              <a:buChar char="§"/>
            </a:pPr>
            <a:r>
              <a:rPr lang="ar-SA" sz="2400" dirty="0" smtClean="0">
                <a:cs typeface="+mn-cs"/>
              </a:rPr>
              <a:t>نحن ن</a:t>
            </a:r>
            <a:r>
              <a:rPr lang="ar-JO" sz="2400" dirty="0" smtClean="0">
                <a:cs typeface="+mn-cs"/>
              </a:rPr>
              <a:t>ُ</a:t>
            </a:r>
            <a:r>
              <a:rPr lang="ar-SA" sz="2400" dirty="0" smtClean="0">
                <a:cs typeface="+mn-cs"/>
              </a:rPr>
              <a:t>عرف الاسترخاء </a:t>
            </a:r>
            <a:r>
              <a:rPr lang="ar-JO" sz="2400" dirty="0" smtClean="0">
                <a:cs typeface="+mn-cs"/>
              </a:rPr>
              <a:t>بانه الحالة الذهنية والجسدية التي يكون فيها الفرد قادر على الشعور بالراحة </a:t>
            </a:r>
            <a:r>
              <a:rPr lang="ar-SA" sz="2400" dirty="0" smtClean="0">
                <a:cs typeface="+mn-cs"/>
              </a:rPr>
              <a:t>من </a:t>
            </a:r>
            <a:r>
              <a:rPr lang="ar-JO" sz="2400" dirty="0" smtClean="0">
                <a:cs typeface="+mn-cs"/>
              </a:rPr>
              <a:t>الإ</a:t>
            </a:r>
            <a:r>
              <a:rPr lang="ar-SA" sz="2400" dirty="0" smtClean="0">
                <a:cs typeface="+mn-cs"/>
              </a:rPr>
              <a:t>جهاد أو التوتر.</a:t>
            </a:r>
          </a:p>
          <a:p>
            <a:pPr marL="457200" indent="-457200" algn="r" rtl="1">
              <a:buFont typeface="Wingdings" pitchFamily="2" charset="2"/>
              <a:buChar char="§"/>
            </a:pPr>
            <a:r>
              <a:rPr lang="ar-SA" sz="2400" dirty="0" smtClean="0">
                <a:cs typeface="+mn-cs"/>
              </a:rPr>
              <a:t>الوصول إلى </a:t>
            </a:r>
            <a:r>
              <a:rPr lang="ar-JO" sz="2400" dirty="0" smtClean="0">
                <a:cs typeface="+mn-cs"/>
              </a:rPr>
              <a:t>حالة الاسترخاء تعني نقل </a:t>
            </a:r>
            <a:r>
              <a:rPr lang="ar-SA" sz="2400" dirty="0" smtClean="0">
                <a:cs typeface="+mn-cs"/>
              </a:rPr>
              <a:t>مشاعرنا إلى</a:t>
            </a:r>
            <a:r>
              <a:rPr lang="ar-JO" sz="2400" dirty="0" smtClean="0">
                <a:cs typeface="+mn-cs"/>
              </a:rPr>
              <a:t> حالة</a:t>
            </a:r>
            <a:r>
              <a:rPr lang="ar-SA" sz="2400" dirty="0" smtClean="0">
                <a:cs typeface="+mn-cs"/>
              </a:rPr>
              <a:t> أكثر هدوء</a:t>
            </a:r>
            <a:r>
              <a:rPr lang="ar-JO" sz="2400" dirty="0" smtClean="0">
                <a:cs typeface="+mn-cs"/>
              </a:rPr>
              <a:t>ا</a:t>
            </a:r>
            <a:r>
              <a:rPr lang="ar-SA" sz="2400" dirty="0" smtClean="0">
                <a:cs typeface="+mn-cs"/>
              </a:rPr>
              <a:t> </a:t>
            </a:r>
            <a:r>
              <a:rPr lang="ar-JO" sz="2400" dirty="0" smtClean="0">
                <a:cs typeface="+mn-cs"/>
              </a:rPr>
              <a:t>وامانا</a:t>
            </a:r>
            <a:r>
              <a:rPr lang="ar-SA" sz="2400" dirty="0" smtClean="0">
                <a:cs typeface="+mn-cs"/>
              </a:rPr>
              <a:t>.</a:t>
            </a:r>
          </a:p>
          <a:p>
            <a:pPr marL="457200" indent="-457200" algn="r" rtl="1">
              <a:buFont typeface="Wingdings" pitchFamily="2" charset="2"/>
              <a:buChar char="§"/>
            </a:pPr>
            <a:r>
              <a:rPr lang="ar-JO" sz="2400" dirty="0" smtClean="0">
                <a:cs typeface="+mn-cs"/>
              </a:rPr>
              <a:t>لقد ثبت، </a:t>
            </a:r>
            <a:r>
              <a:rPr lang="ar-SA" sz="2400" dirty="0" smtClean="0">
                <a:cs typeface="+mn-cs"/>
              </a:rPr>
              <a:t>عندما يؤثر الإجهاد على أداء الشخص العادي، </a:t>
            </a:r>
            <a:r>
              <a:rPr lang="ar-JO" sz="2400" dirty="0" smtClean="0">
                <a:cs typeface="+mn-cs"/>
              </a:rPr>
              <a:t>ان </a:t>
            </a:r>
            <a:r>
              <a:rPr lang="ar-SA" sz="2400" dirty="0" smtClean="0">
                <a:cs typeface="+mn-cs"/>
              </a:rPr>
              <a:t>الاسترخاء </a:t>
            </a:r>
            <a:r>
              <a:rPr lang="ar-JO" sz="2400" dirty="0" smtClean="0">
                <a:cs typeface="+mn-cs"/>
              </a:rPr>
              <a:t>يكون فعالا في التقليل من الاجهاد .</a:t>
            </a:r>
          </a:p>
          <a:p>
            <a:pPr marL="457200" indent="-457200" algn="r" rtl="1">
              <a:buFont typeface="Wingdings" pitchFamily="2" charset="2"/>
              <a:buChar char="§"/>
            </a:pPr>
            <a:r>
              <a:rPr lang="ar-JO" sz="2400" dirty="0" smtClean="0">
                <a:cs typeface="+mn-cs"/>
              </a:rPr>
              <a:t>سنقوم بتجربة </a:t>
            </a:r>
            <a:r>
              <a:rPr lang="ar-SA" sz="2400" dirty="0" smtClean="0">
                <a:cs typeface="+mn-cs"/>
              </a:rPr>
              <a:t>بعض تمارين الاسترخاء التي سوف </a:t>
            </a:r>
            <a:r>
              <a:rPr lang="ar-JO" sz="2400" dirty="0" smtClean="0">
                <a:cs typeface="+mn-cs"/>
              </a:rPr>
              <a:t>تعلموها للاباء عندما تكونون في مجموعات التيسير. </a:t>
            </a:r>
          </a:p>
        </p:txBody>
      </p:sp>
    </p:spTree>
    <p:extLst>
      <p:ext uri="{BB962C8B-B14F-4D97-AF65-F5344CB8AC3E}">
        <p14:creationId xmlns:p14="http://schemas.microsoft.com/office/powerpoint/2010/main" val="412008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305800" cy="1219200"/>
          </a:xfrm>
        </p:spPr>
        <p:txBody>
          <a:bodyPr/>
          <a:lstStyle/>
          <a:p>
            <a:pPr algn="r" rtl="1"/>
            <a:r>
              <a:rPr lang="ar-JO" b="1" u="sng" dirty="0" smtClean="0">
                <a:cs typeface="+mn-cs"/>
              </a:rPr>
              <a:t>فكر وشارك </a:t>
            </a:r>
            <a:endParaRPr lang="en-US" b="1" u="sng" dirty="0"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362200"/>
            <a:ext cx="8305800" cy="3429000"/>
          </a:xfrm>
        </p:spPr>
        <p:txBody>
          <a:bodyPr/>
          <a:lstStyle/>
          <a:p>
            <a:pPr lvl="0"/>
            <a:endParaRPr lang="en-US" dirty="0" smtClean="0">
              <a:cs typeface="+mn-cs"/>
            </a:endParaRPr>
          </a:p>
          <a:p>
            <a:pPr algn="ctr"/>
            <a:r>
              <a:rPr lang="ar-SA" b="1" i="1" dirty="0" smtClean="0">
                <a:cs typeface="+mn-cs"/>
              </a:rPr>
              <a:t>ما هي بعض العلامات التي تشعر</a:t>
            </a:r>
            <a:r>
              <a:rPr lang="ar-JO" b="1" i="1" dirty="0" smtClean="0">
                <a:cs typeface="+mn-cs"/>
              </a:rPr>
              <a:t>ك</a:t>
            </a:r>
            <a:r>
              <a:rPr lang="ar-SA" b="1" i="1" dirty="0" smtClean="0">
                <a:cs typeface="+mn-cs"/>
              </a:rPr>
              <a:t> بأنك </a:t>
            </a:r>
            <a:r>
              <a:rPr lang="ar-JO" b="1" i="1" dirty="0" smtClean="0">
                <a:cs typeface="+mn-cs"/>
              </a:rPr>
              <a:t>مجهد </a:t>
            </a:r>
            <a:r>
              <a:rPr lang="ar-SA" b="1" i="1" dirty="0" smtClean="0">
                <a:cs typeface="+mn-cs"/>
              </a:rPr>
              <a:t>؟</a:t>
            </a:r>
            <a:endParaRPr lang="en-US" b="1" i="1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515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19400"/>
            <a:ext cx="8305800" cy="1219200"/>
          </a:xfrm>
        </p:spPr>
        <p:txBody>
          <a:bodyPr/>
          <a:lstStyle/>
          <a:p>
            <a:pPr algn="ctr"/>
            <a:r>
              <a:rPr lang="ar-SA" sz="2800" b="1" i="1" dirty="0" smtClean="0">
                <a:latin typeface="+mj-lt"/>
                <a:cs typeface="+mn-cs"/>
              </a:rPr>
              <a:t>ما الذي يساعدك على الاسترخاء عندما تشعر بالإجهاد؟</a:t>
            </a:r>
            <a:endParaRPr lang="en-US" sz="2800" b="1" i="1" dirty="0">
              <a:latin typeface="+mj-lt"/>
              <a:cs typeface="+mn-cs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457200" y="533400"/>
            <a:ext cx="8305800" cy="121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pPr algn="r" rtl="1"/>
            <a:r>
              <a:rPr lang="ar-JO" b="1" u="sng" dirty="0" smtClean="0">
                <a:latin typeface="+mj-lt"/>
                <a:cs typeface="+mn-cs"/>
              </a:rPr>
              <a:t>فكر وشارك </a:t>
            </a:r>
            <a:endParaRPr lang="en-US" b="1" u="sng" kern="0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3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305800" cy="1219200"/>
          </a:xfrm>
        </p:spPr>
        <p:txBody>
          <a:bodyPr/>
          <a:lstStyle/>
          <a:p>
            <a:pPr algn="r" rtl="1"/>
            <a:r>
              <a:rPr lang="ar-JO" b="1" u="sng" dirty="0" smtClean="0"/>
              <a:t>بعض الافكار للاسترخاء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 algn="r" rtl="1">
              <a:buFont typeface="Wingdings" pitchFamily="2" charset="2"/>
              <a:buChar char="§"/>
            </a:pPr>
            <a:r>
              <a:rPr lang="ar-JO" dirty="0" smtClean="0">
                <a:cs typeface="+mn-cs"/>
              </a:rPr>
              <a:t>تجنب الاحداث او الاوضاع </a:t>
            </a:r>
            <a:r>
              <a:rPr lang="ar-SA" dirty="0" smtClean="0">
                <a:cs typeface="+mn-cs"/>
              </a:rPr>
              <a:t>المجهدة</a:t>
            </a:r>
          </a:p>
          <a:p>
            <a:pPr marL="457200" lvl="0" indent="-457200" algn="r" rtl="1">
              <a:buFont typeface="Wingdings" pitchFamily="2" charset="2"/>
              <a:buChar char="§"/>
            </a:pPr>
            <a:r>
              <a:rPr lang="ar-SA" dirty="0" smtClean="0">
                <a:cs typeface="+mn-cs"/>
              </a:rPr>
              <a:t>التنفس العميق</a:t>
            </a:r>
          </a:p>
          <a:p>
            <a:pPr marL="457200" lvl="0" indent="-457200" algn="r" rtl="1">
              <a:buFont typeface="Wingdings" pitchFamily="2" charset="2"/>
              <a:buChar char="§"/>
            </a:pPr>
            <a:r>
              <a:rPr lang="ar-JO" dirty="0" smtClean="0">
                <a:cs typeface="+mn-cs"/>
              </a:rPr>
              <a:t>اضبط نفسك</a:t>
            </a:r>
          </a:p>
          <a:p>
            <a:pPr marL="457200" lvl="0" indent="-457200" algn="r" rtl="1">
              <a:buFont typeface="Wingdings" pitchFamily="2" charset="2"/>
              <a:buChar char="§"/>
            </a:pPr>
            <a:r>
              <a:rPr lang="ar-JO" dirty="0" smtClean="0">
                <a:cs typeface="+mn-cs"/>
              </a:rPr>
              <a:t>عد بشكل عكسي </a:t>
            </a:r>
            <a:r>
              <a:rPr lang="ar-SA" dirty="0" smtClean="0">
                <a:cs typeface="+mn-cs"/>
              </a:rPr>
              <a:t>من 20 إلى صفر</a:t>
            </a:r>
          </a:p>
          <a:p>
            <a:pPr marL="457200" lvl="0" indent="-457200" algn="r" rtl="1">
              <a:buFont typeface="Wingdings" pitchFamily="2" charset="2"/>
              <a:buChar char="§"/>
            </a:pPr>
            <a:r>
              <a:rPr lang="ar-SA" dirty="0" smtClean="0">
                <a:cs typeface="+mn-cs"/>
              </a:rPr>
              <a:t>استرخاء العضلات</a:t>
            </a:r>
            <a:endParaRPr lang="en-US" sz="20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16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05800" cy="785818"/>
          </a:xfrm>
        </p:spPr>
        <p:txBody>
          <a:bodyPr/>
          <a:lstStyle/>
          <a:p>
            <a:pPr algn="r" rtl="1"/>
            <a:r>
              <a:rPr lang="ar-JO" b="1" u="sng" dirty="0" smtClean="0">
                <a:latin typeface="Arial" charset="0"/>
                <a:ea typeface="MS PGothic" charset="0"/>
              </a:rPr>
              <a:t>اختبار ما قبل التدريب على مهارات الأبوة</a:t>
            </a:r>
            <a:endParaRPr lang="en-US" b="1" u="sng" dirty="0">
              <a:latin typeface="Arial" charset="0"/>
              <a:ea typeface="MS PGothic" charset="0"/>
            </a:endParaRP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3886200"/>
          </a:xfrm>
        </p:spPr>
        <p:txBody>
          <a:bodyPr/>
          <a:lstStyle/>
          <a:p>
            <a:pPr marL="0" indent="0" algn="r" rtl="1">
              <a:buFont typeface="Wingdings" pitchFamily="2" charset="2"/>
              <a:buChar char="§"/>
            </a:pPr>
            <a:endParaRPr lang="ar-JO" dirty="0" smtClean="0">
              <a:latin typeface="Arial" charset="0"/>
              <a:ea typeface="MS PGothic" charset="0"/>
              <a:cs typeface="+mn-cs"/>
            </a:endParaRPr>
          </a:p>
          <a:p>
            <a:pPr marL="273050" indent="-273050" algn="r" rtl="1">
              <a:spcBef>
                <a:spcPts val="0"/>
              </a:spcBef>
              <a:buFont typeface="Wingdings" pitchFamily="2" charset="2"/>
              <a:buChar char="§"/>
            </a:pPr>
            <a:r>
              <a:rPr lang="ar-JO" dirty="0" smtClean="0">
                <a:latin typeface="Arial" charset="0"/>
                <a:ea typeface="MS PGothic" charset="0"/>
                <a:cs typeface="+mn-cs"/>
              </a:rPr>
              <a:t> </a:t>
            </a:r>
            <a:r>
              <a:rPr lang="ar-JO" sz="2400" b="1" dirty="0" smtClean="0">
                <a:latin typeface="Arial" charset="0"/>
                <a:ea typeface="MS PGothic" charset="0"/>
                <a:cs typeface="+mn-cs"/>
              </a:rPr>
              <a:t>الكراسة 1 : اختبار ما قبل التدريب على مهارات الأبوة والأمومة/مجالات الشفاء الأمن والتعلم </a:t>
            </a:r>
            <a:r>
              <a:rPr lang="en-US" sz="2400" b="1" dirty="0" smtClean="0">
                <a:latin typeface="Arial" charset="0"/>
                <a:ea typeface="MS PGothic" charset="0"/>
                <a:cs typeface="+mn-cs"/>
              </a:rPr>
              <a:t>SHLS)</a:t>
            </a:r>
            <a:r>
              <a:rPr lang="ar-JO" sz="2400" b="1" dirty="0" smtClean="0">
                <a:latin typeface="Arial" charset="0"/>
                <a:ea typeface="MS PGothic" charset="0"/>
                <a:cs typeface="+mn-cs"/>
              </a:rPr>
              <a:t>).</a:t>
            </a:r>
          </a:p>
          <a:p>
            <a:pPr marL="273050" indent="-273050" algn="r" rtl="1">
              <a:spcBef>
                <a:spcPts val="0"/>
              </a:spcBef>
            </a:pPr>
            <a:endParaRPr lang="ar-JO" sz="2400" b="1" dirty="0" smtClean="0">
              <a:latin typeface="Arial" charset="0"/>
              <a:ea typeface="MS PGothic" charset="0"/>
              <a:cs typeface="+mn-cs"/>
            </a:endParaRPr>
          </a:p>
          <a:p>
            <a:pPr marL="0" indent="0" algn="r" rtl="1">
              <a:spcBef>
                <a:spcPts val="0"/>
              </a:spcBef>
              <a:buFont typeface="Wingdings" pitchFamily="2" charset="2"/>
              <a:buChar char="§"/>
            </a:pPr>
            <a:r>
              <a:rPr lang="ar-JO" sz="2400" b="1" dirty="0" smtClean="0">
                <a:latin typeface="Arial" charset="0"/>
                <a:ea typeface="MS PGothic" charset="0"/>
                <a:cs typeface="+mn-cs"/>
              </a:rPr>
              <a:t>   30  دقيقة </a:t>
            </a:r>
            <a:endParaRPr lang="en-US" sz="2400" b="1" dirty="0" smtClean="0">
              <a:latin typeface="Arial" charset="0"/>
              <a:ea typeface="MS PGothic" charset="0"/>
              <a:cs typeface="+mn-cs"/>
            </a:endParaRPr>
          </a:p>
          <a:p>
            <a:pPr marL="0" indent="0" algn="r" rtl="1">
              <a:spcBef>
                <a:spcPts val="0"/>
              </a:spcBef>
            </a:pPr>
            <a:endParaRPr lang="en-US" sz="2400" b="1" dirty="0">
              <a:latin typeface="Arial" charset="0"/>
              <a:ea typeface="MS PGothic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609600"/>
            <a:ext cx="8305800" cy="1219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pPr algn="r" rtl="1"/>
            <a:r>
              <a:rPr lang="ar-JO" b="1" u="sng" kern="0" dirty="0" smtClean="0"/>
              <a:t>دعونا نطبق !</a:t>
            </a:r>
            <a:endParaRPr lang="en-US" b="1" u="sng" kern="0" dirty="0"/>
          </a:p>
        </p:txBody>
      </p:sp>
      <p:sp>
        <p:nvSpPr>
          <p:cNvPr id="3" name="Rectangle 2"/>
          <p:cNvSpPr/>
          <p:nvPr/>
        </p:nvSpPr>
        <p:spPr>
          <a:xfrm>
            <a:off x="251520" y="1700808"/>
            <a:ext cx="8001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Wingdings" pitchFamily="2" charset="2"/>
              <a:buChar char="§"/>
            </a:pPr>
            <a:r>
              <a:rPr lang="ar-SA" dirty="0" smtClean="0"/>
              <a:t>سيكون لكل مجموعة 30 إلى 45 دقيقة لإعداد جلساتها.</a:t>
            </a:r>
          </a:p>
          <a:p>
            <a:pPr marL="342900" indent="-342900" algn="r" rtl="1">
              <a:buFont typeface="Wingdings" pitchFamily="2" charset="2"/>
              <a:buChar char="§"/>
            </a:pPr>
            <a:endParaRPr lang="ar-SA" dirty="0" smtClean="0"/>
          </a:p>
          <a:p>
            <a:pPr marL="342900" indent="-342900" algn="r" rtl="1">
              <a:buFont typeface="Wingdings" pitchFamily="2" charset="2"/>
              <a:buChar char="§"/>
            </a:pPr>
            <a:r>
              <a:rPr lang="ar-SA" dirty="0" smtClean="0"/>
              <a:t>3 مجموعات </a:t>
            </a:r>
            <a:r>
              <a:rPr lang="ar-JO" dirty="0" smtClean="0"/>
              <a:t>سيكون </a:t>
            </a:r>
            <a:r>
              <a:rPr lang="ar-SA" dirty="0" smtClean="0"/>
              <a:t>لديها حوالي 30 دقيقة لكل منها </a:t>
            </a:r>
            <a:r>
              <a:rPr lang="ar-JO" dirty="0" smtClean="0"/>
              <a:t>لعرض </a:t>
            </a:r>
            <a:r>
              <a:rPr lang="ar-SA" dirty="0" smtClean="0"/>
              <a:t>نشاطهم </a:t>
            </a:r>
            <a:r>
              <a:rPr lang="ar-JO" dirty="0" smtClean="0"/>
              <a:t> للمجموعة </a:t>
            </a:r>
            <a:endParaRPr lang="ar-SA" dirty="0" smtClean="0"/>
          </a:p>
          <a:p>
            <a:pPr marL="342900" indent="-342900" algn="r" rtl="1">
              <a:buFont typeface="Wingdings" pitchFamily="2" charset="2"/>
              <a:buChar char="§"/>
            </a:pPr>
            <a:endParaRPr lang="ar-SA" dirty="0" smtClean="0"/>
          </a:p>
          <a:p>
            <a:pPr marL="342900" indent="-342900" algn="r" rtl="1">
              <a:buFont typeface="Wingdings" pitchFamily="2" charset="2"/>
              <a:buChar char="§"/>
            </a:pPr>
            <a:r>
              <a:rPr lang="ar-SA" dirty="0" smtClean="0"/>
              <a:t>كل مجموعة سوف تحصل على فرصة </a:t>
            </a:r>
            <a:r>
              <a:rPr lang="ar-JO" dirty="0" smtClean="0"/>
              <a:t>لعرض نشاطهم لكامل المجموعة </a:t>
            </a:r>
            <a:r>
              <a:rPr lang="ar-SA" dirty="0" smtClean="0"/>
              <a:t>مرتين على الأقل هذا الأسبوع!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7215" y="856357"/>
            <a:ext cx="85519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1600" b="1" dirty="0" smtClean="0"/>
              <a:t>المجموعة 1: </a:t>
            </a:r>
            <a:r>
              <a:rPr lang="ar-JO" sz="1600" b="1" dirty="0" smtClean="0"/>
              <a:t> منهاج </a:t>
            </a:r>
            <a:r>
              <a:rPr lang="ar-SA" sz="1600" b="1" dirty="0" smtClean="0"/>
              <a:t>مهارات الأبوة والأمومة لمقدمي الرعاية للمراهقين - الجلسة 1: مقدمة لمناهج مهارات الأبوة والأمومة</a:t>
            </a:r>
          </a:p>
          <a:p>
            <a:pPr algn="r" rtl="1"/>
            <a:r>
              <a:rPr lang="ar-SA" sz="1600" b="1" dirty="0" smtClean="0"/>
              <a:t>• النشاط 5: ما ه</a:t>
            </a:r>
            <a:r>
              <a:rPr lang="ar-JO" sz="1600" b="1" dirty="0" smtClean="0"/>
              <a:t>ي </a:t>
            </a:r>
            <a:r>
              <a:rPr lang="ar-SA" sz="1600" b="1" dirty="0" smtClean="0"/>
              <a:t>الأبوة والأمومة</a:t>
            </a:r>
            <a:r>
              <a:rPr lang="ar-JO" sz="1600" b="1" dirty="0" smtClean="0"/>
              <a:t> </a:t>
            </a:r>
            <a:r>
              <a:rPr lang="ar-SA" sz="1600" b="1" dirty="0" smtClean="0"/>
              <a:t>الإيجابية للمراهقين؟</a:t>
            </a:r>
          </a:p>
          <a:p>
            <a:pPr algn="r" rtl="1"/>
            <a:r>
              <a:rPr lang="ar-SA" sz="1600" b="1" dirty="0" smtClean="0"/>
              <a:t>• النشاط 6: </a:t>
            </a:r>
            <a:r>
              <a:rPr lang="ar-JO" sz="1600" b="1" dirty="0" smtClean="0"/>
              <a:t> تطبيق </a:t>
            </a:r>
            <a:r>
              <a:rPr lang="ar-SA" sz="1600" b="1" dirty="0" smtClean="0"/>
              <a:t>المهارات: الاستماع والدعم</a:t>
            </a:r>
          </a:p>
          <a:p>
            <a:pPr algn="r" rtl="1"/>
            <a:endParaRPr lang="ar-SA" sz="1600" b="1" dirty="0" smtClean="0"/>
          </a:p>
          <a:p>
            <a:pPr algn="r" rtl="1"/>
            <a:r>
              <a:rPr lang="ar-SA" sz="1600" b="1" dirty="0" smtClean="0"/>
              <a:t>المجموعة 2: </a:t>
            </a:r>
            <a:r>
              <a:rPr lang="ar-JO" sz="1600" b="1" dirty="0" smtClean="0"/>
              <a:t>منهاج </a:t>
            </a:r>
            <a:r>
              <a:rPr lang="ar-SA" sz="1600" b="1" dirty="0" smtClean="0"/>
              <a:t>مهارات الأبوة والأمومة لمقدمي الرعاية للأطفال - الجلسة 2: فهم </a:t>
            </a:r>
            <a:r>
              <a:rPr lang="ar-JO" sz="1600" b="1" dirty="0" smtClean="0"/>
              <a:t>اجهاد الاباء والامهات </a:t>
            </a:r>
            <a:endParaRPr lang="ar-SA" sz="1600" b="1" dirty="0" smtClean="0"/>
          </a:p>
          <a:p>
            <a:pPr algn="r" rtl="1"/>
            <a:r>
              <a:rPr lang="ar-SA" sz="1600" b="1" dirty="0" smtClean="0"/>
              <a:t>• النشاط 3: تأثير الإجهاد </a:t>
            </a:r>
            <a:r>
              <a:rPr lang="ar-JO" sz="1600" b="1" dirty="0" smtClean="0"/>
              <a:t>الاباء والامهات </a:t>
            </a:r>
            <a:r>
              <a:rPr lang="ar-SA" sz="1600" b="1" dirty="0" smtClean="0"/>
              <a:t>على الأطفال</a:t>
            </a:r>
          </a:p>
          <a:p>
            <a:pPr algn="r" rtl="1"/>
            <a:endParaRPr lang="ar-SA" sz="1600" b="1" dirty="0" smtClean="0"/>
          </a:p>
          <a:p>
            <a:pPr algn="r" rtl="1"/>
            <a:r>
              <a:rPr lang="ar-SA" sz="1600" b="1" dirty="0" smtClean="0"/>
              <a:t>مجموعة 3: </a:t>
            </a:r>
            <a:r>
              <a:rPr lang="ar-JO" sz="1600" b="1" dirty="0" smtClean="0"/>
              <a:t>منهاج </a:t>
            </a:r>
            <a:r>
              <a:rPr lang="ar-SA" sz="1600" b="1" dirty="0" smtClean="0"/>
              <a:t>مهارات الأبوة والأمومة لمقدمي الرعاية للأطفال - الجلسة 2: فهم </a:t>
            </a:r>
            <a:r>
              <a:rPr lang="ar-JO" sz="1600" b="1" dirty="0" smtClean="0"/>
              <a:t>اجهاد الاباء والامهات</a:t>
            </a:r>
            <a:endParaRPr lang="ar-SA" sz="1600" b="1" dirty="0" smtClean="0"/>
          </a:p>
          <a:p>
            <a:pPr algn="r" rtl="1"/>
            <a:r>
              <a:rPr lang="ar-SA" sz="1600" b="1" dirty="0" smtClean="0"/>
              <a:t>• النشاط 4: تقنيات الاسترخاء للتعامل مع الإجهاد (أي </a:t>
            </a:r>
            <a:r>
              <a:rPr lang="ar-JO" sz="1600" b="1" dirty="0" smtClean="0"/>
              <a:t>تقنيتين</a:t>
            </a:r>
            <a:r>
              <a:rPr lang="ar-SA" sz="1600" b="1" dirty="0" smtClean="0"/>
              <a:t>)</a:t>
            </a:r>
          </a:p>
          <a:p>
            <a:pPr algn="r" rtl="1"/>
            <a:endParaRPr lang="ar-SA" sz="1600" b="1" dirty="0" smtClean="0"/>
          </a:p>
          <a:p>
            <a:pPr algn="r" rtl="1"/>
            <a:r>
              <a:rPr lang="ar-SA" sz="1600" b="1" dirty="0" smtClean="0"/>
              <a:t>مجموعة 4: : </a:t>
            </a:r>
            <a:r>
              <a:rPr lang="ar-JO" sz="1600" b="1" dirty="0" smtClean="0"/>
              <a:t>منهاج </a:t>
            </a:r>
            <a:r>
              <a:rPr lang="ar-SA" sz="1600" b="1" dirty="0" smtClean="0"/>
              <a:t>مهارات الأبوة والأمومة لمقدمي الرعاية للمراهقين - الجلسة 3: استراتيجيات التكيف والشفاء</a:t>
            </a:r>
          </a:p>
          <a:p>
            <a:pPr algn="r" rtl="1"/>
            <a:r>
              <a:rPr lang="ar-SA" sz="1600" b="1" dirty="0" smtClean="0"/>
              <a:t>• النشاط 2: التحدث والكتابة (قسم الكتابة فقط)</a:t>
            </a:r>
          </a:p>
          <a:p>
            <a:pPr algn="r" rtl="1"/>
            <a:endParaRPr lang="ar-SA" sz="1600" b="1" dirty="0" smtClean="0"/>
          </a:p>
          <a:p>
            <a:pPr algn="r" rtl="1"/>
            <a:r>
              <a:rPr lang="ar-SA" sz="1600" b="1" dirty="0" smtClean="0"/>
              <a:t>المجموعة 5:</a:t>
            </a:r>
            <a:r>
              <a:rPr lang="ar-JO" sz="1600" b="1" dirty="0" smtClean="0"/>
              <a:t> منهاج </a:t>
            </a:r>
            <a:r>
              <a:rPr lang="ar-SA" sz="1600" b="1" dirty="0" smtClean="0"/>
              <a:t>مهارات الأبوة والأمومة لمقدمي الرعاية للمراهقين - الجلسة 3: استراتيجيات التكيف والشفاء</a:t>
            </a:r>
          </a:p>
          <a:p>
            <a:pPr algn="r" rtl="1"/>
            <a:r>
              <a:rPr lang="ar-SA" sz="1600" b="1" dirty="0" smtClean="0"/>
              <a:t>• النشاط الثاني: النشاط البديل: </a:t>
            </a:r>
            <a:r>
              <a:rPr lang="ar-JO" sz="1600" b="1" dirty="0" smtClean="0"/>
              <a:t> مكان </a:t>
            </a:r>
            <a:r>
              <a:rPr lang="ar-SA" sz="1600" b="1" dirty="0" smtClean="0"/>
              <a:t>آمن</a:t>
            </a:r>
          </a:p>
          <a:p>
            <a:pPr algn="r" rtl="1"/>
            <a:endParaRPr lang="ar-SA" sz="1600" b="1" dirty="0" smtClean="0"/>
          </a:p>
          <a:p>
            <a:pPr algn="r" rtl="1"/>
            <a:r>
              <a:rPr lang="ar-SA" sz="1600" b="1" dirty="0" smtClean="0"/>
              <a:t>المجموعة 6: </a:t>
            </a:r>
            <a:r>
              <a:rPr lang="ar-JO" sz="1600" b="1" dirty="0" smtClean="0"/>
              <a:t>منهاج </a:t>
            </a:r>
            <a:r>
              <a:rPr lang="ar-SA" sz="1600" b="1" dirty="0" smtClean="0"/>
              <a:t>مهارات الأبوة والأمومة لمقدمي الرعاية للأطفال - الجلسة 3: استراتيجيات التكيف والشفاء</a:t>
            </a:r>
          </a:p>
          <a:p>
            <a:pPr algn="r" rtl="1"/>
            <a:r>
              <a:rPr lang="ar-SA" sz="1600" b="1" dirty="0" smtClean="0"/>
              <a:t>• النشاط 3: </a:t>
            </a:r>
            <a:r>
              <a:rPr lang="ar-JO" sz="1600" b="1" dirty="0" smtClean="0"/>
              <a:t> عمل مجموعة ادوات التكيف والشفاء الخاصة بك .</a:t>
            </a:r>
            <a:r>
              <a:rPr lang="ar-SA" sz="1600" b="1" dirty="0" smtClean="0"/>
              <a:t> </a:t>
            </a:r>
            <a:endParaRPr lang="en-US" sz="1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4991" y="246757"/>
            <a:ext cx="8305800" cy="68191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-107" charset="0"/>
                <a:ea typeface="MS PGothic" pitchFamily="34" charset="-128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Akzidenz Grotesk BE Super" pitchFamily="-110" charset="0"/>
                <a:ea typeface="ヒラギノ角ゴ Pro W3" pitchFamily="-110" charset="-128"/>
                <a:cs typeface="ヒラギノ角ゴ Pro W3" pitchFamily="-110" charset="-128"/>
              </a:defRPr>
            </a:lvl9pPr>
          </a:lstStyle>
          <a:p>
            <a:pPr algn="r" rtl="1"/>
            <a:r>
              <a:rPr lang="ar-JO" b="1" u="sng" kern="0" dirty="0" smtClean="0"/>
              <a:t>دعونا نطبق  !</a:t>
            </a:r>
            <a:endParaRPr lang="en-US" b="1" u="sng" kern="0" dirty="0"/>
          </a:p>
        </p:txBody>
      </p:sp>
    </p:spTree>
    <p:extLst>
      <p:ext uri="{BB962C8B-B14F-4D97-AF65-F5344CB8AC3E}">
        <p14:creationId xmlns:p14="http://schemas.microsoft.com/office/powerpoint/2010/main" val="36933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457200"/>
            <a:ext cx="8305800" cy="1219200"/>
          </a:xfrm>
        </p:spPr>
        <p:txBody>
          <a:bodyPr/>
          <a:lstStyle/>
          <a:p>
            <a:pPr algn="r"/>
            <a:r>
              <a:rPr lang="ar-JO" b="1" u="sng" dirty="0" smtClean="0"/>
              <a:t>استخلاص المعلومات </a:t>
            </a:r>
            <a:endParaRPr lang="en-US" b="1" u="sng" dirty="0"/>
          </a:p>
        </p:txBody>
      </p:sp>
      <p:sp>
        <p:nvSpPr>
          <p:cNvPr id="4" name="Rectangle 3"/>
          <p:cNvSpPr/>
          <p:nvPr/>
        </p:nvSpPr>
        <p:spPr>
          <a:xfrm>
            <a:off x="381000" y="1371600"/>
            <a:ext cx="829993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b="1" dirty="0" smtClean="0">
                <a:latin typeface="+mn-lt"/>
              </a:rPr>
              <a:t>الخطوة 1: التقييم الذاتي</a:t>
            </a:r>
          </a:p>
          <a:p>
            <a:pPr marL="261938" algn="r" rtl="1">
              <a:buFont typeface="Wingdings" pitchFamily="2" charset="2"/>
              <a:buChar char="§"/>
            </a:pPr>
            <a:r>
              <a:rPr lang="ar-JO" b="1" dirty="0" smtClean="0">
                <a:latin typeface="+mn-lt"/>
              </a:rPr>
              <a:t> </a:t>
            </a:r>
            <a:r>
              <a:rPr lang="ar-SA" b="1" dirty="0" smtClean="0">
                <a:latin typeface="+mn-lt"/>
              </a:rPr>
              <a:t>ما الذى </a:t>
            </a:r>
            <a:r>
              <a:rPr lang="ar-JO" b="1" dirty="0" smtClean="0">
                <a:latin typeface="+mn-lt"/>
              </a:rPr>
              <a:t>جرى بشكل جيد </a:t>
            </a:r>
            <a:r>
              <a:rPr lang="ar-SA" b="1" dirty="0" smtClean="0">
                <a:latin typeface="+mn-lt"/>
              </a:rPr>
              <a:t>؟</a:t>
            </a:r>
          </a:p>
          <a:p>
            <a:pPr marL="261938" algn="r" rtl="1">
              <a:buFont typeface="Wingdings" pitchFamily="2" charset="2"/>
              <a:buChar char="§"/>
            </a:pPr>
            <a:r>
              <a:rPr lang="ar-JO" b="1" dirty="0" smtClean="0">
                <a:latin typeface="+mn-lt"/>
              </a:rPr>
              <a:t> </a:t>
            </a:r>
            <a:r>
              <a:rPr lang="ar-SA" b="1" dirty="0" smtClean="0">
                <a:latin typeface="+mn-lt"/>
              </a:rPr>
              <a:t>ما كان يمكن أن تفعله بشكل مختلف؟</a:t>
            </a:r>
          </a:p>
          <a:p>
            <a:pPr algn="r" rtl="1"/>
            <a:endParaRPr lang="ar-SA" b="1" dirty="0" smtClean="0">
              <a:latin typeface="+mn-lt"/>
            </a:endParaRPr>
          </a:p>
          <a:p>
            <a:pPr algn="r" rtl="1"/>
            <a:r>
              <a:rPr lang="ar-SA" b="1" dirty="0" smtClean="0">
                <a:latin typeface="+mn-lt"/>
              </a:rPr>
              <a:t>الخطوة 2: </a:t>
            </a:r>
            <a:r>
              <a:rPr lang="ar-JO" b="1" dirty="0" smtClean="0">
                <a:latin typeface="+mn-lt"/>
              </a:rPr>
              <a:t>استخلاص معلمومات </a:t>
            </a:r>
            <a:r>
              <a:rPr lang="ar-SA" b="1" dirty="0" smtClean="0">
                <a:latin typeface="+mn-lt"/>
              </a:rPr>
              <a:t>المجموعة بأكملها</a:t>
            </a:r>
          </a:p>
          <a:p>
            <a:pPr marL="261938" algn="r" rtl="1">
              <a:buFont typeface="Wingdings" pitchFamily="2" charset="2"/>
              <a:buChar char="§"/>
            </a:pPr>
            <a:r>
              <a:rPr lang="ar-JO" b="1" dirty="0" smtClean="0">
                <a:latin typeface="+mn-lt"/>
              </a:rPr>
              <a:t> التغذية الراجعة </a:t>
            </a:r>
            <a:r>
              <a:rPr lang="ar-SA" b="1" dirty="0" smtClean="0">
                <a:latin typeface="+mn-lt"/>
              </a:rPr>
              <a:t>الإيجابية</a:t>
            </a:r>
          </a:p>
          <a:p>
            <a:pPr marL="261938" algn="r" rtl="1">
              <a:buFont typeface="Wingdings" pitchFamily="2" charset="2"/>
              <a:buChar char="§"/>
            </a:pPr>
            <a:r>
              <a:rPr lang="ar-JO" b="1" dirty="0" smtClean="0">
                <a:latin typeface="+mn-lt"/>
              </a:rPr>
              <a:t>  </a:t>
            </a:r>
            <a:r>
              <a:rPr lang="ar-SA" b="1" dirty="0" smtClean="0">
                <a:latin typeface="+mn-lt"/>
              </a:rPr>
              <a:t>اقتراحات للتحسين</a:t>
            </a:r>
          </a:p>
          <a:p>
            <a:pPr algn="r" rtl="1"/>
            <a:endParaRPr lang="ar-SA" b="1" dirty="0" smtClean="0">
              <a:latin typeface="+mn-lt"/>
            </a:endParaRPr>
          </a:p>
          <a:p>
            <a:pPr algn="r" rtl="1"/>
            <a:r>
              <a:rPr lang="ar-SA" b="1" dirty="0" smtClean="0">
                <a:latin typeface="+mn-lt"/>
              </a:rPr>
              <a:t>الخطوة 3: </a:t>
            </a:r>
            <a:r>
              <a:rPr lang="ar-JO" b="1" dirty="0" smtClean="0">
                <a:latin typeface="+mn-lt"/>
              </a:rPr>
              <a:t>التغذية الراجعة من المدرب </a:t>
            </a:r>
            <a:endParaRPr lang="ar-SA" b="1" dirty="0" smtClean="0">
              <a:latin typeface="+mn-lt"/>
            </a:endParaRPr>
          </a:p>
          <a:p>
            <a:pPr marL="261938" algn="r" rtl="1">
              <a:buFont typeface="Wingdings" pitchFamily="2" charset="2"/>
              <a:buChar char="§"/>
            </a:pPr>
            <a:r>
              <a:rPr lang="ar-JO" b="1" dirty="0" smtClean="0">
                <a:latin typeface="+mn-lt"/>
              </a:rPr>
              <a:t>  التغذية الراجعة </a:t>
            </a:r>
            <a:r>
              <a:rPr lang="ar-SA" b="1" dirty="0" smtClean="0">
                <a:latin typeface="+mn-lt"/>
              </a:rPr>
              <a:t>الإيجابية</a:t>
            </a:r>
          </a:p>
          <a:p>
            <a:pPr marL="261938" algn="r" rtl="1">
              <a:buFont typeface="Wingdings" pitchFamily="2" charset="2"/>
              <a:buChar char="§"/>
            </a:pPr>
            <a:r>
              <a:rPr lang="ar-SA" b="1" dirty="0" smtClean="0">
                <a:latin typeface="+mn-lt"/>
              </a:rPr>
              <a:t>اقتراحات للتحسين</a:t>
            </a:r>
            <a:endParaRPr lang="ar-SA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657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305800" cy="1219200"/>
          </a:xfrm>
        </p:spPr>
        <p:txBody>
          <a:bodyPr/>
          <a:lstStyle/>
          <a:p>
            <a:pPr algn="r" rtl="1"/>
            <a:r>
              <a:rPr lang="ar-JO" dirty="0"/>
              <a:t>أفكار حول جلسة اليوم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3505200"/>
          </a:xfrm>
          <a:noFill/>
          <a:ln>
            <a:noFill/>
          </a:ln>
          <a:effectLst/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lvl="0" indent="-457200" algn="r" rtl="1">
              <a:buFont typeface="Arial" panose="020B0604020202020204" pitchFamily="34" charset="0"/>
              <a:buChar char="•"/>
            </a:pPr>
            <a:r>
              <a:rPr lang="ar-JO" dirty="0"/>
              <a:t>ماذا </a:t>
            </a:r>
            <a:r>
              <a:rPr lang="ar-JO" dirty="0" smtClean="0"/>
              <a:t>تعلمته اليوم </a:t>
            </a:r>
            <a:r>
              <a:rPr lang="ar-JO" dirty="0"/>
              <a:t>؟</a:t>
            </a:r>
            <a:endParaRPr lang="en-US" dirty="0"/>
          </a:p>
          <a:p>
            <a:pPr marL="457200" lvl="0" indent="-457200" algn="r" rtl="1">
              <a:buFont typeface="Arial" panose="020B0604020202020204" pitchFamily="34" charset="0"/>
              <a:buChar char="•"/>
            </a:pPr>
            <a:r>
              <a:rPr lang="ar-JO" dirty="0"/>
              <a:t>ما الذي أحببته أكثر من غيره في هذه الجلسة؟</a:t>
            </a:r>
            <a:endParaRPr lang="en-US" dirty="0"/>
          </a:p>
          <a:p>
            <a:pPr marL="457200" lvl="0" indent="-457200" algn="r" rtl="1">
              <a:buFont typeface="Arial" panose="020B0604020202020204" pitchFamily="34" charset="0"/>
              <a:buChar char="•"/>
            </a:pPr>
            <a:r>
              <a:rPr lang="ar-JO" dirty="0"/>
              <a:t>ما الذي أحببته أقل من غيره ؟ولماذا؟</a:t>
            </a:r>
            <a:endParaRPr lang="en-US" dirty="0"/>
          </a:p>
          <a:p>
            <a:pPr marL="457200" lvl="0" indent="-457200" algn="r" rtl="1">
              <a:buFont typeface="Arial" panose="020B0604020202020204" pitchFamily="34" charset="0"/>
              <a:buChar char="•"/>
            </a:pPr>
            <a:r>
              <a:rPr lang="ar-JO" dirty="0"/>
              <a:t>ما الذي كنت تود لو تمت مناقشته مما لم تتم تغطيته؟</a:t>
            </a:r>
            <a:endParaRPr lang="en-US" dirty="0"/>
          </a:p>
          <a:p>
            <a:pPr marL="457200" lvl="0" indent="-457200" algn="r" rtl="1">
              <a:buFont typeface="Arial" panose="020B0604020202020204" pitchFamily="34" charset="0"/>
              <a:buChar char="•"/>
            </a:pPr>
            <a:r>
              <a:rPr lang="ar-JO" dirty="0"/>
              <a:t>هل لديك أية اقتراحات </a:t>
            </a:r>
            <a:r>
              <a:rPr lang="ar-JO"/>
              <a:t>أو </a:t>
            </a:r>
            <a:r>
              <a:rPr lang="ar-JO" smtClean="0"/>
              <a:t>ملاحظات  </a:t>
            </a:r>
            <a:r>
              <a:rPr lang="ar-JO" dirty="0"/>
              <a:t>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66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JO" b="1" u="sng" dirty="0" smtClean="0"/>
              <a:t>قواعد الإبداع المشترك</a:t>
            </a:r>
            <a:endParaRPr lang="en-US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2476889" y="2071678"/>
            <a:ext cx="5115503" cy="1557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r" rtl="1">
              <a:spcBef>
                <a:spcPct val="20000"/>
              </a:spcBef>
              <a:buFont typeface="Wingdings" pitchFamily="2" charset="2"/>
              <a:buChar char="§"/>
            </a:pPr>
            <a:r>
              <a:rPr lang="ar-JO" sz="2800" dirty="0" smtClean="0">
                <a:ea typeface="MS PGothic" charset="0"/>
                <a:cs typeface="+mn-cs"/>
              </a:rPr>
              <a:t>تساعدنا على إدارة سلوكياتنا </a:t>
            </a:r>
          </a:p>
          <a:p>
            <a:pPr marL="457200" indent="-457200" algn="r" rtl="1">
              <a:spcBef>
                <a:spcPct val="20000"/>
              </a:spcBef>
              <a:buFont typeface="Wingdings" pitchFamily="2" charset="2"/>
              <a:buChar char="§"/>
            </a:pPr>
            <a:r>
              <a:rPr lang="ar-JO" sz="2800" dirty="0" smtClean="0">
                <a:ea typeface="MS PGothic" charset="0"/>
                <a:cs typeface="+mn-cs"/>
              </a:rPr>
              <a:t> تساعدنا على إدارة الوقت أثناء التدريب</a:t>
            </a:r>
          </a:p>
          <a:p>
            <a:pPr marL="457200" indent="-457200" algn="r" rtl="1">
              <a:spcBef>
                <a:spcPct val="20000"/>
              </a:spcBef>
              <a:buFont typeface="Wingdings" pitchFamily="2" charset="2"/>
              <a:buChar char="§"/>
            </a:pPr>
            <a:r>
              <a:rPr lang="ar-JO" sz="2800" dirty="0" smtClean="0">
                <a:ea typeface="MS PGothic" charset="0"/>
                <a:cs typeface="+mn-cs"/>
              </a:rPr>
              <a:t>تذكرنا بان نكون محترمين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449465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b="1" i="1" dirty="0" smtClean="0"/>
              <a:t>هل يمكنكم  التفكير في بعض القواعد التي يتعين علينا إتباعها جميعا في هذا التدريب الذي يستمر خمسة أيام؟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67022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90600"/>
            <a:ext cx="8305800" cy="1219200"/>
          </a:xfrm>
        </p:spPr>
        <p:txBody>
          <a:bodyPr/>
          <a:lstStyle/>
          <a:p>
            <a:pPr algn="r" rtl="1"/>
            <a:r>
              <a:rPr lang="ar-JO" b="1" u="sng" dirty="0" smtClean="0"/>
              <a:t>المُنشط : لعبة الصورة </a:t>
            </a:r>
            <a:endParaRPr lang="en-US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2209800"/>
            <a:ext cx="7848600" cy="238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spcBef>
                <a:spcPct val="20000"/>
              </a:spcBef>
              <a:buFont typeface="Wingdings" pitchFamily="2" charset="2"/>
              <a:buChar char="§"/>
            </a:pPr>
            <a:r>
              <a:rPr lang="ar-JO" dirty="0">
                <a:ea typeface="MS PGothic" charset="0"/>
                <a:cs typeface="+mj-cs"/>
              </a:rPr>
              <a:t>توزعوا ضمن مجموعات (كل مجموعة 5-6 لاعبين)</a:t>
            </a:r>
            <a:endParaRPr lang="en-US" dirty="0">
              <a:ea typeface="MS PGothic" charset="0"/>
              <a:cs typeface="+mj-cs"/>
            </a:endParaRPr>
          </a:p>
          <a:p>
            <a:pPr marL="457200" indent="-457200" algn="r" rtl="1">
              <a:spcBef>
                <a:spcPct val="20000"/>
              </a:spcBef>
              <a:buFont typeface="Wingdings" pitchFamily="2" charset="2"/>
              <a:buChar char="§"/>
            </a:pPr>
            <a:r>
              <a:rPr lang="ar-JO" dirty="0">
                <a:ea typeface="MS PGothic" charset="0"/>
                <a:cs typeface="+mj-cs"/>
              </a:rPr>
              <a:t>اختاروا احد أعضاء المجموعة ليقوم بالرسم</a:t>
            </a:r>
            <a:endParaRPr lang="en-US" dirty="0">
              <a:ea typeface="MS PGothic" charset="0"/>
              <a:cs typeface="+mj-cs"/>
            </a:endParaRPr>
          </a:p>
          <a:p>
            <a:pPr marL="457200" indent="-457200" algn="r" rtl="1">
              <a:spcBef>
                <a:spcPct val="20000"/>
              </a:spcBef>
              <a:buFont typeface="Wingdings" pitchFamily="2" charset="2"/>
              <a:buChar char="§"/>
            </a:pPr>
            <a:r>
              <a:rPr lang="ar-JO" dirty="0">
                <a:ea typeface="MS PGothic" charset="0"/>
                <a:cs typeface="+mj-cs"/>
              </a:rPr>
              <a:t>يقوم كل واحد برسم نفس الشيء </a:t>
            </a:r>
          </a:p>
          <a:p>
            <a:pPr marL="457200" indent="-457200" algn="r" rtl="1">
              <a:spcBef>
                <a:spcPct val="20000"/>
              </a:spcBef>
              <a:buFont typeface="Wingdings" pitchFamily="2" charset="2"/>
              <a:buChar char="§"/>
            </a:pPr>
            <a:r>
              <a:rPr lang="ar-JO" dirty="0">
                <a:ea typeface="MS PGothic" charset="0"/>
                <a:cs typeface="+mn-cs"/>
              </a:rPr>
              <a:t>المجموعة التي تخمن الرسمة اولا هي التي تكسب </a:t>
            </a:r>
            <a:r>
              <a:rPr lang="ar-JO" sz="2800" dirty="0" smtClean="0">
                <a:ea typeface="MS PGothic" charset="0"/>
                <a:cs typeface="+mn-cs"/>
              </a:rPr>
              <a:t>العلامة</a:t>
            </a:r>
            <a:endParaRPr lang="en-US" sz="2800" dirty="0" smtClean="0">
              <a:ea typeface="MS PGothic" charset="0"/>
              <a:cs typeface="+mn-cs"/>
            </a:endParaRPr>
          </a:p>
          <a:p>
            <a:pPr marL="457200" indent="-457200" algn="r" rtl="1">
              <a:spcBef>
                <a:spcPct val="20000"/>
              </a:spcBef>
            </a:pPr>
            <a:endParaRPr lang="en-US" sz="2800" dirty="0"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93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0"/>
            <a:ext cx="6677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sz="3600" b="1" u="sng" kern="0" dirty="0">
                <a:solidFill>
                  <a:prstClr val="black"/>
                </a:solidFill>
                <a:latin typeface="Arial"/>
                <a:ea typeface="MS PGothic" pitchFamily="34" charset="-128"/>
                <a:cs typeface="Arial"/>
              </a:rPr>
              <a:t>اليوم </a:t>
            </a:r>
            <a:r>
              <a:rPr lang="ar-JO" sz="3600" b="1" u="sng" kern="0" dirty="0" smtClean="0">
                <a:solidFill>
                  <a:prstClr val="black"/>
                </a:solidFill>
                <a:latin typeface="Arial"/>
                <a:ea typeface="MS PGothic" pitchFamily="34" charset="-128"/>
                <a:cs typeface="Arial"/>
              </a:rPr>
              <a:t>الأول - </a:t>
            </a:r>
            <a:r>
              <a:rPr lang="ar-JO" sz="3600" b="1" u="sng" kern="0" dirty="0">
                <a:solidFill>
                  <a:prstClr val="black"/>
                </a:solidFill>
                <a:latin typeface="Arial"/>
                <a:ea typeface="MS PGothic" pitchFamily="34" charset="-128"/>
                <a:cs typeface="Arial"/>
              </a:rPr>
              <a:t>جدول الأعمال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230F79F8-06D1-48D6-B131-8D78C9F021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647544"/>
              </p:ext>
            </p:extLst>
          </p:nvPr>
        </p:nvGraphicFramePr>
        <p:xfrm>
          <a:off x="500034" y="2571744"/>
          <a:ext cx="7279776" cy="402465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764710">
                  <a:extLst>
                    <a:ext uri="{9D8B030D-6E8A-4147-A177-3AD203B41FA5}">
                      <a16:colId xmlns:a16="http://schemas.microsoft.com/office/drawing/2014/main" xmlns="" val="3210711368"/>
                    </a:ext>
                  </a:extLst>
                </a:gridCol>
                <a:gridCol w="2515066">
                  <a:extLst>
                    <a:ext uri="{9D8B030D-6E8A-4147-A177-3AD203B41FA5}">
                      <a16:colId xmlns:a16="http://schemas.microsoft.com/office/drawing/2014/main" xmlns="" val="921756380"/>
                    </a:ext>
                  </a:extLst>
                </a:gridCol>
              </a:tblGrid>
              <a:tr h="2143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dirty="0">
                          <a:effectLst/>
                        </a:rPr>
                        <a:t>الجلسة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dirty="0">
                          <a:effectLst/>
                        </a:rPr>
                        <a:t>المدة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2984143"/>
                  </a:ext>
                </a:extLst>
              </a:tr>
              <a:tr h="365443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r-JO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جلسة التدريب على مهارات الأبوة والأمومة : 1</a:t>
                      </a:r>
                    </a:p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أساسيات مهارة مهارات الأبوة والأمومة 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ar-JO" sz="1500" dirty="0" smtClean="0"/>
                        <a:t>8 ساعات </a:t>
                      </a:r>
                      <a:endParaRPr lang="en-US" sz="1500" dirty="0"/>
                    </a:p>
                  </a:txBody>
                  <a:tcPr marL="77799" marR="77799" marT="38900" marB="389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1596508"/>
                  </a:ext>
                </a:extLst>
              </a:tr>
              <a:tr h="25241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1-1 المقدمة والتوقعات 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ساعة وخمسة وعشرون دقيقة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8067579"/>
                  </a:ext>
                </a:extLst>
              </a:tr>
              <a:tr h="29623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استراحة شاي 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دقيقة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58428268"/>
                  </a:ext>
                </a:extLst>
              </a:tr>
              <a:tr h="27527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1-2 مقدمة لتدخلات مهارة مهارات الأبوة والأمومة 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 دقيقة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6674904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1-3 ماذا يقول العلم عن الأبوة والأمومة، والعلاقات، ورفاه الأطفال  والمراهقين 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 دقيقة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1679034"/>
                  </a:ext>
                </a:extLst>
              </a:tr>
              <a:tr h="206061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استراحة غداء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ساعة </a:t>
                      </a:r>
                      <a:r>
                        <a:rPr lang="ar-JO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واحدة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2527529"/>
                  </a:ext>
                </a:extLst>
              </a:tr>
              <a:tr h="294005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1-4 الفرق بين الجنس والنوع الاجتماعي 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 دقيقة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8196076"/>
                  </a:ext>
                </a:extLst>
              </a:tr>
              <a:tr h="365443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1-5 فهم ما هو إجهاد الأبوة والأمومة 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 دقيقة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1892214"/>
                  </a:ext>
                </a:extLst>
              </a:tr>
              <a:tr h="31815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1-6 التعامل والشفاء 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دقيقة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9886651"/>
                  </a:ext>
                </a:extLst>
              </a:tr>
              <a:tr h="245097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استراحة شاي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دقيقة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097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1-7 مراجعة وتطبيق للجلسات 1</a:t>
                      </a:r>
                      <a:r>
                        <a:rPr lang="ar-JO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،2 و3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ساعات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5443">
                <a:tc>
                  <a:txBody>
                    <a:bodyPr/>
                    <a:lstStyle/>
                    <a:p>
                      <a:pPr marL="0" marR="0" algn="r" rtl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JO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1-8 اختتام اليوم الأول 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 دقيقة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457200" rtl="1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349" marR="583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27A0426-DBDB-47AB-A65C-B7B9E7269B7E}"/>
              </a:ext>
            </a:extLst>
          </p:cNvPr>
          <p:cNvSpPr/>
          <p:nvPr/>
        </p:nvSpPr>
        <p:spPr>
          <a:xfrm>
            <a:off x="785786" y="642918"/>
            <a:ext cx="8001000" cy="1916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9063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119063" algn="l"/>
              </a:tabLst>
            </a:pPr>
            <a:r>
              <a:rPr lang="ar-JO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أهداف الجلسة :</a:t>
            </a:r>
          </a:p>
          <a:p>
            <a:pPr marL="119063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119063" algn="l"/>
              </a:tabLst>
            </a:pPr>
            <a:r>
              <a:rPr lang="ar-JO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في </a:t>
            </a:r>
            <a:r>
              <a:rPr lang="ar-JO" sz="18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نهاية الجلسة، سيكون المتدربين قادرين على القيام بما يلي: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ts val="14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ar-JO" sz="18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ذكر ثلاثة مكونات أساسية من مهارات الأبوة والأمومة الفعالة.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ts val="14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ar-JO" sz="18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توضيح الفرق بين الجنس والنوع الاجتماعي.</a:t>
            </a:r>
          </a:p>
          <a:p>
            <a:pPr marL="342900" marR="0" lvl="0" indent="-342900" algn="r" rtl="1">
              <a:lnSpc>
                <a:spcPts val="14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ar-JO" sz="18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توضيح معنى إجهاد الأبوة والأمومة وتأثيرها على الأطفال.</a:t>
            </a:r>
          </a:p>
          <a:p>
            <a:pPr marL="342900" marR="0" lvl="0" indent="-342900" algn="r" rtl="1">
              <a:lnSpc>
                <a:spcPts val="14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ar-JO" sz="1800" dirty="0" smtClean="0">
                <a:latin typeface="Calibri" panose="020F0502020204030204" pitchFamily="34" charset="0"/>
                <a:cs typeface="Arial" panose="020B0604020202020204" pitchFamily="34" charset="0"/>
              </a:rPr>
              <a:t>سرد التقنيات التي تساعد الآباء على  التعامل  مع الإجهاد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9736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JO" b="1" u="sng" dirty="0" smtClean="0">
                <a:latin typeface="Arial" charset="0"/>
                <a:ea typeface="MS PGothic" charset="0"/>
              </a:rPr>
              <a:t>الغرض من وعملية التدريب </a:t>
            </a:r>
            <a:endParaRPr lang="en-US" b="1" u="sng" dirty="0">
              <a:latin typeface="Arial" charset="0"/>
              <a:ea typeface="MS PGothic" charset="0"/>
            </a:endParaRP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Tx/>
              <a:buAutoNum type="arabicPeriod"/>
            </a:pPr>
            <a:endParaRPr lang="en-US" sz="2400" dirty="0" smtClean="0">
              <a:latin typeface="Arial" charset="0"/>
              <a:ea typeface="MS PGothic" charset="0"/>
              <a:cs typeface="+mj-cs"/>
            </a:endParaRPr>
          </a:p>
          <a:p>
            <a:pPr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JO" sz="2700" kern="1200" dirty="0">
                <a:latin typeface="Arial" charset="0"/>
                <a:ea typeface="ヒラギノ角ゴ Pro W3" charset="0"/>
                <a:cs typeface="+mj-cs"/>
              </a:rPr>
              <a:t>في صباح كل يوم وعلى مدار 5 أيام سوف تتعرفون على النظرية التي يستند عليها نمو الأطفال والمراهقين ومهارات الأبوة والأمومة.</a:t>
            </a:r>
          </a:p>
          <a:p>
            <a:pPr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endParaRPr lang="ar-JO" sz="2700" kern="1200" dirty="0">
              <a:latin typeface="Arial" charset="0"/>
              <a:ea typeface="ヒラギノ角ゴ Pro W3" charset="0"/>
              <a:cs typeface="+mj-cs"/>
            </a:endParaRPr>
          </a:p>
          <a:p>
            <a:pPr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JO" sz="2700" kern="1200" dirty="0">
                <a:latin typeface="Arial" charset="0"/>
                <a:ea typeface="ヒラギノ角ゴ Pro W3" charset="0"/>
                <a:cs typeface="+mj-cs"/>
              </a:rPr>
              <a:t>في فترة ما بعد الظهر سوف نطبق تسهيل المفاهيم التي تعلمناها  في </a:t>
            </a:r>
            <a:r>
              <a:rPr lang="ar-JO" sz="2400" dirty="0" smtClean="0">
                <a:latin typeface="Arial" charset="0"/>
                <a:ea typeface="MS PGothic" charset="0"/>
                <a:cs typeface="+mj-cs"/>
              </a:rPr>
              <a:t>الصباح.</a:t>
            </a:r>
            <a:endParaRPr lang="en-US" sz="2400" dirty="0">
              <a:latin typeface="Arial" charset="0"/>
              <a:ea typeface="MS PGothic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69900" y="457200"/>
            <a:ext cx="8305800" cy="757222"/>
          </a:xfrm>
        </p:spPr>
        <p:txBody>
          <a:bodyPr/>
          <a:lstStyle/>
          <a:p>
            <a:pPr algn="r" rtl="1"/>
            <a:r>
              <a:rPr lang="ar-JO" sz="2800" b="1" u="sng" dirty="0" smtClean="0">
                <a:latin typeface="Arial" charset="0"/>
                <a:ea typeface="MS PGothic" charset="0"/>
              </a:rPr>
              <a:t>لمحة عامة : تدخلات مهارات الأبوة والأمومة </a:t>
            </a:r>
            <a:r>
              <a:rPr lang="en-US" sz="2800" b="1" u="sng" dirty="0" smtClean="0">
                <a:latin typeface="Arial" charset="0"/>
                <a:ea typeface="MS PGothic" charset="0"/>
              </a:rPr>
              <a:t>SHLS</a:t>
            </a:r>
            <a:endParaRPr lang="en-US" sz="2800" b="1" u="sng" dirty="0">
              <a:latin typeface="Arial" charset="0"/>
              <a:ea typeface="MS PGothic" charset="0"/>
            </a:endParaRPr>
          </a:p>
        </p:txBody>
      </p:sp>
      <p:sp>
        <p:nvSpPr>
          <p:cNvPr id="20483" name="Content Placeholder 3"/>
          <p:cNvSpPr>
            <a:spLocks noGrp="1"/>
          </p:cNvSpPr>
          <p:nvPr>
            <p:ph sz="half" idx="10"/>
          </p:nvPr>
        </p:nvSpPr>
        <p:spPr>
          <a:xfrm>
            <a:off x="285720" y="1371600"/>
            <a:ext cx="8350280" cy="4129102"/>
          </a:xfrm>
        </p:spPr>
        <p:txBody>
          <a:bodyPr/>
          <a:lstStyle/>
          <a:p>
            <a:pPr marL="342900" indent="-34290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endParaRPr lang="en-US" sz="2700" kern="12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marL="342900" indent="-34290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JO" sz="2700" kern="1200" dirty="0">
                <a:latin typeface="Arial" charset="0"/>
                <a:ea typeface="ヒラギノ角ゴ Pro W3" charset="0"/>
                <a:cs typeface="ヒラギノ角ゴ Pro W3" charset="0"/>
              </a:rPr>
              <a:t>مهارات الأبوة والأمومة لمقدمي الرعاية للأطفال عمر (6-11 سنة) - 12 جلسة</a:t>
            </a:r>
          </a:p>
          <a:p>
            <a:pPr marL="342900" indent="-34290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JO" sz="2700" kern="1200" dirty="0">
                <a:latin typeface="Arial" charset="0"/>
                <a:ea typeface="ヒラギノ角ゴ Pro W3" charset="0"/>
                <a:cs typeface="ヒラギノ角ゴ Pro W3" charset="0"/>
              </a:rPr>
              <a:t>مهارات الأبوة والأمومة لمقدمي الرعاية للمراهقين (6-11 سنة) - 13 جلسة</a:t>
            </a:r>
          </a:p>
          <a:p>
            <a:pPr marL="342900" indent="-34290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JO" sz="2700" kern="1200" dirty="0">
                <a:latin typeface="Arial" charset="0"/>
                <a:ea typeface="ヒラギノ角ゴ Pro W3" charset="0"/>
                <a:cs typeface="ヒラギノ角ゴ Pro W3" charset="0"/>
              </a:rPr>
              <a:t>مدة كل جلسة حوالي ساعتين.</a:t>
            </a:r>
          </a:p>
          <a:p>
            <a:pPr marL="342900" indent="-34290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JO" sz="2700" kern="1200" dirty="0">
                <a:latin typeface="Arial" charset="0"/>
                <a:ea typeface="ヒラギノ角ゴ Pro W3" charset="0"/>
                <a:cs typeface="ヒラギノ角ゴ Pro W3" charset="0"/>
              </a:rPr>
              <a:t> يتم تشجيع الآباء على تشكيل مجموعات دعم أصغر</a:t>
            </a:r>
          </a:p>
          <a:p>
            <a:pPr marL="342900" indent="-342900" algn="r" rtl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ar-JO" sz="2700" kern="1200" dirty="0">
                <a:latin typeface="Arial" charset="0"/>
                <a:ea typeface="ヒラギノ角ゴ Pro W3" charset="0"/>
                <a:cs typeface="ヒラギノ角ゴ Pro W3" charset="0"/>
              </a:rPr>
              <a:t>يمكن للميسرين القيام بزيارات تدريب منزلية</a:t>
            </a:r>
            <a:endParaRPr lang="en-US" sz="2700" kern="1200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305800" cy="1219200"/>
          </a:xfrm>
        </p:spPr>
        <p:txBody>
          <a:bodyPr/>
          <a:lstStyle/>
          <a:p>
            <a:pPr algn="r" rtl="1"/>
            <a:r>
              <a:rPr lang="ar-JO" b="1" u="sng" dirty="0" smtClean="0"/>
              <a:t>في كل جلسة من جلسات مهارات الأبوة والأمومة ابحث عن:</a:t>
            </a:r>
            <a:endParaRPr lang="en-US" b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905000"/>
            <a:ext cx="8001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ar-SA" sz="2700" dirty="0"/>
              <a:t>المدة المقدرة للنشاط</a:t>
            </a:r>
            <a:r>
              <a:rPr lang="ar-JO" sz="2700" dirty="0"/>
              <a:t>.</a:t>
            </a:r>
            <a:endParaRPr lang="ar-SA" sz="2700" dirty="0"/>
          </a:p>
          <a:p>
            <a:pPr marL="342900" indent="-342900" algn="r" rtl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ar-SA" sz="2700" dirty="0"/>
              <a:t>ترتيب المجموعة، التي يمكن أن تكون مجموعة كاملة، في أزواج أو العمل الفردي.</a:t>
            </a:r>
          </a:p>
          <a:p>
            <a:pPr marL="342900" indent="-342900" algn="r" rtl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ar-JO" sz="2700" dirty="0"/>
              <a:t>تلميحات </a:t>
            </a:r>
            <a:r>
              <a:rPr lang="ar-SA" sz="2700" dirty="0"/>
              <a:t>لتكييف المحتوى مع سياقك</a:t>
            </a:r>
          </a:p>
          <a:p>
            <a:pPr marL="342900" indent="-342900" algn="r" rtl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ar-JO" sz="2700" dirty="0"/>
              <a:t>تلميحات </a:t>
            </a:r>
            <a:r>
              <a:rPr lang="ar-SA" sz="2700" dirty="0"/>
              <a:t>عملية لمساعدتك على </a:t>
            </a:r>
            <a:r>
              <a:rPr lang="ar-JO" sz="2700" dirty="0"/>
              <a:t>التيسير وبشكل </a:t>
            </a:r>
            <a:r>
              <a:rPr lang="ar-SA" sz="2700" dirty="0"/>
              <a:t>أفضل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81714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C_PP_pages_white">
  <a:themeElements>
    <a:clrScheme name="IRC PPT Theme">
      <a:dk1>
        <a:sysClr val="windowText" lastClr="000000"/>
      </a:dk1>
      <a:lt1>
        <a:sysClr val="window" lastClr="FFFFFF"/>
      </a:lt1>
      <a:dk2>
        <a:srgbClr val="A5A5A5"/>
      </a:dk2>
      <a:lt2>
        <a:srgbClr val="FDC82F"/>
      </a:lt2>
      <a:accent1>
        <a:srgbClr val="000000"/>
      </a:accent1>
      <a:accent2>
        <a:srgbClr val="FFFFFF"/>
      </a:accent2>
      <a:accent3>
        <a:srgbClr val="9A9A9A"/>
      </a:accent3>
      <a:accent4>
        <a:srgbClr val="FDC82F"/>
      </a:accent4>
      <a:accent5>
        <a:srgbClr val="BF6828"/>
      </a:accent5>
      <a:accent6>
        <a:srgbClr val="FEDC44"/>
      </a:accent6>
      <a:hlink>
        <a:srgbClr val="BF6828"/>
      </a:hlink>
      <a:folHlink>
        <a:srgbClr val="9A9A9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ヒラギノ角ゴ Pro W3" pitchFamily="-110" charset="-128"/>
            <a:cs typeface="ヒラギノ角ゴ Pro W3" pitchFamily="-11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ヒラギノ角ゴ Pro W3" pitchFamily="-110" charset="-128"/>
            <a:cs typeface="ヒラギノ角ゴ Pro W3" pitchFamily="-110" charset="-128"/>
          </a:defRPr>
        </a:defPPr>
      </a:lstStyle>
    </a:lnDef>
  </a:objectDefaults>
  <a:extraClrSchemeLst>
    <a:extraClrScheme>
      <a:clrScheme name="IRC_PP_pages_whi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pages_whi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pages_whi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pages_whi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pages_whi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pages_whi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pages_whi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RC_PP_cover_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DC82F"/>
      </a:accent1>
      <a:accent2>
        <a:srgbClr val="FDC82F"/>
      </a:accent2>
      <a:accent3>
        <a:srgbClr val="FFFFFF"/>
      </a:accent3>
      <a:accent4>
        <a:srgbClr val="000000"/>
      </a:accent4>
      <a:accent5>
        <a:srgbClr val="FEE0AD"/>
      </a:accent5>
      <a:accent6>
        <a:srgbClr val="E5B52A"/>
      </a:accent6>
      <a:hlink>
        <a:srgbClr val="BF6800"/>
      </a:hlink>
      <a:folHlink>
        <a:srgbClr val="5565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ヒラギノ角ゴ Pro W3" pitchFamily="-110" charset="-128"/>
            <a:cs typeface="ヒラギノ角ゴ Pro W3" pitchFamily="-11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ヒラギノ角ゴ Pro W3" pitchFamily="-110" charset="-128"/>
            <a:cs typeface="ヒラギノ角ゴ Pro W3" pitchFamily="-110" charset="-128"/>
          </a:defRPr>
        </a:defPPr>
      </a:lstStyle>
    </a:lnDef>
  </a:objectDefaults>
  <a:extraClrSchemeLst>
    <a:extraClrScheme>
      <a:clrScheme name="IRC_PP_cover_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cover_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cover_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cover_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cover_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C_PP_cover_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C_PP_cover_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RescueNet Document" ma:contentTypeID="0x010100D60DBA53A71448E28E10A8C682B5121B00A049B94D1FF5074084994C06BC6F9E0D" ma:contentTypeVersion="16" ma:contentTypeDescription="RescueNet Document Content Type" ma:contentTypeScope="" ma:versionID="9d47bf4c5a5056618787ac15d58122cc">
  <xsd:schema xmlns:xsd="http://www.w3.org/2001/XMLSchema" xmlns:p="http://schemas.microsoft.com/office/2006/metadata/properties" xmlns:ns1="http://schemas.microsoft.com/sharepoint/v3" xmlns:ns2="de7ee7ca-26ca-49cc-9537-4188a29a6e27" targetNamespace="http://schemas.microsoft.com/office/2006/metadata/properties" ma:root="true" ma:fieldsID="daf5dd165056f2c70364a400ff54f67f" ns1:_="" ns2:_="">
    <xsd:import namespace="http://schemas.microsoft.com/sharepoint/v3"/>
    <xsd:import namespace="de7ee7ca-26ca-49cc-9537-4188a29a6e27"/>
    <xsd:element name="properties">
      <xsd:complexType>
        <xsd:sequence>
          <xsd:element name="documentManagement">
            <xsd:complexType>
              <xsd:all>
                <xsd:element ref="ns1:DepartmentLookup" minOccurs="0"/>
                <xsd:element ref="ns1:LanguageLookup" minOccurs="0"/>
                <xsd:element ref="ns1:DocumentTypeLookup" minOccurs="0"/>
                <xsd:element ref="ns1:DocumentDescription" minOccurs="0"/>
                <xsd:element ref="ns1:GeographicCoverageLookup" minOccurs="0"/>
                <xsd:element ref="ns1:Organization" minOccurs="0"/>
                <xsd:element ref="ns2:Date_x0020_Published" minOccurs="0"/>
                <xsd:element ref="ns1:CopyrightInfo" minOccurs="0"/>
                <xsd:element ref="ns1:TopicPageLookup" minOccurs="0"/>
                <xsd:element ref="ns1:WorkspaceLookup" minOccurs="0"/>
                <xsd:element ref="ns1:RescueNetCategory" minOccurs="0"/>
                <xsd:element ref="ns2:Subgroup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DepartmentLookup" ma:index="2" nillable="true" ma:displayName="Department" ma:list="aa11bf64-ae05-422e-b0f3-81466ecfe759" ma:internalName="DepartmentLookup" ma:readOnly="false" ma:showField="Title" ma:web="de7ee7ca-26ca-49cc-9537-4188a29a6e27">
      <xsd:simpleType>
        <xsd:restriction base="dms:Lookup"/>
      </xsd:simpleType>
    </xsd:element>
    <xsd:element name="LanguageLookup" ma:index="3" nillable="true" ma:displayName="Language" ma:list="a4490e2a-3438-41fb-934a-5ab0460e0543" ma:internalName="LanguageLookup" ma:readOnly="false" ma:showField="Title" ma:web="de7ee7ca-26ca-49cc-9537-4188a29a6e27">
      <xsd:simpleType>
        <xsd:restriction base="dms:Lookup"/>
      </xsd:simpleType>
    </xsd:element>
    <xsd:element name="DocumentTypeLookup" ma:index="4" nillable="true" ma:displayName="Document Type" ma:list="64e50660-2f46-4434-b5fe-4bffddd843e9" ma:internalName="DocumentTypeLookup" ma:showField="Title" ma:web="de7ee7ca-26ca-49cc-9537-4188a29a6e27">
      <xsd:simpleType>
        <xsd:restriction base="dms:Lookup"/>
      </xsd:simpleType>
    </xsd:element>
    <xsd:element name="DocumentDescription" ma:index="5" nillable="true" ma:displayName="Description" ma:default="" ma:internalName="DocumentDescription">
      <xsd:simpleType>
        <xsd:restriction base="dms:Note"/>
      </xsd:simpleType>
    </xsd:element>
    <xsd:element name="GeographicCoverageLookup" ma:index="6" nillable="true" ma:displayName="IRC Location" ma:list="6916aa85-de77-42a9-b916-db40791231f8" ma:internalName="GeographicCoverageLookup" ma:showField="Title" ma:web="de7ee7ca-26ca-49cc-9537-4188a29a6e27">
      <xsd:simpleType>
        <xsd:restriction base="dms:Lookup"/>
      </xsd:simpleType>
    </xsd:element>
    <xsd:element name="Organization" ma:index="7" nillable="true" ma:displayName="Organization" ma:default="" ma:internalName="Organization">
      <xsd:simpleType>
        <xsd:restriction base="dms:Text">
          <xsd:maxLength value="255"/>
        </xsd:restriction>
      </xsd:simpleType>
    </xsd:element>
    <xsd:element name="CopyrightInfo" ma:index="9" nillable="true" ma:displayName="Copyright Info" ma:internalName="CopyrightInfo">
      <xsd:simpleType>
        <xsd:restriction base="dms:Note"/>
      </xsd:simpleType>
    </xsd:element>
    <xsd:element name="TopicPageLookup" ma:index="10" nillable="true" ma:displayName="Topic Page" ma:description="This will make the document appear on the topic page if the topic page is configured." ma:list="4b01fa75-6d00-48b6-a4b2-40889219b784" ma:internalName="TopicPageLookup" ma:showField="Title" ma:web="de7ee7ca-26ca-49cc-9537-4188a29a6e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WorkspaceLookup" ma:index="11" nillable="true" ma:displayName="Workspace" ma:description="This will make the document appear on the workspace if the workspace is configured." ma:list="72b704c0-36a7-4358-aede-7d14f7f1ee85" ma:internalName="WorkspaceLookup" ma:showField="Title" ma:web="de7ee7ca-26ca-49cc-9537-4188a29a6e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RescueNetCategory" ma:index="12" nillable="true" ma:displayName="Group" ma:default="" ma:internalName="RescueNetCategory">
      <xsd:simpleType>
        <xsd:restriction base="dms:Text">
          <xsd:maxLength value="255"/>
        </xsd:restriction>
      </xsd:simpleType>
    </xsd:element>
  </xsd:schema>
  <xsd:schema xmlns:xsd="http://www.w3.org/2001/XMLSchema" xmlns:dms="http://schemas.microsoft.com/office/2006/documentManagement/types" targetNamespace="de7ee7ca-26ca-49cc-9537-4188a29a6e27" elementFormDefault="qualified">
    <xsd:import namespace="http://schemas.microsoft.com/office/2006/documentManagement/types"/>
    <xsd:element name="Date_x0020_Published" ma:index="8" nillable="true" ma:displayName="Date Published" ma:default="" ma:format="DateOnly" ma:internalName="Date_x0020_Published" ma:readOnly="false">
      <xsd:simpleType>
        <xsd:restriction base="dms:DateTime"/>
      </xsd:simpleType>
    </xsd:element>
    <xsd:element name="Subgroup" ma:index="13" nillable="true" ma:displayName="Subgroup" ma:internalName="Subgroup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7" ma:displayName="Content Type" ma:readOnly="true"/>
        <xsd:element ref="dc:title" minOccurs="0" maxOccurs="1" ma:index="0" ma:displayName="Title"/>
        <xsd:element ref="dc:subject" minOccurs="0" maxOccurs="1"/>
        <xsd:element ref="dc:description" minOccurs="0" maxOccurs="1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96CD9BB-6113-4958-81B4-CF48E4562892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814DD3B1-3BEC-4640-B898-0223E717E8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460845-9F6E-4218-880F-9E226446E5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e7ee7ca-26ca-49cc-9537-4188a29a6e27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2004:Templates:My Templates:IRC_PP_pages_white.pot</Template>
  <TotalTime>33758</TotalTime>
  <Words>1811</Words>
  <Application>Microsoft Office PowerPoint</Application>
  <PresentationFormat>On-screen Show (4:3)</PresentationFormat>
  <Paragraphs>318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MS PGothic</vt:lpstr>
      <vt:lpstr>Akzidenz Grotesk BE Super</vt:lpstr>
      <vt:lpstr>Arial</vt:lpstr>
      <vt:lpstr>Calibri</vt:lpstr>
      <vt:lpstr>Segoe UI</vt:lpstr>
      <vt:lpstr>Symbol</vt:lpstr>
      <vt:lpstr>Times</vt:lpstr>
      <vt:lpstr>Wingdings</vt:lpstr>
      <vt:lpstr>ヒラギノ角ゴ Pro W3</vt:lpstr>
      <vt:lpstr>IRC_PP_pages_white</vt:lpstr>
      <vt:lpstr>IRC_PP_cover_1</vt:lpstr>
      <vt:lpstr>مجالات الشفاء الآمن والتعلم   تدريب الميسرين على مهارات الأبوة والأمومة     اليوم الأول   </vt:lpstr>
      <vt:lpstr>المقدمة </vt:lpstr>
      <vt:lpstr>اختبار ما قبل التدريب على مهارات الأبوة</vt:lpstr>
      <vt:lpstr>قواعد الإبداع المشترك</vt:lpstr>
      <vt:lpstr>المُنشط : لعبة الصورة </vt:lpstr>
      <vt:lpstr>PowerPoint Presentation</vt:lpstr>
      <vt:lpstr>الغرض من وعملية التدريب </vt:lpstr>
      <vt:lpstr>لمحة عامة : تدخلات مهارات الأبوة والأمومة SHLS</vt:lpstr>
      <vt:lpstr>في كل جلسة من جلسات مهارات الأبوة والأمومة ابحث عن:</vt:lpstr>
      <vt:lpstr>جلسات هذا اليوم </vt:lpstr>
      <vt:lpstr>ما الذي اظهرته البحوث؟   </vt:lpstr>
      <vt:lpstr>PowerPoint Presentation</vt:lpstr>
      <vt:lpstr>لماذا تعتبر العلاقة الصحية بين ألاباء والاطفال أو المراهقين امرا مهما؟  </vt:lpstr>
      <vt:lpstr>ما الفرق بين الجنس والنوع الاجتماعي</vt:lpstr>
      <vt:lpstr>الجنس والنوع الاجتماعي   يشير "الجنس"  إلى الاختلافات الجسمية بين الذكور والإناث.     تشير ”الجنسانية/النوع الاجتماعي" إلى الاختلافات الاجتماعية والثقافية بين الرجل والمرأة - المركز الاجتماعي، والفرص، والقيود، والأنشطة المتوقعة داخل المجتمع.</vt:lpstr>
      <vt:lpstr>لعبة : الجنس والنوع الاجتماعي ؟</vt:lpstr>
      <vt:lpstr>PowerPoint Presentation</vt:lpstr>
      <vt:lpstr>PowerPoint Presentation</vt:lpstr>
      <vt:lpstr>فهم ما هو اجهاد الاباء والامهات </vt:lpstr>
      <vt:lpstr> ما هو الاجهاد ؟</vt:lpstr>
      <vt:lpstr>ثلاثة انواع من الاجهاد </vt:lpstr>
      <vt:lpstr>الناس تحت الضغط يمكن أن يواجهون ما يلي:</vt:lpstr>
      <vt:lpstr>كيف يؤثر الاجهاد علينا ؟ </vt:lpstr>
      <vt:lpstr>فكر وشارك </vt:lpstr>
      <vt:lpstr>التكيف والشفاء </vt:lpstr>
      <vt:lpstr>ما هو الاسترخاء ؟</vt:lpstr>
      <vt:lpstr>فكر وشارك </vt:lpstr>
      <vt:lpstr>ما الذي يساعدك على الاسترخاء عندما تشعر بالإجهاد؟</vt:lpstr>
      <vt:lpstr>بعض الافكار للاسترخاء </vt:lpstr>
      <vt:lpstr>PowerPoint Presentation</vt:lpstr>
      <vt:lpstr>PowerPoint Presentation</vt:lpstr>
      <vt:lpstr>استخلاص المعلومات </vt:lpstr>
      <vt:lpstr>أفكار حول جلسة اليوم </vt:lpstr>
    </vt:vector>
  </TitlesOfParts>
  <Company>The A. J. Heschel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Admin</dc:creator>
  <cp:lastModifiedBy>Bayan Doushaq</cp:lastModifiedBy>
  <cp:revision>731</cp:revision>
  <cp:lastPrinted>2009-12-29T15:08:35Z</cp:lastPrinted>
  <dcterms:created xsi:type="dcterms:W3CDTF">2009-12-29T15:03:30Z</dcterms:created>
  <dcterms:modified xsi:type="dcterms:W3CDTF">2018-02-19T06:47:35Z</dcterms:modified>
  <cp:category>Templates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1500.00000000000</vt:lpwstr>
  </property>
  <property fmtid="{D5CDD505-2E9C-101B-9397-08002B2CF9AE}" pid="3" name="Topic Page">
    <vt:lpwstr>Publication Templates</vt:lpwstr>
  </property>
  <property fmtid="{D5CDD505-2E9C-101B-9397-08002B2CF9AE}" pid="4" name="RescueNet Topic Page">
    <vt:lpwstr>91</vt:lpwstr>
  </property>
  <property fmtid="{D5CDD505-2E9C-101B-9397-08002B2CF9AE}" pid="5" name="DocumentTypeLookup">
    <vt:lpwstr>6</vt:lpwstr>
  </property>
  <property fmtid="{D5CDD505-2E9C-101B-9397-08002B2CF9AE}" pid="6" name="GeographicCoverageLookup">
    <vt:lpwstr>254</vt:lpwstr>
  </property>
  <property fmtid="{D5CDD505-2E9C-101B-9397-08002B2CF9AE}" pid="7" name="TopicPageLookup">
    <vt:lpwstr>436;#Administration.Information Technology.Helpdesk.Software Help.Microsoft PowerPoint;#501;#Administration.External Relations.Branding &amp; Templates</vt:lpwstr>
  </property>
  <property fmtid="{D5CDD505-2E9C-101B-9397-08002B2CF9AE}" pid="8" name="WorkspaceLookup">
    <vt:lpwstr/>
  </property>
  <property fmtid="{D5CDD505-2E9C-101B-9397-08002B2CF9AE}" pid="9" name="RescueNetCategory">
    <vt:lpwstr>Templates</vt:lpwstr>
  </property>
  <property fmtid="{D5CDD505-2E9C-101B-9397-08002B2CF9AE}" pid="10" name="LanguageLookup">
    <vt:lpwstr>9</vt:lpwstr>
  </property>
  <property fmtid="{D5CDD505-2E9C-101B-9397-08002B2CF9AE}" pid="11" name="DocumentDescription">
    <vt:lpwstr>PowerPoint template, including IRC graphics and suggestions for page formats.</vt:lpwstr>
  </property>
  <property fmtid="{D5CDD505-2E9C-101B-9397-08002B2CF9AE}" pid="12" name="CopyrightInfo">
    <vt:lpwstr/>
  </property>
  <property fmtid="{D5CDD505-2E9C-101B-9397-08002B2CF9AE}" pid="13" name="DepartmentLookup">
    <vt:lpwstr>18</vt:lpwstr>
  </property>
  <property fmtid="{D5CDD505-2E9C-101B-9397-08002B2CF9AE}" pid="14" name="ContentType">
    <vt:lpwstr>RescueNet Document</vt:lpwstr>
  </property>
  <property fmtid="{D5CDD505-2E9C-101B-9397-08002B2CF9AE}" pid="15" name="Subgroup">
    <vt:lpwstr/>
  </property>
  <property fmtid="{D5CDD505-2E9C-101B-9397-08002B2CF9AE}" pid="16" name="Organization">
    <vt:lpwstr/>
  </property>
  <property fmtid="{D5CDD505-2E9C-101B-9397-08002B2CF9AE}" pid="17" name="Date Published">
    <vt:lpwstr>1999-11-29T20:00:00Z</vt:lpwstr>
  </property>
</Properties>
</file>