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9"/>
  </p:notesMasterIdLst>
  <p:sldIdLst>
    <p:sldId id="745" r:id="rId6"/>
    <p:sldId id="746" r:id="rId7"/>
    <p:sldId id="747" r:id="rId8"/>
    <p:sldId id="721" r:id="rId9"/>
    <p:sldId id="675" r:id="rId10"/>
    <p:sldId id="726" r:id="rId11"/>
    <p:sldId id="728" r:id="rId12"/>
    <p:sldId id="732" r:id="rId13"/>
    <p:sldId id="733" r:id="rId14"/>
    <p:sldId id="736" r:id="rId15"/>
    <p:sldId id="740" r:id="rId16"/>
    <p:sldId id="681" r:id="rId17"/>
    <p:sldId id="729" r:id="rId18"/>
    <p:sldId id="730" r:id="rId19"/>
    <p:sldId id="735" r:id="rId20"/>
    <p:sldId id="685" r:id="rId21"/>
    <p:sldId id="686" r:id="rId22"/>
    <p:sldId id="683" r:id="rId23"/>
    <p:sldId id="687" r:id="rId24"/>
    <p:sldId id="688" r:id="rId25"/>
    <p:sldId id="689" r:id="rId26"/>
    <p:sldId id="690" r:id="rId27"/>
    <p:sldId id="684" r:id="rId28"/>
    <p:sldId id="737" r:id="rId29"/>
    <p:sldId id="738" r:id="rId30"/>
    <p:sldId id="691" r:id="rId31"/>
    <p:sldId id="731" r:id="rId32"/>
    <p:sldId id="692" r:id="rId33"/>
    <p:sldId id="693" r:id="rId34"/>
    <p:sldId id="748" r:id="rId35"/>
    <p:sldId id="749" r:id="rId36"/>
    <p:sldId id="750" r:id="rId37"/>
    <p:sldId id="595"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5977" autoAdjust="0"/>
  </p:normalViewPr>
  <p:slideViewPr>
    <p:cSldViewPr>
      <p:cViewPr varScale="1">
        <p:scale>
          <a:sx n="74" d="100"/>
          <a:sy n="74" d="100"/>
        </p:scale>
        <p:origin x="1266" y="5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1452"/>
    </p:cViewPr>
  </p:sorterViewPr>
  <p:notesViewPr>
    <p:cSldViewPr>
      <p:cViewPr>
        <p:scale>
          <a:sx n="80" d="100"/>
          <a:sy n="80" d="100"/>
        </p:scale>
        <p:origin x="-1206" y="3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تسير مع القسم  2-4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34299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2-4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1932686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2-4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719035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2-4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407550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726959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a:ln/>
        </p:spPr>
      </p:sp>
      <p:sp>
        <p:nvSpPr>
          <p:cNvPr id="149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latin typeface="Arial" charset="0"/>
                <a:ea typeface="ヒラギノ角ゴ Pro W3" charset="0"/>
                <a:cs typeface="ヒラギノ角ゴ Pro W3" charset="0"/>
              </a:rPr>
              <a:t>تسير مع القسم  3-4 </a:t>
            </a:r>
            <a:endParaRPr lang="en-US" dirty="0">
              <a:latin typeface="Arial" charset="0"/>
              <a:ea typeface="ヒラギノ角ゴ Pro W3" charset="0"/>
              <a:cs typeface="ヒラギノ角ゴ Pro W3" charset="0"/>
            </a:endParaRPr>
          </a:p>
        </p:txBody>
      </p:sp>
      <p:sp>
        <p:nvSpPr>
          <p:cNvPr id="149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65369E1-A5A0-D046-AE08-083BE05AD432}" type="slidenum">
              <a:rPr lang="en-US" sz="1200"/>
              <a:pPr/>
              <a:t>16</a:t>
            </a:fld>
            <a:endParaRPr lang="en-US" sz="1200"/>
          </a:p>
        </p:txBody>
      </p:sp>
    </p:spTree>
    <p:extLst>
      <p:ext uri="{BB962C8B-B14F-4D97-AF65-F5344CB8AC3E}">
        <p14:creationId xmlns:p14="http://schemas.microsoft.com/office/powerpoint/2010/main" val="572748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latin typeface="Arial" charset="0"/>
                <a:ea typeface="ヒラギノ角ゴ Pro W3" charset="0"/>
                <a:cs typeface="ヒラギノ角ゴ Pro W3" charset="0"/>
              </a:rPr>
              <a:t>يسير مع القسم 3-4 </a:t>
            </a:r>
            <a:endParaRPr lang="en-US" dirty="0" smtClean="0">
              <a:latin typeface="Arial" charset="0"/>
              <a:ea typeface="ヒラギノ角ゴ Pro W3" charset="0"/>
              <a:cs typeface="ヒラギノ角ゴ Pro W3" charset="0"/>
            </a:endParaRP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3918029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1618588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p:cNvSpPr>
          <p:nvPr>
            <p:ph type="sldImg"/>
          </p:nvPr>
        </p:nvSpPr>
        <p:spPr>
          <a:ln/>
        </p:spPr>
      </p:sp>
      <p:sp>
        <p:nvSpPr>
          <p:cNvPr id="15257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latin typeface="Arial" charset="0"/>
                <a:ea typeface="ヒラギノ角ゴ Pro W3" charset="0"/>
                <a:cs typeface="ヒラギノ角ゴ Pro W3" charset="0"/>
              </a:rPr>
              <a:t>يسير مع القسم </a:t>
            </a:r>
            <a:r>
              <a:rPr lang="ar-JO" baseline="0" dirty="0" smtClean="0">
                <a:latin typeface="Arial" charset="0"/>
                <a:ea typeface="ヒラギノ角ゴ Pro W3" charset="0"/>
                <a:cs typeface="ヒラギノ角ゴ Pro W3" charset="0"/>
              </a:rPr>
              <a:t>  4-3</a:t>
            </a:r>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a:p>
            <a:pPr algn="r" rtl="1"/>
            <a:r>
              <a:rPr lang="ar-JO" dirty="0" smtClean="0">
                <a:latin typeface="Arial" charset="0"/>
                <a:ea typeface="ヒラギノ角ゴ Pro W3" charset="0"/>
                <a:cs typeface="ヒラギノ角ゴ Pro W3" charset="0"/>
              </a:rPr>
              <a:t>اشرح  كل واحدة منها </a:t>
            </a:r>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p:txBody>
      </p:sp>
      <p:sp>
        <p:nvSpPr>
          <p:cNvPr id="15257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E4795C0-0204-5548-85EB-FC5E21AFBC7E}" type="slidenum">
              <a:rPr lang="en-US" sz="1200"/>
              <a:pPr/>
              <a:t>19</a:t>
            </a:fld>
            <a:endParaRPr lang="en-US" sz="1200"/>
          </a:p>
        </p:txBody>
      </p:sp>
    </p:spTree>
    <p:extLst>
      <p:ext uri="{BB962C8B-B14F-4D97-AF65-F5344CB8AC3E}">
        <p14:creationId xmlns:p14="http://schemas.microsoft.com/office/powerpoint/2010/main" val="1329559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110594" name="Notes Placeholder 2"/>
          <p:cNvSpPr>
            <a:spLocks noGrp="1"/>
          </p:cNvSpPr>
          <p:nvPr>
            <p:ph type="body" idx="1"/>
          </p:nvPr>
        </p:nvSpPr>
        <p:spPr>
          <a:xfrm>
            <a:off x="1071546" y="4343400"/>
            <a:ext cx="4872054" cy="41148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a:p>
            <a:pPr algn="r" rtl="1"/>
            <a:r>
              <a:rPr lang="ar-SA" dirty="0" smtClean="0">
                <a:latin typeface="Arial" charset="0"/>
                <a:ea typeface="ヒラギノ角ゴ Pro W3" charset="0"/>
                <a:cs typeface="ヒラギノ角ゴ Pro W3" charset="0"/>
              </a:rPr>
              <a:t>اطلب من المتدربين </a:t>
            </a:r>
            <a:r>
              <a:rPr lang="ar-JO" dirty="0" smtClean="0">
                <a:latin typeface="Arial" charset="0"/>
                <a:ea typeface="ヒラギノ角ゴ Pro W3" charset="0"/>
                <a:cs typeface="ヒラギノ角ゴ Pro W3" charset="0"/>
              </a:rPr>
              <a:t>وضع </a:t>
            </a:r>
            <a:r>
              <a:rPr lang="ar-SA" dirty="0" smtClean="0">
                <a:latin typeface="Arial" charset="0"/>
                <a:ea typeface="ヒラギノ角ゴ Pro W3" charset="0"/>
                <a:cs typeface="ヒラギノ角ゴ Pro W3" charset="0"/>
              </a:rPr>
              <a:t>قائمة </a:t>
            </a:r>
            <a:r>
              <a:rPr lang="ar-JO" dirty="0" smtClean="0">
                <a:latin typeface="Arial" charset="0"/>
                <a:ea typeface="ヒラギノ角ゴ Pro W3" charset="0"/>
                <a:cs typeface="ヒラギノ角ゴ Pro W3" charset="0"/>
              </a:rPr>
              <a:t>بالسلوكيات السيئة التي يمكن تجاهلها</a:t>
            </a:r>
          </a:p>
          <a:p>
            <a:pPr algn="r" rtl="1"/>
            <a:r>
              <a:rPr lang="ar-JO" dirty="0" smtClean="0">
                <a:latin typeface="Arial" charset="0"/>
                <a:ea typeface="ヒラギノ角ゴ Pro W3" charset="0"/>
                <a:cs typeface="ヒラギノ角ゴ Pro W3" charset="0"/>
              </a:rPr>
              <a:t>يسير مع القسم 4-3 في دليل </a:t>
            </a:r>
            <a:r>
              <a:rPr lang="en-US" dirty="0" err="1" smtClean="0">
                <a:latin typeface="Arial" charset="0"/>
                <a:ea typeface="ヒラギノ角ゴ Pro W3" charset="0"/>
                <a:cs typeface="ヒラギノ角ゴ Pro W3" charset="0"/>
              </a:rPr>
              <a:t>ToT</a:t>
            </a:r>
            <a:endParaRPr lang="ar-SA" dirty="0" smtClean="0">
              <a:latin typeface="Arial" charset="0"/>
              <a:ea typeface="ヒラギノ角ゴ Pro W3" charset="0"/>
              <a:cs typeface="ヒラギノ角ゴ Pro W3" charset="0"/>
            </a:endParaRPr>
          </a:p>
          <a:p>
            <a:pPr algn="r" rtl="1"/>
            <a:endParaRPr lang="ar-SA" dirty="0" smtClean="0">
              <a:latin typeface="Arial" charset="0"/>
              <a:ea typeface="ヒラギノ角ゴ Pro W3" charset="0"/>
              <a:cs typeface="ヒラギノ角ゴ Pro W3" charset="0"/>
            </a:endParaRPr>
          </a:p>
          <a:p>
            <a:pPr algn="r" rtl="1"/>
            <a:r>
              <a:rPr lang="en-US" dirty="0" smtClean="0">
                <a:latin typeface="Arial" charset="0"/>
                <a:ea typeface="ヒラギノ角ゴ Pro W3" charset="0"/>
                <a:cs typeface="ヒラギノ角ゴ Pro W3" charset="0"/>
              </a:rPr>
              <a:t> </a:t>
            </a:r>
          </a:p>
          <a:p>
            <a:r>
              <a:rPr lang="en-US"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05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0571084-4552-6B45-B1AE-67DBA3FA2244}" type="slidenum">
              <a:rPr lang="en-US" sz="1200"/>
              <a:pPr/>
              <a:t>20</a:t>
            </a:fld>
            <a:endParaRPr lang="en-US" sz="1200"/>
          </a:p>
        </p:txBody>
      </p:sp>
    </p:spTree>
    <p:extLst>
      <p:ext uri="{BB962C8B-B14F-4D97-AF65-F5344CB8AC3E}">
        <p14:creationId xmlns:p14="http://schemas.microsoft.com/office/powerpoint/2010/main" val="1343841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4-3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973922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lvl="1"/>
            <a:r>
              <a:rPr lang="en-US" sz="2400" b="1" dirty="0">
                <a:latin typeface="Arial" charset="0"/>
                <a:ea typeface="ヒラギノ角ゴ Pro W3" charset="0"/>
                <a:cs typeface="ヒラギノ角ゴ Pro W3" charset="0"/>
              </a:rPr>
              <a:t/>
            </a:r>
            <a:br>
              <a:rPr lang="en-US" sz="2400" b="1" dirty="0">
                <a:latin typeface="Arial" charset="0"/>
                <a:ea typeface="ヒラギノ角ゴ Pro W3" charset="0"/>
                <a:cs typeface="ヒラギノ角ゴ Pro W3" charset="0"/>
              </a:rPr>
            </a:br>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1D51D2-73B5-0948-987F-59405F898AE0}" type="slidenum">
              <a:rPr lang="en-US" sz="1200"/>
              <a:pPr/>
              <a:t>22</a:t>
            </a:fld>
            <a:endParaRPr lang="en-US" sz="1200"/>
          </a:p>
        </p:txBody>
      </p:sp>
    </p:spTree>
    <p:extLst>
      <p:ext uri="{BB962C8B-B14F-4D97-AF65-F5344CB8AC3E}">
        <p14:creationId xmlns:p14="http://schemas.microsoft.com/office/powerpoint/2010/main" val="863801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1556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4DD3796-0B84-6E4C-90C9-4BFADCB253B3}" type="slidenum">
              <a:rPr lang="en-US" sz="1200"/>
              <a:pPr/>
              <a:t>23</a:t>
            </a:fld>
            <a:endParaRPr lang="en-US" sz="1200"/>
          </a:p>
        </p:txBody>
      </p:sp>
    </p:spTree>
    <p:extLst>
      <p:ext uri="{BB962C8B-B14F-4D97-AF65-F5344CB8AC3E}">
        <p14:creationId xmlns:p14="http://schemas.microsoft.com/office/powerpoint/2010/main" val="930390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4-3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4161428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a:t>
            </a:r>
            <a:r>
              <a:rPr lang="ar-JO" baseline="0" dirty="0" smtClean="0"/>
              <a:t> مع القسم 4-3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1776816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a:t>
            </a:r>
            <a:r>
              <a:rPr lang="ar-JO" baseline="0" dirty="0" smtClean="0"/>
              <a:t>  مع القسم 4-4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799184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تسير مع القسم 4-4</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202167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4-4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3904863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4343400"/>
            <a:ext cx="5029200" cy="3943376"/>
          </a:xfrm>
        </p:spPr>
        <p:txBody>
          <a:bodyPr/>
          <a:lstStyle/>
          <a:p>
            <a:pPr algn="r" rtl="1"/>
            <a:r>
              <a:rPr lang="ar-JO" dirty="0" smtClean="0"/>
              <a:t>يسير  مع القسم 4-4</a:t>
            </a:r>
            <a:endParaRPr lang="en-US" dirty="0" smtClean="0"/>
          </a:p>
          <a:p>
            <a:pPr algn="r" rtl="1"/>
            <a:r>
              <a:rPr lang="ar-JO" dirty="0" smtClean="0"/>
              <a:t>الصورة التي تم إنشاؤها لـ </a:t>
            </a:r>
            <a:r>
              <a:rPr lang="en-US" dirty="0" smtClean="0"/>
              <a:t>HFC   </a:t>
            </a:r>
            <a:r>
              <a:rPr lang="ar-JO" dirty="0" smtClean="0"/>
              <a:t>في بوروندي –هي  صورة من نشرة  لجنة الانقاذ الدولية</a:t>
            </a:r>
            <a:endParaRPr lang="en-US" dirty="0" smtClean="0"/>
          </a:p>
          <a:p>
            <a:pPr algn="r" rtl="1"/>
            <a:r>
              <a:rPr lang="ar-JO" dirty="0" smtClean="0"/>
              <a:t> </a:t>
            </a:r>
            <a:endParaRPr lang="en-US" dirty="0" smtClean="0"/>
          </a:p>
          <a:p>
            <a:pPr algn="r" rtl="1"/>
            <a:r>
              <a:rPr lang="ar-JO" dirty="0" smtClean="0"/>
              <a:t>القصة 1:</a:t>
            </a:r>
            <a:endParaRPr lang="en-US" dirty="0" smtClean="0"/>
          </a:p>
          <a:p>
            <a:pPr algn="r" rtl="1"/>
            <a:r>
              <a:rPr lang="ar-JO" dirty="0" smtClean="0"/>
              <a:t>تيموثي يبلغ من العمر 15 عاما  وكان مكتئبا منذ  انتقاله  إلى المخيم قبل 4 أشهر. لا يبدو أن هناك شيئا  جيد يسير في حياته. تعمل أم تيموثي طوال الوقت، ولا يعرف تيموثي ما حدث لأبيه - لم ير والده منذ وصوله إلى المخيم ولا يعرف ما إذا كان والده لا يزال حيا. تيموثي يشعر بالوحدة ولا يبدو أن لديها الكثير من الأصدقاء. قرر تيموثي  عدم  الذهاب إلى المدرسة لأنه لا يرى مستقبل لنفسه.</a:t>
            </a:r>
          </a:p>
          <a:p>
            <a:pPr algn="r" rtl="1"/>
            <a:endParaRPr lang="ar-JO" dirty="0" smtClean="0"/>
          </a:p>
          <a:p>
            <a:pPr algn="r" rtl="1"/>
            <a:r>
              <a:rPr lang="ar-JO" dirty="0" smtClean="0"/>
              <a:t>قصة 2:</a:t>
            </a:r>
            <a:endParaRPr lang="en-US" dirty="0" smtClean="0"/>
          </a:p>
          <a:p>
            <a:pPr algn="r" rtl="1"/>
            <a:r>
              <a:rPr lang="ar-JO" dirty="0" smtClean="0"/>
              <a:t>أحمد يبلغ من العمر 15 عاما، وكان يشعر بالاكتئاب منذ الانتقال إلى المخيم قبل 6 أشهر. لا يبدو أن هناك شيئا يسير  بشكل في حياته.  والداه يتشاجران  طوال الوقت وهو ضعيف في المدرسة. أحمد يقضي الكثير من الوقت وحده وليس لديه العديد من الأصدقاء. التقى أحمد مؤخرا ببعض الفتيان الأكبر سنا في المخيم، وكانوا يتحدثون عن الانضمام إلى الجماعات المسلحة. أحمد يدرس بجدية الهروب معهم. يعتقد أحمد أنه قد يكون من الأفضل للقتال والموت  بكرامة من العيش والشعور بالإهانة.</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2911556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3573119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7286429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635945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1097821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latin typeface="Arial" charset="0"/>
                <a:ea typeface="ヒラギノ角ゴ Pro W3" charset="0"/>
                <a:cs typeface="ヒラギノ角ゴ Pro W3" charset="0"/>
              </a:rPr>
              <a:t>يسير  مع القسم 2-4 </a:t>
            </a:r>
            <a:endParaRPr lang="en-US" baseline="0" dirty="0" smtClean="0">
              <a:latin typeface="Arial" charset="0"/>
              <a:ea typeface="ヒラギノ角ゴ Pro W3" charset="0"/>
              <a:cs typeface="ヒラギノ角ゴ Pro W3" charset="0"/>
            </a:endParaRP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55342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a:ln/>
        </p:spPr>
      </p:sp>
      <p:sp>
        <p:nvSpPr>
          <p:cNvPr id="13107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latin typeface="Arial" charset="0"/>
                <a:ea typeface="ヒラギノ角ゴ Pro W3" charset="0"/>
                <a:cs typeface="ヒラギノ角ゴ Pro W3" charset="0"/>
              </a:rPr>
              <a:t>يسير مع القسم  2-4 </a:t>
            </a:r>
          </a:p>
          <a:p>
            <a:pPr algn="r" rtl="1"/>
            <a:r>
              <a:rPr lang="ar-JO" dirty="0" smtClean="0">
                <a:latin typeface="Arial" charset="0"/>
                <a:ea typeface="ヒラギノ角ゴ Pro W3" charset="0"/>
                <a:cs typeface="ヒラギノ角ゴ Pro W3" charset="0"/>
              </a:rPr>
              <a:t>يمكن </a:t>
            </a:r>
            <a:r>
              <a:rPr lang="ar-JO" baseline="0" dirty="0" smtClean="0">
                <a:latin typeface="Arial" charset="0"/>
                <a:ea typeface="ヒラギノ角ゴ Pro W3" charset="0"/>
                <a:cs typeface="ヒラギノ角ゴ Pro W3" charset="0"/>
              </a:rPr>
              <a:t>تناوب الأطفال المتبنين </a:t>
            </a:r>
            <a:r>
              <a:rPr lang="ar-JO" dirty="0" smtClean="0">
                <a:latin typeface="Arial" charset="0"/>
                <a:ea typeface="ヒラギノ角ゴ Pro W3" charset="0"/>
                <a:cs typeface="ヒラギノ角ゴ Pro W3" charset="0"/>
              </a:rPr>
              <a:t>هنا أيضا.</a:t>
            </a:r>
          </a:p>
          <a:p>
            <a:pPr algn="r" rtl="1"/>
            <a:r>
              <a:rPr lang="ar-JO"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3107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A613B52-A37B-464D-9BFB-F7E83765AD74}" type="slidenum">
              <a:rPr lang="en-US" sz="1200"/>
              <a:pPr/>
              <a:t>5</a:t>
            </a:fld>
            <a:endParaRPr lang="en-US" sz="1200"/>
          </a:p>
        </p:txBody>
      </p:sp>
    </p:spTree>
    <p:extLst>
      <p:ext uri="{BB962C8B-B14F-4D97-AF65-F5344CB8AC3E}">
        <p14:creationId xmlns:p14="http://schemas.microsoft.com/office/powerpoint/2010/main" val="98931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2-4</a:t>
            </a:r>
            <a:r>
              <a:rPr lang="ar-JO" baseline="0" dirty="0" smtClean="0"/>
              <a:t>  دليل  </a:t>
            </a:r>
            <a:r>
              <a:rPr lang="en-US" baseline="0" dirty="0" err="1" smtClean="0"/>
              <a:t>ToT</a:t>
            </a:r>
            <a:endParaRPr lang="en-US" baseline="0" dirty="0" smtClean="0"/>
          </a:p>
          <a:p>
            <a:pPr algn="r" rtl="1"/>
            <a:r>
              <a:rPr lang="ar-JO" baseline="0" dirty="0" smtClean="0"/>
              <a:t>الصورة مأخوذة   من  موقع  : </a:t>
            </a:r>
            <a:endParaRPr lang="en-US" dirty="0" smtClean="0"/>
          </a:p>
          <a:p>
            <a:endParaRPr lang="en-US" dirty="0" smtClean="0"/>
          </a:p>
          <a:p>
            <a:pPr algn="r"/>
            <a:r>
              <a:rPr lang="ar-JO" dirty="0" smtClean="0"/>
              <a:t> </a:t>
            </a:r>
            <a:r>
              <a:rPr lang="en-US" dirty="0" smtClean="0"/>
              <a:t> https://www.wpclipart.com/people/family/family.jpg</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24283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2-4  دليل </a:t>
            </a:r>
            <a:r>
              <a:rPr lang="en-US" dirty="0" err="1" smtClean="0"/>
              <a:t>ToT</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2877468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2-4  دليل </a:t>
            </a:r>
            <a:r>
              <a:rPr lang="en-US" dirty="0" err="1" smtClean="0"/>
              <a:t>ToT</a:t>
            </a:r>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36961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126255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2133600"/>
            <a:ext cx="8305800" cy="34290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5">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marL="0" marR="0" algn="ctr" rtl="1">
              <a:lnSpc>
                <a:spcPct val="107000"/>
              </a:lnSpc>
              <a:spcBef>
                <a:spcPts val="0"/>
              </a:spcBef>
              <a:spcAft>
                <a:spcPts val="800"/>
              </a:spcAft>
            </a:pPr>
            <a:r>
              <a:rPr lang="ar-JO" sz="3200" dirty="0">
                <a:latin typeface="Calibri" panose="020F0502020204030204" pitchFamily="34" charset="0"/>
                <a:ea typeface="Calibri" panose="020F0502020204030204" pitchFamily="34" charset="0"/>
                <a:cs typeface="Arial" panose="020B0604020202020204" pitchFamily="34" charset="0"/>
              </a:rPr>
              <a:t>مجالات الشفاء </a:t>
            </a:r>
            <a:r>
              <a:rPr lang="ar-JO" sz="3200" dirty="0" smtClean="0">
                <a:latin typeface="Calibri" panose="020F0502020204030204" pitchFamily="34" charset="0"/>
                <a:ea typeface="Calibri" panose="020F0502020204030204" pitchFamily="34" charset="0"/>
                <a:cs typeface="Arial" panose="020B0604020202020204" pitchFamily="34" charset="0"/>
              </a:rPr>
              <a:t>والتعلم الآمن </a:t>
            </a:r>
            <a:r>
              <a:rPr lang="en-US" sz="3200" dirty="0">
                <a:latin typeface="Arial" charset="0"/>
                <a:ea typeface="MS PGothic" charset="0"/>
              </a:rPr>
              <a:t/>
            </a:r>
            <a:br>
              <a:rPr lang="en-US" sz="3200" dirty="0">
                <a:latin typeface="Arial" charset="0"/>
                <a:ea typeface="MS PGothic" charset="0"/>
              </a:rPr>
            </a:br>
            <a:r>
              <a:rPr lang="ar-JO" sz="4000" dirty="0">
                <a:latin typeface="Calibri" panose="020F0502020204030204" pitchFamily="34" charset="0"/>
                <a:ea typeface="MS PGothic" charset="0"/>
                <a:cs typeface="Arial" panose="020B0604020202020204" pitchFamily="34" charset="0"/>
              </a:rPr>
              <a:t>  </a:t>
            </a:r>
            <a:r>
              <a:rPr lang="ar-JO" sz="4000" dirty="0">
                <a:latin typeface="Calibri" panose="020F0502020204030204" pitchFamily="34" charset="0"/>
                <a:ea typeface="Calibri" panose="020F0502020204030204" pitchFamily="34" charset="0"/>
                <a:cs typeface="Arial" panose="020B0604020202020204" pitchFamily="34" charset="0"/>
              </a:rPr>
              <a:t>تدريب الميسرين على مهارات الأبوة والأمومة </a:t>
            </a:r>
            <a:br>
              <a:rPr lang="ar-JO" sz="4000" dirty="0">
                <a:latin typeface="Calibri" panose="020F0502020204030204" pitchFamily="34" charset="0"/>
                <a:ea typeface="Calibri" panose="020F0502020204030204" pitchFamily="34" charset="0"/>
                <a:cs typeface="Arial" panose="020B0604020202020204" pitchFamily="34" charset="0"/>
              </a:rPr>
            </a:b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en-US" dirty="0">
                <a:latin typeface="Arial" charset="0"/>
                <a:ea typeface="MS PGothic" charset="0"/>
              </a:rPr>
              <a:t/>
            </a:r>
            <a:br>
              <a:rPr lang="en-US" dirty="0">
                <a:latin typeface="Arial" charset="0"/>
                <a:ea typeface="MS PGothic" charset="0"/>
              </a:rPr>
            </a:br>
            <a:r>
              <a:rPr lang="en-US" sz="2800" dirty="0">
                <a:latin typeface="Arial" charset="0"/>
                <a:ea typeface="MS PGothic" charset="0"/>
              </a:rPr>
              <a:t/>
            </a:r>
            <a:br>
              <a:rPr lang="en-US" sz="2800" dirty="0">
                <a:latin typeface="Arial" charset="0"/>
                <a:ea typeface="MS PGothic" charset="0"/>
              </a:rPr>
            </a:br>
            <a:r>
              <a:rPr lang="ar-JO" sz="2800" dirty="0">
                <a:latin typeface="Calibri" panose="020F0502020204030204" pitchFamily="34" charset="0"/>
                <a:ea typeface="Calibri" panose="020F0502020204030204" pitchFamily="34" charset="0"/>
                <a:cs typeface="Arial" panose="020B0604020202020204" pitchFamily="34" charset="0"/>
              </a:rPr>
              <a:t>اليوم </a:t>
            </a:r>
            <a:r>
              <a:rPr lang="en-US" sz="2800" dirty="0" smtClean="0">
                <a:latin typeface="Calibri" panose="020F0502020204030204" pitchFamily="34" charset="0"/>
                <a:ea typeface="Calibri" panose="020F0502020204030204" pitchFamily="34" charset="0"/>
                <a:cs typeface="Arial" panose="020B0604020202020204" pitchFamily="34" charset="0"/>
              </a:rPr>
              <a:t> </a:t>
            </a:r>
            <a:r>
              <a:rPr lang="ar-JO" sz="2800" dirty="0" smtClean="0">
                <a:latin typeface="Calibri" panose="020F0502020204030204" pitchFamily="34" charset="0"/>
                <a:ea typeface="Calibri" panose="020F0502020204030204" pitchFamily="34" charset="0"/>
                <a:cs typeface="Arial" panose="020B0604020202020204" pitchFamily="34" charset="0"/>
              </a:rPr>
              <a:t>الرابع  </a:t>
            </a:r>
            <a:r>
              <a:rPr lang="en-US" sz="1800" dirty="0">
                <a:latin typeface="Calibri" panose="020F0502020204030204" pitchFamily="34" charset="0"/>
                <a:ea typeface="Calibri" panose="020F0502020204030204" pitchFamily="34" charset="0"/>
                <a:cs typeface="Arial" panose="020B0604020202020204" pitchFamily="34" charset="0"/>
              </a:rPr>
              <a:t/>
            </a:r>
            <a:br>
              <a:rPr lang="en-US" sz="1800" dirty="0">
                <a:latin typeface="Calibri" panose="020F0502020204030204" pitchFamily="34" charset="0"/>
                <a:ea typeface="Calibri" panose="020F0502020204030204" pitchFamily="34" charset="0"/>
                <a:cs typeface="Arial" panose="020B0604020202020204" pitchFamily="34" charset="0"/>
              </a:rPr>
            </a:br>
            <a:r>
              <a:rPr lang="en-US" sz="3200" dirty="0">
                <a:latin typeface="Arial" charset="0"/>
                <a:ea typeface="MS PGothic" charset="0"/>
              </a:rPr>
              <a:t/>
            </a:r>
            <a:br>
              <a:rPr lang="en-US" sz="3200" dirty="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569660"/>
          </a:xfrm>
          <a:prstGeom prst="rect">
            <a:avLst/>
          </a:prstGeom>
        </p:spPr>
        <p:txBody>
          <a:bodyPr wrap="square">
            <a:spAutoFit/>
          </a:bodyPr>
          <a:lstStyle/>
          <a:p>
            <a:pPr algn="r" rtl="1"/>
            <a:r>
              <a:rPr lang="ar-JO" b="1" dirty="0" smtClean="0"/>
              <a:t>اخلاء مسئولية</a:t>
            </a:r>
            <a:endParaRPr lang="en-US" b="1" dirty="0" smtClean="0"/>
          </a:p>
          <a:p>
            <a:pPr algn="just" rtl="1"/>
            <a:r>
              <a:rPr lang="ar-JO" dirty="0" smtClean="0"/>
              <a:t>المحتوى والاستنتاجات الواردة في هذه المجموعة تعود للمؤلفين ولا تعكس بالضرورة وجهات نظر الوكالة الأميركية للتنمية أو حكومة الولايات المتحدة الأمريكية.</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1371600"/>
          </a:xfrm>
        </p:spPr>
        <p:txBody>
          <a:bodyPr/>
          <a:lstStyle/>
          <a:p>
            <a:pPr algn="r" rtl="1"/>
            <a:r>
              <a:rPr lang="ar-JO" b="1" u="sng" dirty="0" smtClean="0"/>
              <a:t>إنشاء عواقب فعالة </a:t>
            </a:r>
            <a:endParaRPr lang="en-US" b="1" u="sng" dirty="0"/>
          </a:p>
        </p:txBody>
      </p:sp>
      <p:sp>
        <p:nvSpPr>
          <p:cNvPr id="3" name="TextBox 2"/>
          <p:cNvSpPr txBox="1"/>
          <p:nvPr/>
        </p:nvSpPr>
        <p:spPr>
          <a:xfrm>
            <a:off x="838200" y="1727200"/>
            <a:ext cx="7543800" cy="3108543"/>
          </a:xfrm>
          <a:prstGeom prst="rect">
            <a:avLst/>
          </a:prstGeom>
          <a:noFill/>
        </p:spPr>
        <p:txBody>
          <a:bodyPr wrap="square" rtlCol="0">
            <a:spAutoFit/>
          </a:bodyPr>
          <a:lstStyle/>
          <a:p>
            <a:pPr marL="342900" lvl="0" indent="-342900" algn="r" rtl="1">
              <a:buFont typeface="Arial" charset="0"/>
              <a:buChar char="•"/>
            </a:pPr>
            <a:r>
              <a:rPr lang="ar-JO" sz="2800" dirty="0" smtClean="0"/>
              <a:t> العواقب يجب أن تكون خالية من العنف وعادلة </a:t>
            </a:r>
          </a:p>
          <a:p>
            <a:pPr marL="342900" lvl="0" indent="-342900" algn="r" rtl="1">
              <a:buFont typeface="Arial" charset="0"/>
              <a:buChar char="•"/>
            </a:pPr>
            <a:endParaRPr lang="ar-JO" sz="2800" dirty="0" smtClean="0"/>
          </a:p>
          <a:p>
            <a:pPr marL="342900" lvl="0" indent="-342900" algn="r" rtl="1">
              <a:buFont typeface="Arial" charset="0"/>
              <a:buChar char="•"/>
            </a:pPr>
            <a:r>
              <a:rPr lang="ar-JO" sz="2800" dirty="0" smtClean="0"/>
              <a:t> تتناسب مع السلوك السيئ </a:t>
            </a:r>
          </a:p>
          <a:p>
            <a:pPr marL="342900" lvl="0" indent="-342900" algn="r" rtl="1">
              <a:buFont typeface="Arial" charset="0"/>
              <a:buChar char="•"/>
            </a:pPr>
            <a:endParaRPr lang="ar-JO" sz="2800" dirty="0" smtClean="0"/>
          </a:p>
          <a:p>
            <a:pPr marL="342900" lvl="0" indent="-342900" algn="r" rtl="1">
              <a:buFont typeface="Arial" charset="0"/>
              <a:buChar char="•"/>
            </a:pPr>
            <a:r>
              <a:rPr lang="ar-JO" sz="2800" dirty="0" smtClean="0"/>
              <a:t> لها بداية ونهاية</a:t>
            </a:r>
          </a:p>
          <a:p>
            <a:pPr marL="342900" lvl="0" indent="-342900" algn="r" rtl="1">
              <a:buFont typeface="Arial" charset="0"/>
              <a:buChar char="•"/>
            </a:pPr>
            <a:endParaRPr lang="ar-JO" sz="2800" dirty="0" smtClean="0"/>
          </a:p>
          <a:p>
            <a:pPr marL="342900" lvl="0" indent="-342900" algn="r" rtl="1">
              <a:buFont typeface="Arial" charset="0"/>
              <a:buChar char="•"/>
            </a:pPr>
            <a:r>
              <a:rPr lang="ar-JO" sz="2800" dirty="0" smtClean="0"/>
              <a:t> يتعين أن تقتصر المدة على بضعة أيام أو أسبوع واحد</a:t>
            </a:r>
            <a:endParaRPr lang="en-US" sz="2800" dirty="0"/>
          </a:p>
        </p:txBody>
      </p:sp>
    </p:spTree>
    <p:extLst>
      <p:ext uri="{BB962C8B-B14F-4D97-AF65-F5344CB8AC3E}">
        <p14:creationId xmlns:p14="http://schemas.microsoft.com/office/powerpoint/2010/main" val="1574694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2209800"/>
            <a:ext cx="7924800" cy="954107"/>
          </a:xfrm>
          <a:prstGeom prst="rect">
            <a:avLst/>
          </a:prstGeom>
          <a:noFill/>
        </p:spPr>
        <p:txBody>
          <a:bodyPr wrap="square" rtlCol="0">
            <a:spAutoFit/>
          </a:bodyPr>
          <a:lstStyle/>
          <a:p>
            <a:pPr algn="ctr" rtl="1"/>
            <a:r>
              <a:rPr lang="ar-JO" sz="2800" b="1" dirty="0" smtClean="0"/>
              <a:t> عواقب لمخالفة القواعد  </a:t>
            </a:r>
            <a:r>
              <a:rPr lang="ar-JO" sz="2800" b="1" dirty="0" smtClean="0">
                <a:latin typeface="Times New Roman"/>
                <a:cs typeface="Times New Roman"/>
              </a:rPr>
              <a:t>◄ اجتماعات الأسرة والأطفال ◄ المراهقون </a:t>
            </a:r>
            <a:r>
              <a:rPr lang="ar-JO" sz="2800" b="1" dirty="0" smtClean="0"/>
              <a:t> </a:t>
            </a:r>
            <a:endParaRPr lang="en-US" sz="2800" b="1" dirty="0" smtClean="0"/>
          </a:p>
        </p:txBody>
      </p:sp>
    </p:spTree>
    <p:extLst>
      <p:ext uri="{BB962C8B-B14F-4D97-AF65-F5344CB8AC3E}">
        <p14:creationId xmlns:p14="http://schemas.microsoft.com/office/powerpoint/2010/main" val="573156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pPr algn="r"/>
            <a:r>
              <a:rPr lang="ar-JO" b="1" u="sng" dirty="0" smtClean="0"/>
              <a:t>اجتماعات الأسرة </a:t>
            </a:r>
            <a:endParaRPr lang="en-US" b="1" u="sng" dirty="0"/>
          </a:p>
        </p:txBody>
      </p:sp>
      <p:sp>
        <p:nvSpPr>
          <p:cNvPr id="3" name="Content Placeholder 2"/>
          <p:cNvSpPr>
            <a:spLocks noGrp="1"/>
          </p:cNvSpPr>
          <p:nvPr>
            <p:ph idx="1"/>
          </p:nvPr>
        </p:nvSpPr>
        <p:spPr>
          <a:xfrm>
            <a:off x="457200" y="1701800"/>
            <a:ext cx="8305800" cy="2584456"/>
          </a:xfrm>
        </p:spPr>
        <p:txBody>
          <a:bodyPr/>
          <a:lstStyle/>
          <a:p>
            <a:pPr lvl="0" algn="r" rtl="1">
              <a:buFont typeface="Wingdings" pitchFamily="2" charset="2"/>
              <a:buChar char="§"/>
            </a:pPr>
            <a:r>
              <a:rPr lang="ar-JO" sz="2400" dirty="0" smtClean="0">
                <a:cs typeface="+mn-cs"/>
              </a:rPr>
              <a:t> تعتبر الاجتماعات الأسرية المنتظمة وسيلة ممتازة للحفاظ على خطوط   التواصل مفتوحة بين الآباء والأطفال، ولاسيما المراهقين.</a:t>
            </a:r>
          </a:p>
          <a:p>
            <a:pPr lvl="0" algn="r" rtl="1">
              <a:buFont typeface="Wingdings" pitchFamily="2" charset="2"/>
              <a:buChar char="§"/>
            </a:pPr>
            <a:r>
              <a:rPr lang="ar-JO" sz="2400" dirty="0" smtClean="0">
                <a:cs typeface="+mn-cs"/>
              </a:rPr>
              <a:t> يمكن للآباء، خلال الاجتماعات الأسرية، الحصول على معلومات محدثة حول ما أنجزه الطالب في المدرسة، وتقسيم الأعمال المنزلية، والمتعة معا كأسرة واحدة.</a:t>
            </a:r>
          </a:p>
          <a:p>
            <a:pPr algn="r" rtl="1">
              <a:buFont typeface="Wingdings" pitchFamily="2" charset="2"/>
              <a:buChar char="§"/>
            </a:pPr>
            <a:r>
              <a:rPr lang="ar-JO" sz="2400" dirty="0" smtClean="0">
                <a:cs typeface="+mn-cs"/>
              </a:rPr>
              <a:t>تجمع الاجتماعات العائلية جميع أفراد الأسرة.</a:t>
            </a:r>
          </a:p>
          <a:p>
            <a:pPr lvl="0" algn="r" rtl="1"/>
            <a:endParaRPr lang="ar-JO" sz="2400" dirty="0" smtClean="0">
              <a:cs typeface="+mn-cs"/>
            </a:endParaRPr>
          </a:p>
          <a:p>
            <a:pPr lvl="0" algn="r" rtl="1">
              <a:buFont typeface="Wingdings" pitchFamily="2" charset="2"/>
              <a:buChar char="§"/>
            </a:pPr>
            <a:endParaRPr lang="ar-JO" sz="2400" dirty="0" smtClean="0">
              <a:cs typeface="+mn-cs"/>
            </a:endParaRPr>
          </a:p>
          <a:p>
            <a:pPr lvl="0" algn="r" rtl="1">
              <a:buFont typeface="Wingdings" pitchFamily="2" charset="2"/>
              <a:buChar char="§"/>
            </a:pPr>
            <a:r>
              <a:rPr lang="ar-JO" sz="2400" dirty="0" smtClean="0">
                <a:cs typeface="+mn-cs"/>
              </a:rPr>
              <a:t>إن الفكرة من وراء الاجتماعات الأسرية هي إعطاء الأطفال والمراهقين الأكبر سنا مجالا للتعبير عن احتياجاتهم النمائية المتغيرة، ومناقشة المسؤوليات المنزلية كلما تقدموا في السن، وإيجاد حلول لتحسين الحياة الأسرية.</a:t>
            </a:r>
            <a:endParaRPr lang="en-US" sz="2400" dirty="0">
              <a:cs typeface="+mn-cs"/>
            </a:endParaRPr>
          </a:p>
        </p:txBody>
      </p:sp>
    </p:spTree>
    <p:extLst>
      <p:ext uri="{BB962C8B-B14F-4D97-AF65-F5344CB8AC3E}">
        <p14:creationId xmlns:p14="http://schemas.microsoft.com/office/powerpoint/2010/main" val="733583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pPr algn="r" rtl="1"/>
            <a:r>
              <a:rPr lang="ar-JO" b="1" u="sng" dirty="0" smtClean="0"/>
              <a:t>الاجتماعات الأسرية الفعالة </a:t>
            </a:r>
            <a:endParaRPr lang="en-GB" b="1" u="sng" dirty="0"/>
          </a:p>
        </p:txBody>
      </p:sp>
      <p:sp>
        <p:nvSpPr>
          <p:cNvPr id="3" name="Espace réservé du contenu 2"/>
          <p:cNvSpPr>
            <a:spLocks noGrp="1"/>
          </p:cNvSpPr>
          <p:nvPr>
            <p:ph sz="half" idx="1"/>
          </p:nvPr>
        </p:nvSpPr>
        <p:spPr>
          <a:xfrm>
            <a:off x="428596" y="1214422"/>
            <a:ext cx="7924800" cy="2486028"/>
          </a:xfrm>
        </p:spPr>
        <p:txBody>
          <a:bodyPr/>
          <a:lstStyle/>
          <a:p>
            <a:pPr lvl="0" algn="r" rtl="1"/>
            <a:r>
              <a:rPr lang="ar-JO" sz="2400" b="1" dirty="0" smtClean="0">
                <a:cs typeface="+mn-cs"/>
              </a:rPr>
              <a:t>تكون الاجتماعات الأسرية أكثر فعالية عندما :</a:t>
            </a:r>
          </a:p>
          <a:p>
            <a:pPr lvl="0" algn="r" rtl="1">
              <a:buFont typeface="Wingdings" pitchFamily="2" charset="2"/>
              <a:buChar char="§"/>
            </a:pPr>
            <a:r>
              <a:rPr lang="ar-JO" sz="2400" dirty="0" smtClean="0">
                <a:cs typeface="+mn-cs"/>
              </a:rPr>
              <a:t>  تكون منتظمة وليست فقط لإدارة أزمة عائلية.</a:t>
            </a:r>
          </a:p>
          <a:p>
            <a:pPr lvl="0" algn="r" rtl="1">
              <a:buFont typeface="Wingdings" pitchFamily="2" charset="2"/>
              <a:buChar char="§"/>
            </a:pPr>
            <a:r>
              <a:rPr lang="ar-JO" sz="2400" dirty="0" smtClean="0">
                <a:cs typeface="+mn-cs"/>
              </a:rPr>
              <a:t>  أن تبقي المناقشة مفتوحة حتى يتم التوصل إلى توافق الأسرة، حتى لو كان الأمر يتطلب أكثر من اجتماع واحد لإيجاد حل.</a:t>
            </a:r>
          </a:p>
          <a:p>
            <a:pPr lvl="0" algn="r" rtl="1">
              <a:buFont typeface="Wingdings" pitchFamily="2" charset="2"/>
              <a:buChar char="§"/>
            </a:pPr>
            <a:r>
              <a:rPr lang="ar-JO" sz="2400" dirty="0" smtClean="0">
                <a:cs typeface="+mn-cs"/>
              </a:rPr>
              <a:t>  قبول جميع  الشواغل والأسئلة، سواء كانت عامة أو غير عادية كما قد تكون. </a:t>
            </a:r>
          </a:p>
          <a:p>
            <a:pPr lvl="0" algn="r" rtl="1">
              <a:buFont typeface="Wingdings" pitchFamily="2" charset="2"/>
              <a:buChar char="§"/>
            </a:pPr>
            <a:r>
              <a:rPr lang="ar-JO" sz="2400" dirty="0" smtClean="0">
                <a:cs typeface="+mn-cs"/>
              </a:rPr>
              <a:t>  يتعين أن لا تكون الاجتماعات طويلة جدا – 30 دقيقة تعتبر وقتا جيدا</a:t>
            </a:r>
          </a:p>
          <a:p>
            <a:pPr lvl="0" algn="r" rtl="1">
              <a:buFont typeface="Wingdings" pitchFamily="2" charset="2"/>
              <a:buChar char="§"/>
            </a:pPr>
            <a:r>
              <a:rPr lang="ar-JO" sz="2400" dirty="0" smtClean="0">
                <a:cs typeface="+mn-cs"/>
              </a:rPr>
              <a:t>  يكون الأطفال الأكبر سنا  قادرين فعلا على التحدث والاستماع.</a:t>
            </a:r>
            <a:endParaRPr lang="en-GB" sz="2400" dirty="0">
              <a:cs typeface="+mn-cs"/>
            </a:endParaRPr>
          </a:p>
        </p:txBody>
      </p:sp>
    </p:spTree>
    <p:extLst>
      <p:ext uri="{BB962C8B-B14F-4D97-AF65-F5344CB8AC3E}">
        <p14:creationId xmlns:p14="http://schemas.microsoft.com/office/powerpoint/2010/main" val="2074143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381000"/>
            <a:ext cx="8305800" cy="990600"/>
          </a:xfrm>
        </p:spPr>
        <p:txBody>
          <a:bodyPr/>
          <a:lstStyle/>
          <a:p>
            <a:pPr algn="r" rtl="1"/>
            <a:r>
              <a:rPr lang="ar-JO" b="1" u="sng" dirty="0" smtClean="0"/>
              <a:t>الاجتماعات الأسرية في 4خطوات </a:t>
            </a:r>
            <a:endParaRPr lang="en-GB" b="1" u="sng" dirty="0"/>
          </a:p>
        </p:txBody>
      </p:sp>
      <p:sp>
        <p:nvSpPr>
          <p:cNvPr id="3" name="Espace réservé du contenu 2"/>
          <p:cNvSpPr>
            <a:spLocks noGrp="1"/>
          </p:cNvSpPr>
          <p:nvPr>
            <p:ph sz="half" idx="1"/>
          </p:nvPr>
        </p:nvSpPr>
        <p:spPr>
          <a:xfrm>
            <a:off x="214282" y="1371600"/>
            <a:ext cx="8015318" cy="5029200"/>
          </a:xfrm>
        </p:spPr>
        <p:txBody>
          <a:bodyPr/>
          <a:lstStyle/>
          <a:p>
            <a:pPr algn="r" rtl="1"/>
            <a:r>
              <a:rPr lang="ar-JO" b="1" dirty="0" smtClean="0">
                <a:cs typeface="+mn-cs"/>
              </a:rPr>
              <a:t>الخطوة 1:  ابدأ بإعطاء تغذية راجعة إيجابية حول الحياة الأسرية.</a:t>
            </a:r>
          </a:p>
          <a:p>
            <a:pPr algn="r" rtl="1"/>
            <a:endParaRPr lang="ar-JO" b="1" dirty="0" smtClean="0">
              <a:cs typeface="+mn-cs"/>
            </a:endParaRPr>
          </a:p>
          <a:p>
            <a:pPr algn="r" rtl="1"/>
            <a:r>
              <a:rPr lang="ar-JO" b="1" dirty="0" smtClean="0">
                <a:cs typeface="+mn-cs"/>
              </a:rPr>
              <a:t>الخطوة 2:  تابع الحلول المعتمدة من أخر اجتماع </a:t>
            </a:r>
          </a:p>
          <a:p>
            <a:pPr algn="r" rtl="1"/>
            <a:endParaRPr lang="ar-JO" b="1" dirty="0" smtClean="0">
              <a:cs typeface="+mn-cs"/>
            </a:endParaRPr>
          </a:p>
          <a:p>
            <a:pPr algn="r" rtl="1"/>
            <a:r>
              <a:rPr lang="ar-JO" b="1" dirty="0" smtClean="0">
                <a:cs typeface="+mn-cs"/>
              </a:rPr>
              <a:t>الخطوة 3:  أعطي الجميع الفرصة للإضافة إلى بنود جدول الأعمال</a:t>
            </a:r>
          </a:p>
          <a:p>
            <a:pPr algn="r" rtl="1"/>
            <a:endParaRPr lang="ar-JO" b="1" dirty="0" smtClean="0">
              <a:cs typeface="+mn-cs"/>
            </a:endParaRPr>
          </a:p>
          <a:p>
            <a:pPr algn="r" rtl="1"/>
            <a:r>
              <a:rPr lang="ar-JO" b="1" dirty="0" smtClean="0">
                <a:cs typeface="+mn-cs"/>
              </a:rPr>
              <a:t>الخطوة 4: استمتع مع وقت الأسرة معا، كن ممتعا!</a:t>
            </a:r>
            <a:endParaRPr lang="en-GB" dirty="0">
              <a:cs typeface="+mn-cs"/>
            </a:endParaRPr>
          </a:p>
        </p:txBody>
      </p:sp>
    </p:spTree>
    <p:extLst>
      <p:ext uri="{BB962C8B-B14F-4D97-AF65-F5344CB8AC3E}">
        <p14:creationId xmlns:p14="http://schemas.microsoft.com/office/powerpoint/2010/main" val="15809684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pPr algn="r" rtl="1"/>
            <a:r>
              <a:rPr lang="ar-JO" b="1" u="sng" dirty="0" smtClean="0"/>
              <a:t>المنشط  :  والشمس تشرق على ...</a:t>
            </a:r>
            <a:endParaRPr lang="en-US" b="1" u="sng" dirty="0"/>
          </a:p>
        </p:txBody>
      </p:sp>
      <p:pic>
        <p:nvPicPr>
          <p:cNvPr id="3074" name="Picture 2" descr="https://upload.wikimedia.org/wikipedia/commons/thumb/a/a8/PEO-sun_with_face.svg/2000px-PEO-sun_with_fac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676400"/>
            <a:ext cx="51816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0955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1" name="Title 1"/>
          <p:cNvSpPr>
            <a:spLocks noGrp="1"/>
          </p:cNvSpPr>
          <p:nvPr>
            <p:ph type="title"/>
          </p:nvPr>
        </p:nvSpPr>
        <p:spPr>
          <a:xfrm>
            <a:off x="228600" y="457200"/>
            <a:ext cx="8763000" cy="971536"/>
          </a:xfrm>
        </p:spPr>
        <p:txBody>
          <a:bodyPr/>
          <a:lstStyle/>
          <a:p>
            <a:pPr algn="r" rtl="1"/>
            <a:r>
              <a:rPr lang="ar-JO" sz="3200" b="1" u="sng" dirty="0" smtClean="0">
                <a:latin typeface="Arial" charset="0"/>
                <a:ea typeface="MS PGothic" charset="0"/>
              </a:rPr>
              <a:t>التأديب مع الكرامة مقابل العقوبات البدنية </a:t>
            </a:r>
            <a:endParaRPr lang="en-US" sz="3200" b="1" u="sng" dirty="0">
              <a:latin typeface="Arial" charset="0"/>
              <a:ea typeface="MS PGothic" charset="0"/>
            </a:endParaRPr>
          </a:p>
        </p:txBody>
      </p:sp>
      <p:sp>
        <p:nvSpPr>
          <p:cNvPr id="3" name="Content Placeholder 2"/>
          <p:cNvSpPr>
            <a:spLocks noGrp="1"/>
          </p:cNvSpPr>
          <p:nvPr>
            <p:ph idx="1"/>
          </p:nvPr>
        </p:nvSpPr>
        <p:spPr>
          <a:xfrm>
            <a:off x="457200" y="1905000"/>
            <a:ext cx="8305800" cy="3657600"/>
          </a:xfrm>
        </p:spPr>
        <p:txBody>
          <a:bodyPr>
            <a:normAutofit/>
          </a:bodyPr>
          <a:lstStyle/>
          <a:p>
            <a:pPr marL="0" indent="0" algn="r" rtl="1">
              <a:defRPr/>
            </a:pPr>
            <a:r>
              <a:rPr lang="ar-JO" b="1" dirty="0" smtClean="0">
                <a:cs typeface="+mn-cs"/>
              </a:rPr>
              <a:t>العقوبة البدنية :</a:t>
            </a:r>
          </a:p>
          <a:p>
            <a:pPr marL="441325" indent="-441325" algn="r" rtl="1">
              <a:buFont typeface="Wingdings" pitchFamily="2" charset="2"/>
              <a:buChar char="§"/>
              <a:defRPr/>
            </a:pPr>
            <a:r>
              <a:rPr lang="ar-JO" b="1" dirty="0" smtClean="0">
                <a:cs typeface="+mn-cs"/>
              </a:rPr>
              <a:t> </a:t>
            </a:r>
            <a:r>
              <a:rPr lang="ar-JO" dirty="0" smtClean="0">
                <a:cs typeface="+mn-cs"/>
              </a:rPr>
              <a:t>تُعلم استخدام العنف</a:t>
            </a:r>
          </a:p>
          <a:p>
            <a:pPr marL="441325" indent="-441325" algn="r" rtl="1">
              <a:buFont typeface="Wingdings" pitchFamily="2" charset="2"/>
              <a:buChar char="§"/>
              <a:defRPr/>
            </a:pPr>
            <a:r>
              <a:rPr lang="ar-JO" dirty="0" smtClean="0">
                <a:cs typeface="+mn-cs"/>
              </a:rPr>
              <a:t>تخلق الخوف لدى الأطفال </a:t>
            </a:r>
          </a:p>
          <a:p>
            <a:pPr marL="441325" indent="-441325" algn="r" rtl="1">
              <a:buFont typeface="Wingdings" pitchFamily="2" charset="2"/>
              <a:buChar char="§"/>
              <a:defRPr/>
            </a:pPr>
            <a:endParaRPr lang="ar-JO" b="1" dirty="0" smtClean="0">
              <a:cs typeface="+mn-cs"/>
            </a:endParaRPr>
          </a:p>
          <a:p>
            <a:pPr marL="0" indent="0" algn="r" rtl="1">
              <a:defRPr/>
            </a:pPr>
            <a:r>
              <a:rPr lang="ar-JO" b="1" dirty="0" smtClean="0">
                <a:cs typeface="+mn-cs"/>
              </a:rPr>
              <a:t> التأديب مع الكرامة</a:t>
            </a:r>
          </a:p>
          <a:p>
            <a:pPr marL="0" indent="0" algn="r" rtl="1">
              <a:buFont typeface="Wingdings" pitchFamily="2" charset="2"/>
              <a:buChar char="§"/>
              <a:defRPr/>
            </a:pPr>
            <a:r>
              <a:rPr lang="ar-JO" b="1" dirty="0" smtClean="0">
                <a:cs typeface="+mn-cs"/>
              </a:rPr>
              <a:t> </a:t>
            </a:r>
            <a:r>
              <a:rPr lang="ar-JO" dirty="0" smtClean="0">
                <a:cs typeface="+mn-cs"/>
              </a:rPr>
              <a:t>تحترم الأطفال </a:t>
            </a:r>
          </a:p>
          <a:p>
            <a:pPr marL="0" indent="0" algn="r" rtl="1">
              <a:buFont typeface="Wingdings" pitchFamily="2" charset="2"/>
              <a:buChar char="§"/>
              <a:defRPr/>
            </a:pPr>
            <a:r>
              <a:rPr lang="ar-JO" dirty="0" smtClean="0">
                <a:cs typeface="+mn-cs"/>
              </a:rPr>
              <a:t> تغذي دروس الحياة</a:t>
            </a:r>
            <a:endParaRPr lang="en-US" dirty="0">
              <a:cs typeface="+mn-cs"/>
            </a:endParaRPr>
          </a:p>
        </p:txBody>
      </p:sp>
    </p:spTree>
    <p:extLst>
      <p:ext uri="{BB962C8B-B14F-4D97-AF65-F5344CB8AC3E}">
        <p14:creationId xmlns:p14="http://schemas.microsoft.com/office/powerpoint/2010/main" val="7985052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29" name="Title 1"/>
          <p:cNvSpPr>
            <a:spLocks noGrp="1"/>
          </p:cNvSpPr>
          <p:nvPr>
            <p:ph type="title"/>
          </p:nvPr>
        </p:nvSpPr>
        <p:spPr>
          <a:xfrm>
            <a:off x="490330" y="533400"/>
            <a:ext cx="8305800" cy="1219200"/>
          </a:xfrm>
        </p:spPr>
        <p:txBody>
          <a:bodyPr/>
          <a:lstStyle/>
          <a:p>
            <a:pPr algn="r" rtl="1"/>
            <a:r>
              <a:rPr lang="ar-JO" sz="3200" b="1" u="sng" dirty="0" smtClean="0">
                <a:latin typeface="Arial" charset="0"/>
                <a:ea typeface="MS PGothic" charset="0"/>
              </a:rPr>
              <a:t>تأثير العنف على الأطفال</a:t>
            </a:r>
            <a:endParaRPr lang="en-US" sz="3200" b="1" u="sng" dirty="0">
              <a:latin typeface="Arial" charset="0"/>
              <a:ea typeface="MS PGothic" charset="0"/>
            </a:endParaRPr>
          </a:p>
        </p:txBody>
      </p:sp>
      <p:sp>
        <p:nvSpPr>
          <p:cNvPr id="150530" name="Content Placeholder 2"/>
          <p:cNvSpPr>
            <a:spLocks noGrp="1"/>
          </p:cNvSpPr>
          <p:nvPr>
            <p:ph sz="half" idx="1"/>
          </p:nvPr>
        </p:nvSpPr>
        <p:spPr>
          <a:xfrm>
            <a:off x="457200" y="2209800"/>
            <a:ext cx="8229600" cy="2971800"/>
          </a:xfrm>
        </p:spPr>
        <p:txBody>
          <a:bodyPr/>
          <a:lstStyle/>
          <a:p>
            <a:pPr marL="342900" indent="-342900" algn="just" rtl="1">
              <a:buFont typeface="Arial" panose="020B0604020202020204" pitchFamily="34" charset="0"/>
              <a:buChar char="•"/>
            </a:pPr>
            <a:r>
              <a:rPr lang="ar-JO" dirty="0" smtClean="0">
                <a:cs typeface="+mn-cs"/>
              </a:rPr>
              <a:t>إن مشاهدة العنف له آثار مماثلة على دماغ الأطفال ونموهم كما لو يعاني فعلا من العنف.</a:t>
            </a:r>
          </a:p>
          <a:p>
            <a:pPr marL="342900" indent="-342900" algn="just" rtl="1">
              <a:buFont typeface="Arial" panose="020B0604020202020204" pitchFamily="34" charset="0"/>
              <a:buChar char="•"/>
            </a:pPr>
            <a:endParaRPr lang="ar-JO" dirty="0" smtClean="0">
              <a:cs typeface="+mn-cs"/>
            </a:endParaRPr>
          </a:p>
          <a:p>
            <a:pPr marL="342900" indent="-342900" algn="just" rtl="1">
              <a:buFont typeface="Arial" panose="020B0604020202020204" pitchFamily="34" charset="0"/>
              <a:buChar char="•"/>
            </a:pPr>
            <a:r>
              <a:rPr lang="ar-JO" dirty="0" smtClean="0">
                <a:cs typeface="+mn-cs"/>
              </a:rPr>
              <a:t> مشاهدة العنف يمكن أن تؤخر تطور دماغ الطفل، وتزيد من خطر الإصابة بالمرض، ويتدخل في قدرة الطفل على التفكير وحل المشاكل، وكذلك على سنوات البلوغ لديهم.</a:t>
            </a:r>
            <a:endParaRPr lang="en-US" i="1" dirty="0">
              <a:latin typeface="Arial" charset="0"/>
              <a:ea typeface="MS PGothic" charset="0"/>
              <a:cs typeface="+mn-cs"/>
            </a:endParaRPr>
          </a:p>
        </p:txBody>
      </p:sp>
    </p:spTree>
    <p:extLst>
      <p:ext uri="{BB962C8B-B14F-4D97-AF65-F5344CB8AC3E}">
        <p14:creationId xmlns:p14="http://schemas.microsoft.com/office/powerpoint/2010/main" val="32433916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1" name="Title 1"/>
          <p:cNvSpPr>
            <a:spLocks noGrp="1"/>
          </p:cNvSpPr>
          <p:nvPr>
            <p:ph type="title"/>
          </p:nvPr>
        </p:nvSpPr>
        <p:spPr>
          <a:xfrm>
            <a:off x="533400" y="612913"/>
            <a:ext cx="8305800" cy="1219200"/>
          </a:xfrm>
        </p:spPr>
        <p:txBody>
          <a:bodyPr/>
          <a:lstStyle/>
          <a:p>
            <a:pPr algn="r" rtl="1"/>
            <a:r>
              <a:rPr lang="ar-JO" b="1" u="sng" dirty="0" smtClean="0">
                <a:latin typeface="Arial" charset="0"/>
                <a:ea typeface="MS PGothic" charset="0"/>
              </a:rPr>
              <a:t>استراتيجيات الآباء والأمهات لمساعدة الأطفال للتصرف بطريقة غير عدوانية </a:t>
            </a:r>
            <a:endParaRPr lang="en-US" b="1" u="sng" dirty="0">
              <a:latin typeface="Arial" charset="0"/>
              <a:ea typeface="MS PGothic" charset="0"/>
            </a:endParaRPr>
          </a:p>
        </p:txBody>
      </p:sp>
      <p:sp>
        <p:nvSpPr>
          <p:cNvPr id="3" name="Content Placeholder 2"/>
          <p:cNvSpPr>
            <a:spLocks noGrp="1"/>
          </p:cNvSpPr>
          <p:nvPr>
            <p:ph sz="half" idx="4294967295"/>
          </p:nvPr>
        </p:nvSpPr>
        <p:spPr>
          <a:xfrm>
            <a:off x="304800" y="1858617"/>
            <a:ext cx="7620000" cy="3124200"/>
          </a:xfrm>
        </p:spPr>
        <p:txBody>
          <a:bodyPr/>
          <a:lstStyle/>
          <a:p>
            <a:pPr>
              <a:defRPr/>
            </a:pPr>
            <a:endParaRPr lang="en-US" dirty="0" smtClean="0">
              <a:cs typeface="+mn-cs"/>
            </a:endParaRPr>
          </a:p>
          <a:p>
            <a:pPr marL="857250" lvl="1" indent="-457200" algn="r" rtl="1">
              <a:buFont typeface="Arial"/>
              <a:buChar char="•"/>
              <a:defRPr/>
            </a:pPr>
            <a:r>
              <a:rPr lang="ar-JO" dirty="0" err="1" smtClean="0">
                <a:cs typeface="+mn-cs"/>
              </a:rPr>
              <a:t>نمذجة</a:t>
            </a:r>
            <a:r>
              <a:rPr lang="ar-JO" dirty="0" smtClean="0">
                <a:cs typeface="+mn-cs"/>
              </a:rPr>
              <a:t> ضبط النفس ورد الفعل الهادئ</a:t>
            </a:r>
          </a:p>
          <a:p>
            <a:pPr marL="857250" lvl="1" indent="-457200" algn="r" rtl="1">
              <a:buFont typeface="Arial"/>
              <a:buChar char="•"/>
              <a:defRPr/>
            </a:pPr>
            <a:endParaRPr lang="ar-JO" dirty="0" smtClean="0">
              <a:cs typeface="+mn-cs"/>
            </a:endParaRPr>
          </a:p>
          <a:p>
            <a:pPr marL="857250" lvl="1" indent="-457200" algn="r" rtl="1">
              <a:buFont typeface="Arial"/>
              <a:buChar char="•"/>
              <a:defRPr/>
            </a:pPr>
            <a:r>
              <a:rPr lang="ar-JO" dirty="0" smtClean="0">
                <a:cs typeface="+mn-cs"/>
              </a:rPr>
              <a:t>تعليم الهدوء خلال ”المكان المهمل"</a:t>
            </a:r>
            <a:endParaRPr lang="en-US" dirty="0">
              <a:cs typeface="+mn-cs"/>
            </a:endParaRPr>
          </a:p>
        </p:txBody>
      </p:sp>
    </p:spTree>
    <p:extLst>
      <p:ext uri="{BB962C8B-B14F-4D97-AF65-F5344CB8AC3E}">
        <p14:creationId xmlns:p14="http://schemas.microsoft.com/office/powerpoint/2010/main" val="10045399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3" name="Title 1"/>
          <p:cNvSpPr>
            <a:spLocks noGrp="1"/>
          </p:cNvSpPr>
          <p:nvPr>
            <p:ph type="title"/>
          </p:nvPr>
        </p:nvSpPr>
        <p:spPr>
          <a:xfrm>
            <a:off x="457200" y="533400"/>
            <a:ext cx="8305800" cy="1219200"/>
          </a:xfrm>
        </p:spPr>
        <p:txBody>
          <a:bodyPr/>
          <a:lstStyle/>
          <a:p>
            <a:pPr algn="r" rtl="1"/>
            <a:r>
              <a:rPr lang="ar-JO" b="1" u="sng" dirty="0" smtClean="0">
                <a:latin typeface="Arial" charset="0"/>
                <a:ea typeface="MS PGothic" charset="0"/>
              </a:rPr>
              <a:t>التأديب مع الكرامة </a:t>
            </a:r>
            <a:endParaRPr lang="en-US" b="1" u="sng" dirty="0">
              <a:latin typeface="Arial" charset="0"/>
              <a:ea typeface="MS PGothic" charset="0"/>
            </a:endParaRPr>
          </a:p>
        </p:txBody>
      </p:sp>
      <p:sp>
        <p:nvSpPr>
          <p:cNvPr id="3" name="Content Placeholder 2"/>
          <p:cNvSpPr>
            <a:spLocks noGrp="1"/>
          </p:cNvSpPr>
          <p:nvPr>
            <p:ph idx="1"/>
          </p:nvPr>
        </p:nvSpPr>
        <p:spPr>
          <a:xfrm>
            <a:off x="457200" y="1752600"/>
            <a:ext cx="8305800" cy="3810000"/>
          </a:xfrm>
        </p:spPr>
        <p:txBody>
          <a:bodyPr>
            <a:normAutofit/>
          </a:bodyPr>
          <a:lstStyle/>
          <a:p>
            <a:pPr marL="109728" indent="0" algn="r" rtl="1">
              <a:lnSpc>
                <a:spcPct val="70000"/>
              </a:lnSpc>
              <a:buFont typeface="Wingdings" pitchFamily="2" charset="2"/>
              <a:buChar char="§"/>
              <a:defRPr/>
            </a:pPr>
            <a:endParaRPr lang="en-US" dirty="0" smtClean="0">
              <a:cs typeface="+mn-cs"/>
            </a:endParaRPr>
          </a:p>
          <a:p>
            <a:pPr marL="452628" algn="r" rtl="1">
              <a:lnSpc>
                <a:spcPct val="70000"/>
              </a:lnSpc>
              <a:buFont typeface="Wingdings" pitchFamily="2" charset="2"/>
              <a:buChar char="§"/>
              <a:defRPr/>
            </a:pPr>
            <a:r>
              <a:rPr lang="ar-SA" dirty="0" smtClean="0">
                <a:cs typeface="+mn-cs"/>
              </a:rPr>
              <a:t>قواعد الأسرة </a:t>
            </a:r>
            <a:r>
              <a:rPr lang="ar-JO" dirty="0" smtClean="0">
                <a:cs typeface="+mn-cs"/>
              </a:rPr>
              <a:t>ال</a:t>
            </a:r>
            <a:r>
              <a:rPr lang="ar-SA" dirty="0" smtClean="0">
                <a:cs typeface="+mn-cs"/>
              </a:rPr>
              <a:t>واضحة: أخبر الأطفال ما يجب القيام به!</a:t>
            </a:r>
          </a:p>
          <a:p>
            <a:pPr marL="452628" algn="r" rtl="1">
              <a:lnSpc>
                <a:spcPct val="70000"/>
              </a:lnSpc>
              <a:buFont typeface="Wingdings" pitchFamily="2" charset="2"/>
              <a:buChar char="§"/>
              <a:defRPr/>
            </a:pPr>
            <a:endParaRPr lang="ar-SA" dirty="0" smtClean="0">
              <a:cs typeface="+mn-cs"/>
            </a:endParaRPr>
          </a:p>
          <a:p>
            <a:pPr marL="452628" algn="r" rtl="1">
              <a:lnSpc>
                <a:spcPct val="70000"/>
              </a:lnSpc>
              <a:buFont typeface="Wingdings" pitchFamily="2" charset="2"/>
              <a:buChar char="§"/>
              <a:defRPr/>
            </a:pPr>
            <a:r>
              <a:rPr lang="ar-SA" dirty="0" smtClean="0">
                <a:cs typeface="+mn-cs"/>
              </a:rPr>
              <a:t>الخيارات والعواقب</a:t>
            </a:r>
          </a:p>
          <a:p>
            <a:pPr marL="452628" algn="r" rtl="1">
              <a:lnSpc>
                <a:spcPct val="70000"/>
              </a:lnSpc>
              <a:buFont typeface="Wingdings" pitchFamily="2" charset="2"/>
              <a:buChar char="§"/>
              <a:defRPr/>
            </a:pPr>
            <a:endParaRPr lang="ar-SA" dirty="0" smtClean="0">
              <a:cs typeface="+mn-cs"/>
            </a:endParaRPr>
          </a:p>
          <a:p>
            <a:pPr marL="452628" algn="r" rtl="1">
              <a:lnSpc>
                <a:spcPct val="70000"/>
              </a:lnSpc>
              <a:buFont typeface="Wingdings" pitchFamily="2" charset="2"/>
              <a:buChar char="§"/>
              <a:defRPr/>
            </a:pPr>
            <a:r>
              <a:rPr lang="ar-SA" dirty="0" smtClean="0">
                <a:cs typeface="+mn-cs"/>
              </a:rPr>
              <a:t>الثناء و</a:t>
            </a:r>
            <a:r>
              <a:rPr lang="ar-JO" dirty="0" smtClean="0">
                <a:cs typeface="+mn-cs"/>
              </a:rPr>
              <a:t>ال</a:t>
            </a:r>
            <a:r>
              <a:rPr lang="ar-SA" dirty="0" smtClean="0">
                <a:cs typeface="+mn-cs"/>
              </a:rPr>
              <a:t>تجاهل</a:t>
            </a:r>
          </a:p>
          <a:p>
            <a:pPr marL="452628" algn="r" rtl="1">
              <a:lnSpc>
                <a:spcPct val="70000"/>
              </a:lnSpc>
              <a:buFont typeface="Wingdings" pitchFamily="2" charset="2"/>
              <a:buChar char="§"/>
              <a:defRPr/>
            </a:pPr>
            <a:endParaRPr lang="ar-SA" dirty="0" smtClean="0">
              <a:cs typeface="+mn-cs"/>
            </a:endParaRPr>
          </a:p>
          <a:p>
            <a:pPr marL="452628" algn="r" rtl="1">
              <a:lnSpc>
                <a:spcPct val="70000"/>
              </a:lnSpc>
              <a:buFont typeface="Wingdings" pitchFamily="2" charset="2"/>
              <a:buChar char="§"/>
              <a:defRPr/>
            </a:pPr>
            <a:r>
              <a:rPr lang="ar-SA" dirty="0" smtClean="0">
                <a:cs typeface="+mn-cs"/>
              </a:rPr>
              <a:t>الامتيازات كمكافآت: قضاء المزيد من الوقت مع الأطفال!</a:t>
            </a:r>
            <a:endParaRPr lang="en-US" dirty="0">
              <a:cs typeface="+mn-cs"/>
            </a:endParaRPr>
          </a:p>
          <a:p>
            <a:pPr marL="0" indent="0" algn="r" rtl="1">
              <a:buFont typeface="Wingdings" pitchFamily="2" charset="2"/>
              <a:buChar char="§"/>
              <a:defRPr/>
            </a:pPr>
            <a:endParaRPr lang="en-US" dirty="0">
              <a:cs typeface="+mn-cs"/>
            </a:endParaRPr>
          </a:p>
        </p:txBody>
      </p:sp>
    </p:spTree>
    <p:extLst>
      <p:ext uri="{BB962C8B-B14F-4D97-AF65-F5344CB8AC3E}">
        <p14:creationId xmlns:p14="http://schemas.microsoft.com/office/powerpoint/2010/main" val="2437197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85918" y="0"/>
            <a:ext cx="6677044" cy="646331"/>
          </a:xfrm>
          <a:prstGeom prst="rect">
            <a:avLst/>
          </a:prstGeom>
        </p:spPr>
        <p:txBody>
          <a:bodyPr wrap="square">
            <a:spAutoFit/>
          </a:bodyPr>
          <a:lstStyle/>
          <a:p>
            <a:pPr algn="r" rtl="1"/>
            <a:r>
              <a:rPr lang="ar-JO" sz="3600" b="1" u="sng" kern="0" dirty="0">
                <a:solidFill>
                  <a:prstClr val="black"/>
                </a:solidFill>
                <a:latin typeface="Arial"/>
                <a:ea typeface="MS PGothic" pitchFamily="34" charset="-128"/>
                <a:cs typeface="Arial"/>
              </a:rPr>
              <a:t>اليوم </a:t>
            </a:r>
            <a:r>
              <a:rPr lang="ar-JO" sz="3600" b="1" u="sng" kern="0" dirty="0" smtClean="0">
                <a:solidFill>
                  <a:prstClr val="black"/>
                </a:solidFill>
                <a:latin typeface="Arial"/>
                <a:ea typeface="MS PGothic" pitchFamily="34" charset="-128"/>
                <a:cs typeface="Arial"/>
              </a:rPr>
              <a:t>الرابع - </a:t>
            </a:r>
            <a:r>
              <a:rPr lang="ar-JO" sz="3600" b="1" u="sng" kern="0" dirty="0">
                <a:solidFill>
                  <a:prstClr val="black"/>
                </a:solidFill>
                <a:latin typeface="Arial"/>
                <a:ea typeface="MS PGothic" pitchFamily="34" charset="-128"/>
                <a:cs typeface="Arial"/>
              </a:rPr>
              <a:t>جدول الأعمال</a:t>
            </a:r>
            <a:endParaRPr lang="en-US" dirty="0"/>
          </a:p>
        </p:txBody>
      </p:sp>
      <p:graphicFrame>
        <p:nvGraphicFramePr>
          <p:cNvPr id="3" name="Table 2">
            <a:extLst>
              <a:ext uri="{FF2B5EF4-FFF2-40B4-BE49-F238E27FC236}">
                <a16:creationId xmlns="" xmlns:a16="http://schemas.microsoft.com/office/drawing/2014/main" id="{230F79F8-06D1-48D6-B131-8D78C9F0214B}"/>
              </a:ext>
            </a:extLst>
          </p:cNvPr>
          <p:cNvGraphicFramePr>
            <a:graphicFrameLocks noGrp="1"/>
          </p:cNvGraphicFramePr>
          <p:nvPr>
            <p:extLst>
              <p:ext uri="{D42A27DB-BD31-4B8C-83A1-F6EECF244321}">
                <p14:modId xmlns:p14="http://schemas.microsoft.com/office/powerpoint/2010/main" val="2024647544"/>
              </p:ext>
            </p:extLst>
          </p:nvPr>
        </p:nvGraphicFramePr>
        <p:xfrm>
          <a:off x="500034" y="2571744"/>
          <a:ext cx="7279776" cy="3531274"/>
        </p:xfrm>
        <a:graphic>
          <a:graphicData uri="http://schemas.openxmlformats.org/drawingml/2006/table">
            <a:tbl>
              <a:tblPr rtl="1" firstRow="1" firstCol="1" bandRow="1">
                <a:tableStyleId>{5C22544A-7EE6-4342-B048-85BDC9FD1C3A}</a:tableStyleId>
              </a:tblPr>
              <a:tblGrid>
                <a:gridCol w="4764710">
                  <a:extLst>
                    <a:ext uri="{9D8B030D-6E8A-4147-A177-3AD203B41FA5}">
                      <a16:colId xmlns="" xmlns:a16="http://schemas.microsoft.com/office/drawing/2014/main" val="3210711368"/>
                    </a:ext>
                  </a:extLst>
                </a:gridCol>
                <a:gridCol w="2515066">
                  <a:extLst>
                    <a:ext uri="{9D8B030D-6E8A-4147-A177-3AD203B41FA5}">
                      <a16:colId xmlns="" xmlns:a16="http://schemas.microsoft.com/office/drawing/2014/main" val="921756380"/>
                    </a:ext>
                  </a:extLst>
                </a:gridCol>
              </a:tblGrid>
              <a:tr h="214314">
                <a:tc>
                  <a:txBody>
                    <a:bodyPr/>
                    <a:lstStyle/>
                    <a:p>
                      <a:pPr marL="0" marR="0" algn="ctr" rtl="1">
                        <a:lnSpc>
                          <a:spcPts val="1680"/>
                        </a:lnSpc>
                        <a:spcBef>
                          <a:spcPts val="0"/>
                        </a:spcBef>
                        <a:spcAft>
                          <a:spcPts val="0"/>
                        </a:spcAft>
                      </a:pPr>
                      <a:r>
                        <a:rPr lang="ar-JO" sz="1400" dirty="0">
                          <a:effectLst/>
                        </a:rPr>
                        <a:t>الجلسة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ts val="1680"/>
                        </a:lnSpc>
                        <a:spcBef>
                          <a:spcPts val="0"/>
                        </a:spcBef>
                        <a:spcAft>
                          <a:spcPts val="0"/>
                        </a:spcAft>
                      </a:pPr>
                      <a:r>
                        <a:rPr lang="ar-JO" sz="1400" dirty="0">
                          <a:effectLst/>
                        </a:rPr>
                        <a:t>المدة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 xmlns:a16="http://schemas.microsoft.com/office/drawing/2014/main" val="3582984143"/>
                  </a:ext>
                </a:extLst>
              </a:tr>
              <a:tr h="365443">
                <a:tc>
                  <a:txBody>
                    <a:bodyPr/>
                    <a:lstStyle/>
                    <a:p>
                      <a:pPr marL="0" marR="0" algn="r" rtl="1">
                        <a:lnSpc>
                          <a:spcPts val="1400"/>
                        </a:lnSpc>
                        <a:spcBef>
                          <a:spcPts val="0"/>
                        </a:spcBef>
                        <a:spcAft>
                          <a:spcPts val="0"/>
                        </a:spcAft>
                      </a:pPr>
                      <a:endParaRPr lang="ar-JO" sz="1400" b="1" kern="1200" dirty="0" smtClean="0">
                        <a:solidFill>
                          <a:schemeClr val="lt1"/>
                        </a:solidFill>
                        <a:effectLst/>
                        <a:latin typeface="+mn-lt"/>
                        <a:ea typeface="+mn-ea"/>
                        <a:cs typeface="+mn-cs"/>
                      </a:endParaRP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جلسة التدريب على مهارات الأبوة والأمومة : 4</a:t>
                      </a: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التواصل</a:t>
                      </a:r>
                      <a:r>
                        <a:rPr lang="ar-JO" sz="1400" b="1" kern="1200" baseline="0" dirty="0" smtClean="0">
                          <a:solidFill>
                            <a:schemeClr val="lt1"/>
                          </a:solidFill>
                          <a:effectLst/>
                          <a:latin typeface="+mn-lt"/>
                          <a:ea typeface="+mn-ea"/>
                          <a:cs typeface="+mn-cs"/>
                        </a:rPr>
                        <a:t>  والتأديب </a:t>
                      </a:r>
                      <a:endParaRPr lang="ar-JO"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algn="ctr">
                        <a:lnSpc>
                          <a:spcPts val="1400"/>
                        </a:lnSpc>
                      </a:pPr>
                      <a:r>
                        <a:rPr lang="ar-JO" sz="1500" dirty="0" smtClean="0"/>
                        <a:t>8 ساعات </a:t>
                      </a:r>
                      <a:endParaRPr lang="en-US" sz="1500" dirty="0"/>
                    </a:p>
                  </a:txBody>
                  <a:tcPr marL="77799" marR="77799" marT="38900" marB="38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1596508"/>
                  </a:ext>
                </a:extLst>
              </a:tr>
              <a:tr h="252418">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4-1  الترحيب  لتدريب اليوم الرابع</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45  دقيقة</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248067579"/>
                  </a:ext>
                </a:extLst>
              </a:tr>
              <a:tr h="29623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15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258428268"/>
                  </a:ext>
                </a:extLst>
              </a:tr>
              <a:tr h="275270">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 4-2 توجيه الخيارات الصحية وزيادة تحمل المسؤولية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و 30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666749045"/>
                  </a:ext>
                </a:extLst>
              </a:tr>
              <a:tr h="285752">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4-3 التأديب الخالي من العنف : استخدام ”التجاهل“  و ”المكان المهمل“</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و 15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1679034"/>
                  </a:ext>
                </a:extLst>
              </a:tr>
              <a:tr h="206061">
                <a:tc>
                  <a:txBody>
                    <a:bodyPr/>
                    <a:lstStyle/>
                    <a:p>
                      <a:pPr marL="0" marR="0" algn="r" rtl="1">
                        <a:lnSpc>
                          <a:spcPts val="1400"/>
                        </a:lnSpc>
                        <a:spcBef>
                          <a:spcPts val="0"/>
                        </a:spcBef>
                        <a:spcAft>
                          <a:spcPts val="0"/>
                        </a:spcAft>
                      </a:pPr>
                      <a:r>
                        <a:rPr lang="ar-JO" sz="1400" b="1" kern="1200" dirty="0">
                          <a:solidFill>
                            <a:schemeClr val="lt1"/>
                          </a:solidFill>
                          <a:effectLst/>
                          <a:latin typeface="+mn-lt"/>
                          <a:ea typeface="+mn-ea"/>
                          <a:cs typeface="+mn-cs"/>
                        </a:rPr>
                        <a:t>استراحة غداء</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712527529"/>
                  </a:ext>
                </a:extLst>
              </a:tr>
              <a:tr h="294005">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 4-4 دعم  صنع القرارات الجيدة للمراهقين</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98196076"/>
                  </a:ext>
                </a:extLst>
              </a:tr>
              <a:tr h="498480">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15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21892214"/>
                  </a:ext>
                </a:extLst>
              </a:tr>
              <a:tr h="31815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4-5  مراجعة وتطبيق </a:t>
                      </a:r>
                      <a:r>
                        <a:rPr lang="ar-JO" sz="1400" b="1" kern="1200" baseline="0" dirty="0" smtClean="0">
                          <a:solidFill>
                            <a:schemeClr val="lt1"/>
                          </a:solidFill>
                          <a:effectLst/>
                          <a:latin typeface="+mn-lt"/>
                          <a:ea typeface="+mn-ea"/>
                          <a:cs typeface="+mn-cs"/>
                        </a:rPr>
                        <a:t>لجلسات   7 ، 8 و 9</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3 ساعات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89886651"/>
                  </a:ext>
                </a:extLst>
              </a:tr>
              <a:tr h="245097">
                <a:tc>
                  <a:txBody>
                    <a:bodyPr/>
                    <a:lstStyle/>
                    <a:p>
                      <a:pPr marL="0" marR="0" indent="0" algn="r" defTabSz="457200" rtl="1" eaLnBrk="1" fontAlgn="auto" latinLnBrk="0" hangingPunct="1">
                        <a:lnSpc>
                          <a:spcPts val="1400"/>
                        </a:lnSpc>
                        <a:spcBef>
                          <a:spcPts val="0"/>
                        </a:spcBef>
                        <a:spcAft>
                          <a:spcPts val="0"/>
                        </a:spcAft>
                        <a:buClrTx/>
                        <a:buSzTx/>
                        <a:buFontTx/>
                        <a:buNone/>
                        <a:tabLst/>
                        <a:defRPr/>
                      </a:pPr>
                      <a:r>
                        <a:rPr lang="ar-JO" sz="1400" b="1" kern="1200" dirty="0" smtClean="0">
                          <a:solidFill>
                            <a:schemeClr val="lt1"/>
                          </a:solidFill>
                          <a:effectLst/>
                          <a:latin typeface="+mn-lt"/>
                          <a:ea typeface="+mn-ea"/>
                          <a:cs typeface="+mn-cs"/>
                        </a:rPr>
                        <a:t>2-6</a:t>
                      </a:r>
                      <a:r>
                        <a:rPr lang="ar-JO" sz="1400" b="1" kern="1200" baseline="0" dirty="0" smtClean="0">
                          <a:solidFill>
                            <a:schemeClr val="lt1"/>
                          </a:solidFill>
                          <a:effectLst/>
                          <a:latin typeface="+mn-lt"/>
                          <a:ea typeface="+mn-ea"/>
                          <a:cs typeface="+mn-cs"/>
                        </a:rPr>
                        <a:t>  اختتام اليوم  الرابع </a:t>
                      </a:r>
                      <a:endParaRPr lang="en-US"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30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Rectangle 4">
            <a:extLst>
              <a:ext uri="{FF2B5EF4-FFF2-40B4-BE49-F238E27FC236}">
                <a16:creationId xmlns="" xmlns:a16="http://schemas.microsoft.com/office/drawing/2014/main" id="{627A0426-DBDB-47AB-A65C-B7B9E7269B7E}"/>
              </a:ext>
            </a:extLst>
          </p:cNvPr>
          <p:cNvSpPr/>
          <p:nvPr/>
        </p:nvSpPr>
        <p:spPr>
          <a:xfrm>
            <a:off x="785786" y="642918"/>
            <a:ext cx="8001056" cy="2198294"/>
          </a:xfrm>
          <a:prstGeom prst="rect">
            <a:avLst/>
          </a:prstGeom>
        </p:spPr>
        <p:txBody>
          <a:bodyPr wrap="square">
            <a:spAutoFit/>
          </a:bodyPr>
          <a:lstStyle/>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أهداف الجلسة :</a:t>
            </a:r>
          </a:p>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في </a:t>
            </a:r>
            <a:r>
              <a:rPr lang="ar-JO" sz="1800" b="1" dirty="0">
                <a:latin typeface="Calibri" panose="020F0502020204030204" pitchFamily="34" charset="0"/>
                <a:ea typeface="Calibri" panose="020F0502020204030204" pitchFamily="34" charset="0"/>
                <a:cs typeface="Arial" panose="020B0604020202020204" pitchFamily="34" charset="0"/>
              </a:rPr>
              <a:t>نهاية الجلسة، سيكون المتدربين قادرين على القيام بما يلي:</a:t>
            </a:r>
            <a:endParaRPr lang="en-US" sz="140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سرد واستخدم خطوات اجتماعات واتفاقات الاسرة. </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تسهيل لعب الدور لتعزيز التاديب الخالي من العنف.</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ذكر اثنين من تقنيات التأديب الخالي من العنف</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توضيح اجراءات حل المشكلة </a:t>
            </a:r>
            <a:r>
              <a:rPr lang="en-US" sz="1800" dirty="0" smtClean="0">
                <a:latin typeface="Calibri" panose="020F0502020204030204" pitchFamily="34" charset="0"/>
                <a:ea typeface="Calibri" panose="020F0502020204030204" pitchFamily="34" charset="0"/>
                <a:cs typeface="Arial" panose="020B0604020202020204" pitchFamily="34" charset="0"/>
              </a:rPr>
              <a:t>STEP</a:t>
            </a:r>
            <a:r>
              <a:rPr lang="ar-JO" sz="1800" dirty="0" smtClean="0">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ts val="1400"/>
              </a:lnSpc>
              <a:spcBef>
                <a:spcPts val="0"/>
              </a:spcBef>
              <a:spcAft>
                <a:spcPts val="800"/>
              </a:spcAft>
            </a:pPr>
            <a:endParaRPr lang="en-US" sz="1800" dirty="0"/>
          </a:p>
        </p:txBody>
      </p:sp>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495300" y="460513"/>
            <a:ext cx="8229600" cy="1447800"/>
          </a:xfrm>
        </p:spPr>
        <p:txBody>
          <a:bodyPr/>
          <a:lstStyle/>
          <a:p>
            <a:pPr algn="r" rtl="1"/>
            <a:r>
              <a:rPr lang="ar-JO" b="1" u="sng" dirty="0" smtClean="0">
                <a:latin typeface="Arial" charset="0"/>
                <a:ea typeface="MS PGothic" charset="0"/>
              </a:rPr>
              <a:t>فكر وشارك </a:t>
            </a:r>
            <a:endParaRPr lang="en-US" b="1" u="sng" dirty="0">
              <a:latin typeface="Arial" charset="0"/>
              <a:ea typeface="MS PGothic" charset="0"/>
            </a:endParaRPr>
          </a:p>
        </p:txBody>
      </p:sp>
      <p:sp>
        <p:nvSpPr>
          <p:cNvPr id="109570" name="Content Placeholder 2"/>
          <p:cNvSpPr>
            <a:spLocks noGrp="1"/>
          </p:cNvSpPr>
          <p:nvPr>
            <p:ph idx="1"/>
          </p:nvPr>
        </p:nvSpPr>
        <p:spPr>
          <a:xfrm>
            <a:off x="495300" y="1908313"/>
            <a:ext cx="8305800" cy="1806439"/>
          </a:xfrm>
        </p:spPr>
        <p:txBody>
          <a:bodyPr/>
          <a:lstStyle/>
          <a:p>
            <a:r>
              <a:rPr lang="en-US" dirty="0" smtClean="0">
                <a:latin typeface="Arial" charset="0"/>
                <a:ea typeface="MS PGothic" charset="0"/>
                <a:cs typeface="+mn-cs"/>
              </a:rPr>
              <a:t> </a:t>
            </a:r>
            <a:endParaRPr lang="en-US" dirty="0">
              <a:latin typeface="Arial" charset="0"/>
              <a:ea typeface="MS PGothic" charset="0"/>
              <a:cs typeface="+mn-cs"/>
            </a:endParaRPr>
          </a:p>
          <a:p>
            <a:pPr marL="0" indent="0" algn="ctr" rtl="1"/>
            <a:r>
              <a:rPr lang="ar-SA" b="1" dirty="0" smtClean="0">
                <a:latin typeface="Arial" charset="0"/>
                <a:ea typeface="MS PGothic" charset="0"/>
                <a:cs typeface="+mn-cs"/>
              </a:rPr>
              <a:t>ما هي بعض أنواع السلوك</a:t>
            </a:r>
            <a:r>
              <a:rPr lang="ar-JO" b="1" dirty="0" smtClean="0">
                <a:latin typeface="Arial" charset="0"/>
                <a:ea typeface="MS PGothic" charset="0"/>
                <a:cs typeface="+mn-cs"/>
              </a:rPr>
              <a:t> السيء </a:t>
            </a:r>
            <a:r>
              <a:rPr lang="ar-SA" b="1" dirty="0" smtClean="0">
                <a:latin typeface="Arial" charset="0"/>
                <a:ea typeface="MS PGothic" charset="0"/>
                <a:cs typeface="+mn-cs"/>
              </a:rPr>
              <a:t>التي يمكن </a:t>
            </a:r>
            <a:r>
              <a:rPr lang="ar-JO" b="1" dirty="0" smtClean="0">
                <a:latin typeface="Arial" charset="0"/>
                <a:ea typeface="MS PGothic" charset="0"/>
                <a:cs typeface="+mn-cs"/>
              </a:rPr>
              <a:t>للاباء </a:t>
            </a:r>
            <a:r>
              <a:rPr lang="ar-SA" b="1" dirty="0" smtClean="0">
                <a:latin typeface="Arial" charset="0"/>
                <a:ea typeface="MS PGothic" charset="0"/>
                <a:cs typeface="+mn-cs"/>
              </a:rPr>
              <a:t>تجاهلها؟</a:t>
            </a:r>
            <a:endParaRPr lang="en-US" b="1" dirty="0">
              <a:latin typeface="Arial" charset="0"/>
              <a:ea typeface="MS PGothic" charset="0"/>
              <a:cs typeface="+mn-cs"/>
            </a:endParaRPr>
          </a:p>
        </p:txBody>
      </p:sp>
    </p:spTree>
    <p:extLst>
      <p:ext uri="{BB962C8B-B14F-4D97-AF65-F5344CB8AC3E}">
        <p14:creationId xmlns:p14="http://schemas.microsoft.com/office/powerpoint/2010/main" val="3936527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01757"/>
            <a:ext cx="8305800" cy="1219200"/>
          </a:xfrm>
        </p:spPr>
        <p:txBody>
          <a:bodyPr/>
          <a:lstStyle/>
          <a:p>
            <a:pPr algn="r" rtl="1"/>
            <a:r>
              <a:rPr lang="ar-JO" b="1" u="sng" dirty="0" smtClean="0"/>
              <a:t>استراتيجية ”التجاهل“ </a:t>
            </a:r>
            <a:endParaRPr lang="en-US" b="1" u="sng" dirty="0"/>
          </a:p>
        </p:txBody>
      </p:sp>
      <p:sp>
        <p:nvSpPr>
          <p:cNvPr id="3" name="Content Placeholder 2"/>
          <p:cNvSpPr>
            <a:spLocks noGrp="1"/>
          </p:cNvSpPr>
          <p:nvPr>
            <p:ph sz="half" idx="4294967295"/>
          </p:nvPr>
        </p:nvSpPr>
        <p:spPr>
          <a:xfrm>
            <a:off x="571500" y="2057400"/>
            <a:ext cx="8115300" cy="3124200"/>
          </a:xfrm>
        </p:spPr>
        <p:txBody>
          <a:bodyPr/>
          <a:lstStyle/>
          <a:p>
            <a:pPr algn="r" rtl="1"/>
            <a:r>
              <a:rPr lang="ar-JO" b="1" dirty="0" smtClean="0">
                <a:cs typeface="+mn-cs"/>
              </a:rPr>
              <a:t>ال</a:t>
            </a:r>
            <a:r>
              <a:rPr lang="ar-SA" b="1" dirty="0" smtClean="0">
                <a:cs typeface="+mn-cs"/>
              </a:rPr>
              <a:t>تجاهل ليست مجرد عدم وجود الثناء – </a:t>
            </a:r>
            <a:r>
              <a:rPr lang="ar-JO" b="1" dirty="0" smtClean="0">
                <a:cs typeface="+mn-cs"/>
              </a:rPr>
              <a:t>انه </a:t>
            </a:r>
            <a:r>
              <a:rPr lang="ar-SA" b="1" dirty="0" smtClean="0">
                <a:cs typeface="+mn-cs"/>
              </a:rPr>
              <a:t>إزالة كل الاهتمام</a:t>
            </a:r>
            <a:r>
              <a:rPr lang="ar-JO" b="1" dirty="0" smtClean="0">
                <a:cs typeface="+mn-cs"/>
              </a:rPr>
              <a:t> سواء الايجابي أو السلبي</a:t>
            </a:r>
            <a:r>
              <a:rPr lang="ar-SA" b="1" dirty="0" smtClean="0">
                <a:cs typeface="+mn-cs"/>
              </a:rPr>
              <a:t>!</a:t>
            </a:r>
          </a:p>
          <a:p>
            <a:pPr algn="r" rtl="1"/>
            <a:endParaRPr lang="ar-SA" b="1" dirty="0" smtClean="0">
              <a:cs typeface="+mn-cs"/>
            </a:endParaRPr>
          </a:p>
          <a:p>
            <a:pPr algn="r" rtl="1"/>
            <a:r>
              <a:rPr lang="ar-SA" b="1" dirty="0" smtClean="0">
                <a:cs typeface="+mn-cs"/>
              </a:rPr>
              <a:t>إذا كان الطفل </a:t>
            </a:r>
            <a:r>
              <a:rPr lang="ar-JO" b="1" dirty="0" smtClean="0">
                <a:cs typeface="+mn-cs"/>
              </a:rPr>
              <a:t>يئن وطلبت منه ان يتوقف</a:t>
            </a:r>
            <a:r>
              <a:rPr lang="ar-SA" b="1" dirty="0" smtClean="0">
                <a:cs typeface="+mn-cs"/>
              </a:rPr>
              <a:t>، أو </a:t>
            </a:r>
            <a:r>
              <a:rPr lang="ar-JO" b="1" dirty="0" smtClean="0">
                <a:cs typeface="+mn-cs"/>
              </a:rPr>
              <a:t>نظرت اليه </a:t>
            </a:r>
            <a:r>
              <a:rPr lang="ar-SA" b="1" dirty="0" smtClean="0">
                <a:cs typeface="+mn-cs"/>
              </a:rPr>
              <a:t>نظرة غاضبة، </a:t>
            </a:r>
            <a:r>
              <a:rPr lang="ar-JO" b="1" dirty="0" smtClean="0">
                <a:cs typeface="+mn-cs"/>
              </a:rPr>
              <a:t> فانك </a:t>
            </a:r>
            <a:r>
              <a:rPr lang="ar-SA" b="1" dirty="0" smtClean="0">
                <a:cs typeface="+mn-cs"/>
              </a:rPr>
              <a:t>لا ت</a:t>
            </a:r>
            <a:r>
              <a:rPr lang="ar-JO" b="1" dirty="0" smtClean="0">
                <a:cs typeface="+mn-cs"/>
              </a:rPr>
              <a:t>ت</a:t>
            </a:r>
            <a:r>
              <a:rPr lang="ar-SA" b="1" dirty="0" smtClean="0">
                <a:cs typeface="+mn-cs"/>
              </a:rPr>
              <a:t>جاهل</a:t>
            </a:r>
            <a:r>
              <a:rPr lang="ar-JO" b="1" dirty="0" smtClean="0">
                <a:cs typeface="+mn-cs"/>
              </a:rPr>
              <a:t>ه</a:t>
            </a:r>
            <a:r>
              <a:rPr lang="ar-SA" b="1" dirty="0" smtClean="0">
                <a:cs typeface="+mn-cs"/>
              </a:rPr>
              <a:t>!</a:t>
            </a:r>
            <a:endParaRPr lang="en-US" sz="2400" dirty="0">
              <a:cs typeface="+mn-cs"/>
            </a:endParaRPr>
          </a:p>
        </p:txBody>
      </p:sp>
    </p:spTree>
    <p:extLst>
      <p:ext uri="{BB962C8B-B14F-4D97-AF65-F5344CB8AC3E}">
        <p14:creationId xmlns:p14="http://schemas.microsoft.com/office/powerpoint/2010/main" val="1442270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457200" y="533400"/>
            <a:ext cx="8305800" cy="1219200"/>
          </a:xfrm>
        </p:spPr>
        <p:txBody>
          <a:bodyPr/>
          <a:lstStyle/>
          <a:p>
            <a:pPr algn="r" rtl="1"/>
            <a:r>
              <a:rPr lang="ar-JO" b="1" u="sng" dirty="0" smtClean="0">
                <a:latin typeface="Arial" charset="0"/>
                <a:ea typeface="MS PGothic" charset="0"/>
              </a:rPr>
              <a:t>كيف تتجاهل السلوك غير المناسب </a:t>
            </a:r>
            <a:endParaRPr lang="en-US" b="1" u="sng" dirty="0">
              <a:latin typeface="Arial" charset="0"/>
              <a:ea typeface="MS PGothic" charset="0"/>
            </a:endParaRPr>
          </a:p>
        </p:txBody>
      </p:sp>
      <p:sp>
        <p:nvSpPr>
          <p:cNvPr id="3" name="Content Placeholder 2"/>
          <p:cNvSpPr>
            <a:spLocks noGrp="1"/>
          </p:cNvSpPr>
          <p:nvPr>
            <p:ph idx="1"/>
          </p:nvPr>
        </p:nvSpPr>
        <p:spPr>
          <a:xfrm>
            <a:off x="426720" y="2057400"/>
            <a:ext cx="8305800" cy="3810000"/>
          </a:xfrm>
        </p:spPr>
        <p:txBody>
          <a:bodyPr>
            <a:normAutofit/>
          </a:bodyPr>
          <a:lstStyle/>
          <a:p>
            <a:pPr lvl="1" algn="r" rtl="1">
              <a:defRPr/>
            </a:pPr>
            <a:r>
              <a:rPr lang="ar-SA" sz="2400" b="1" dirty="0" smtClean="0">
                <a:latin typeface="+mj-lt"/>
                <a:cs typeface="+mn-cs"/>
              </a:rPr>
              <a:t>تجاهل السلوك السلبي </a:t>
            </a:r>
            <a:r>
              <a:rPr lang="ar-JO" sz="2400" b="1" dirty="0" smtClean="0">
                <a:latin typeface="+mj-lt"/>
                <a:cs typeface="+mn-cs"/>
              </a:rPr>
              <a:t>فورا </a:t>
            </a:r>
            <a:r>
              <a:rPr lang="ar-SA" sz="2400" b="1" dirty="0" smtClean="0">
                <a:latin typeface="+mj-lt"/>
                <a:cs typeface="+mn-cs"/>
              </a:rPr>
              <a:t>: بعد أن</a:t>
            </a:r>
            <a:r>
              <a:rPr lang="ar-JO" sz="2400" b="1" dirty="0" smtClean="0">
                <a:latin typeface="+mj-lt"/>
                <a:cs typeface="+mn-cs"/>
              </a:rPr>
              <a:t> طلبت من الطفل التوقف عن الصراخ </a:t>
            </a:r>
            <a:r>
              <a:rPr lang="ar-SA" sz="2400" b="1" dirty="0" smtClean="0">
                <a:latin typeface="+mj-lt"/>
                <a:cs typeface="+mn-cs"/>
              </a:rPr>
              <a:t> واستخد</a:t>
            </a:r>
            <a:r>
              <a:rPr lang="ar-JO" sz="2400" b="1" dirty="0" smtClean="0">
                <a:latin typeface="+mj-lt"/>
                <a:cs typeface="+mn-cs"/>
              </a:rPr>
              <a:t>مت </a:t>
            </a:r>
            <a:r>
              <a:rPr lang="ar-SA" sz="2400" b="1" dirty="0" smtClean="0">
                <a:latin typeface="+mj-lt"/>
                <a:cs typeface="+mn-cs"/>
              </a:rPr>
              <a:t>صوت</a:t>
            </a:r>
            <a:r>
              <a:rPr lang="ar-JO" sz="2400" b="1" dirty="0" smtClean="0">
                <a:latin typeface="+mj-lt"/>
                <a:cs typeface="+mn-cs"/>
              </a:rPr>
              <a:t>ا</a:t>
            </a:r>
            <a:r>
              <a:rPr lang="ar-SA" sz="2400" b="1" dirty="0" smtClean="0">
                <a:latin typeface="+mj-lt"/>
                <a:cs typeface="+mn-cs"/>
              </a:rPr>
              <a:t> هادئ</a:t>
            </a:r>
            <a:r>
              <a:rPr lang="ar-JO" sz="2400" b="1" dirty="0" smtClean="0">
                <a:latin typeface="+mj-lt"/>
                <a:cs typeface="+mn-cs"/>
              </a:rPr>
              <a:t>ا</a:t>
            </a:r>
            <a:r>
              <a:rPr lang="ar-SA" sz="2400" b="1" dirty="0" smtClean="0">
                <a:latin typeface="+mj-lt"/>
                <a:cs typeface="+mn-cs"/>
              </a:rPr>
              <a:t>،</a:t>
            </a:r>
            <a:r>
              <a:rPr lang="ar-JO" sz="2400" b="1" dirty="0" smtClean="0">
                <a:latin typeface="+mj-lt"/>
                <a:cs typeface="+mn-cs"/>
              </a:rPr>
              <a:t> عندها تجاهل الطفل اذا استمر بالصراخ.</a:t>
            </a:r>
            <a:endParaRPr lang="ar-SA" sz="2400" b="1" dirty="0" smtClean="0">
              <a:latin typeface="+mj-lt"/>
              <a:cs typeface="+mn-cs"/>
            </a:endParaRPr>
          </a:p>
          <a:p>
            <a:pPr lvl="1" algn="r" rtl="1">
              <a:defRPr/>
            </a:pPr>
            <a:endParaRPr lang="ar-SA" sz="2400" b="1" dirty="0" smtClean="0">
              <a:latin typeface="+mj-lt"/>
              <a:cs typeface="+mn-cs"/>
            </a:endParaRPr>
          </a:p>
          <a:p>
            <a:pPr lvl="1" algn="r" rtl="1">
              <a:defRPr/>
            </a:pPr>
            <a:r>
              <a:rPr lang="ar-JO" sz="2400" b="1" dirty="0" smtClean="0">
                <a:latin typeface="+mj-lt"/>
                <a:cs typeface="+mn-cs"/>
              </a:rPr>
              <a:t>ال</a:t>
            </a:r>
            <a:r>
              <a:rPr lang="ar-SA" sz="2400" b="1" dirty="0" smtClean="0">
                <a:latin typeface="+mj-lt"/>
                <a:cs typeface="+mn-cs"/>
              </a:rPr>
              <a:t>تجاهل باستمرار: بمجرد البدء في </a:t>
            </a:r>
            <a:r>
              <a:rPr lang="ar-JO" sz="2400" b="1" dirty="0" smtClean="0">
                <a:latin typeface="+mj-lt"/>
                <a:cs typeface="+mn-cs"/>
              </a:rPr>
              <a:t>ال</a:t>
            </a:r>
            <a:r>
              <a:rPr lang="ar-SA" sz="2400" b="1" dirty="0" smtClean="0">
                <a:latin typeface="+mj-lt"/>
                <a:cs typeface="+mn-cs"/>
              </a:rPr>
              <a:t>تجاهل، </a:t>
            </a:r>
            <a:r>
              <a:rPr lang="ar-JO" sz="2400" b="1" dirty="0" smtClean="0">
                <a:latin typeface="+mj-lt"/>
                <a:cs typeface="+mn-cs"/>
              </a:rPr>
              <a:t>استمر بالتجاهل حتى يتوقف الطفل عن الائنين او الجدال</a:t>
            </a:r>
            <a:endParaRPr lang="ar-SA" sz="2400" b="1" dirty="0" smtClean="0">
              <a:latin typeface="+mj-lt"/>
              <a:cs typeface="+mn-cs"/>
            </a:endParaRPr>
          </a:p>
          <a:p>
            <a:pPr lvl="1" algn="r" rtl="1">
              <a:defRPr/>
            </a:pPr>
            <a:endParaRPr lang="ar-SA" sz="2400" b="1" dirty="0" smtClean="0">
              <a:latin typeface="+mj-lt"/>
              <a:cs typeface="+mn-cs"/>
            </a:endParaRPr>
          </a:p>
          <a:p>
            <a:pPr lvl="1" algn="r" rtl="1">
              <a:defRPr/>
            </a:pPr>
            <a:r>
              <a:rPr lang="ar-JO" sz="2400" b="1" dirty="0" smtClean="0">
                <a:latin typeface="+mj-lt"/>
                <a:cs typeface="+mn-cs"/>
              </a:rPr>
              <a:t>أثني </a:t>
            </a:r>
            <a:r>
              <a:rPr lang="ar-SA" sz="2400" b="1" dirty="0" smtClean="0">
                <a:latin typeface="+mj-lt"/>
                <a:cs typeface="+mn-cs"/>
              </a:rPr>
              <a:t>على </a:t>
            </a:r>
            <a:r>
              <a:rPr lang="ar-JO" sz="2400" b="1" dirty="0" smtClean="0">
                <a:latin typeface="+mj-lt"/>
                <a:cs typeface="+mn-cs"/>
              </a:rPr>
              <a:t>طفلك </a:t>
            </a:r>
            <a:r>
              <a:rPr lang="ar-SA" sz="2400" b="1" dirty="0" smtClean="0">
                <a:latin typeface="+mj-lt"/>
                <a:cs typeface="+mn-cs"/>
              </a:rPr>
              <a:t>بمجرد </a:t>
            </a:r>
            <a:r>
              <a:rPr lang="ar-JO" sz="2400" b="1" dirty="0" smtClean="0">
                <a:latin typeface="+mj-lt"/>
                <a:cs typeface="+mn-cs"/>
              </a:rPr>
              <a:t>ال</a:t>
            </a:r>
            <a:r>
              <a:rPr lang="ar-SA" sz="2400" b="1" dirty="0" smtClean="0">
                <a:latin typeface="+mj-lt"/>
                <a:cs typeface="+mn-cs"/>
              </a:rPr>
              <a:t>توقف </a:t>
            </a:r>
            <a:r>
              <a:rPr lang="ar-JO" sz="2400" b="1" dirty="0" smtClean="0">
                <a:latin typeface="+mj-lt"/>
                <a:cs typeface="+mn-cs"/>
              </a:rPr>
              <a:t>عن </a:t>
            </a:r>
            <a:r>
              <a:rPr lang="ar-SA" sz="2400" b="1" dirty="0" smtClean="0">
                <a:latin typeface="+mj-lt"/>
                <a:cs typeface="+mn-cs"/>
              </a:rPr>
              <a:t>السلوك السلبي.</a:t>
            </a:r>
            <a:endParaRPr lang="en-US" sz="2400" b="1" dirty="0">
              <a:latin typeface="+mj-lt"/>
              <a:cs typeface="+mn-cs"/>
            </a:endParaRPr>
          </a:p>
        </p:txBody>
      </p:sp>
    </p:spTree>
    <p:extLst>
      <p:ext uri="{BB962C8B-B14F-4D97-AF65-F5344CB8AC3E}">
        <p14:creationId xmlns:p14="http://schemas.microsoft.com/office/powerpoint/2010/main" val="3451018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5" name="Title 1"/>
          <p:cNvSpPr>
            <a:spLocks noGrp="1"/>
          </p:cNvSpPr>
          <p:nvPr>
            <p:ph type="title"/>
          </p:nvPr>
        </p:nvSpPr>
        <p:spPr>
          <a:xfrm>
            <a:off x="457200" y="762000"/>
            <a:ext cx="8305800" cy="1219200"/>
          </a:xfrm>
        </p:spPr>
        <p:txBody>
          <a:bodyPr/>
          <a:lstStyle/>
          <a:p>
            <a:pPr algn="r" rtl="1"/>
            <a:r>
              <a:rPr lang="ar-JO" b="1" u="sng" dirty="0" smtClean="0">
                <a:latin typeface="Arial" charset="0"/>
                <a:ea typeface="MS PGothic" charset="0"/>
              </a:rPr>
              <a:t>فترات المكان المهمل  </a:t>
            </a:r>
            <a:endParaRPr lang="en-US" b="1" u="sng" dirty="0">
              <a:latin typeface="Arial" charset="0"/>
              <a:ea typeface="MS PGothic" charset="0"/>
            </a:endParaRPr>
          </a:p>
        </p:txBody>
      </p:sp>
      <p:sp>
        <p:nvSpPr>
          <p:cNvPr id="107522" name="Content Placeholder 2"/>
          <p:cNvSpPr>
            <a:spLocks noGrp="1"/>
          </p:cNvSpPr>
          <p:nvPr>
            <p:ph idx="1"/>
          </p:nvPr>
        </p:nvSpPr>
        <p:spPr>
          <a:xfrm>
            <a:off x="457200" y="1676400"/>
            <a:ext cx="8305800" cy="3429000"/>
          </a:xfrm>
        </p:spPr>
        <p:txBody>
          <a:bodyPr/>
          <a:lstStyle/>
          <a:p>
            <a:pPr lvl="1" algn="r" rtl="1">
              <a:buFont typeface="Wingdings" pitchFamily="2" charset="2"/>
              <a:buChar char="§"/>
              <a:defRPr/>
            </a:pPr>
            <a:r>
              <a:rPr lang="ar-SA" sz="2400" dirty="0" smtClean="0">
                <a:ea typeface="MS PGothic" charset="0"/>
                <a:cs typeface="+mn-cs"/>
              </a:rPr>
              <a:t>عندما </a:t>
            </a:r>
            <a:r>
              <a:rPr lang="ar-JO" sz="2400" dirty="0" smtClean="0">
                <a:ea typeface="MS PGothic" charset="0"/>
                <a:cs typeface="+mn-cs"/>
              </a:rPr>
              <a:t>يُظهر </a:t>
            </a:r>
            <a:r>
              <a:rPr lang="ar-SA" sz="2400" dirty="0" smtClean="0">
                <a:ea typeface="MS PGothic" charset="0"/>
                <a:cs typeface="+mn-cs"/>
              </a:rPr>
              <a:t>الطفل سلوكا سلبيا، ضعه</a:t>
            </a:r>
            <a:r>
              <a:rPr lang="ar-JO" sz="2400" dirty="0" smtClean="0">
                <a:ea typeface="MS PGothic" charset="0"/>
                <a:cs typeface="+mn-cs"/>
              </a:rPr>
              <a:t>/ضعها في مكان مهمل </a:t>
            </a:r>
          </a:p>
          <a:p>
            <a:pPr lvl="1" algn="r" rtl="1">
              <a:buFont typeface="Wingdings" pitchFamily="2" charset="2"/>
              <a:buChar char="§"/>
              <a:defRPr/>
            </a:pPr>
            <a:r>
              <a:rPr lang="ar-JO" sz="2400" dirty="0" smtClean="0">
                <a:ea typeface="MS PGothic" charset="0"/>
                <a:cs typeface="+mn-cs"/>
              </a:rPr>
              <a:t>المكان المهمل هو منطقة معزولة مع عدم وجود تواصل مع البالغين أو الأطفال الآخرين.</a:t>
            </a:r>
            <a:endParaRPr lang="ar-SA" sz="2400" dirty="0" smtClean="0">
              <a:ea typeface="MS PGothic" charset="0"/>
              <a:cs typeface="+mn-cs"/>
            </a:endParaRPr>
          </a:p>
          <a:p>
            <a:pPr lvl="1" algn="r" rtl="1">
              <a:buFont typeface="Wingdings" pitchFamily="2" charset="2"/>
              <a:buChar char="§"/>
              <a:defRPr/>
            </a:pPr>
            <a:r>
              <a:rPr lang="ar-JO" sz="2400" dirty="0" smtClean="0">
                <a:ea typeface="MS PGothic" charset="0"/>
                <a:cs typeface="+mn-cs"/>
              </a:rPr>
              <a:t> أبقي الطفل في المكان المهمل حتى يهدأ </a:t>
            </a:r>
            <a:endParaRPr lang="ar-SA" sz="2400" dirty="0" smtClean="0">
              <a:ea typeface="MS PGothic" charset="0"/>
              <a:cs typeface="+mn-cs"/>
            </a:endParaRPr>
          </a:p>
          <a:p>
            <a:pPr lvl="1" algn="r" rtl="1">
              <a:buFont typeface="Wingdings" pitchFamily="2" charset="2"/>
              <a:buChar char="§"/>
              <a:defRPr/>
            </a:pPr>
            <a:r>
              <a:rPr lang="ar-SA" sz="2400" dirty="0" smtClean="0">
                <a:ea typeface="MS PGothic" charset="0"/>
                <a:cs typeface="+mn-cs"/>
              </a:rPr>
              <a:t>تأكد من </a:t>
            </a:r>
            <a:r>
              <a:rPr lang="ar-JO" sz="2400" dirty="0" smtClean="0">
                <a:ea typeface="MS PGothic" charset="0"/>
                <a:cs typeface="+mn-cs"/>
              </a:rPr>
              <a:t>عدم وجود اي اهتمام  اثناء وجود الطفل في المكان المهمل.</a:t>
            </a:r>
          </a:p>
          <a:p>
            <a:pPr lvl="1" algn="r" rtl="1">
              <a:buFont typeface="Wingdings" pitchFamily="2" charset="2"/>
              <a:buChar char="§"/>
              <a:defRPr/>
            </a:pPr>
            <a:r>
              <a:rPr lang="ar-JO" sz="2400" dirty="0" smtClean="0">
                <a:ea typeface="MS PGothic" charset="0"/>
                <a:cs typeface="+mn-cs"/>
              </a:rPr>
              <a:t>المكان المهمل سيكون جيدا فقط </a:t>
            </a:r>
            <a:r>
              <a:rPr lang="ar-SA" sz="2400" dirty="0" smtClean="0">
                <a:ea typeface="MS PGothic" charset="0"/>
                <a:cs typeface="+mn-cs"/>
              </a:rPr>
              <a:t>إذا </a:t>
            </a:r>
            <a:r>
              <a:rPr lang="ar-JO" sz="2400" dirty="0" smtClean="0">
                <a:ea typeface="MS PGothic" charset="0"/>
                <a:cs typeface="+mn-cs"/>
              </a:rPr>
              <a:t>كان </a:t>
            </a:r>
            <a:r>
              <a:rPr lang="ar-SA" sz="2400" dirty="0" smtClean="0">
                <a:ea typeface="MS PGothic" charset="0"/>
                <a:cs typeface="+mn-cs"/>
              </a:rPr>
              <a:t>”</a:t>
            </a:r>
            <a:r>
              <a:rPr lang="ar-JO" sz="2400" dirty="0" smtClean="0">
                <a:ea typeface="MS PGothic" charset="0"/>
                <a:cs typeface="+mn-cs"/>
              </a:rPr>
              <a:t>الوقت في المكان المهمل</a:t>
            </a:r>
            <a:r>
              <a:rPr lang="ar-SA" sz="2400" dirty="0" smtClean="0">
                <a:ea typeface="MS PGothic" charset="0"/>
                <a:cs typeface="+mn-cs"/>
              </a:rPr>
              <a:t>" </a:t>
            </a:r>
            <a:r>
              <a:rPr lang="ar-JO" sz="2400" dirty="0" smtClean="0">
                <a:ea typeface="MS PGothic" charset="0"/>
                <a:cs typeface="+mn-cs"/>
              </a:rPr>
              <a:t>ذو توقيت حسن</a:t>
            </a:r>
            <a:r>
              <a:rPr lang="ar-SA" sz="2400" dirty="0" smtClean="0">
                <a:ea typeface="MS PGothic" charset="0"/>
                <a:cs typeface="+mn-cs"/>
              </a:rPr>
              <a:t>.</a:t>
            </a:r>
            <a:endParaRPr lang="en-US" dirty="0">
              <a:latin typeface="Arial" charset="0"/>
              <a:ea typeface="MS PGothic" charset="0"/>
              <a:cs typeface="+mn-cs"/>
            </a:endParaRPr>
          </a:p>
        </p:txBody>
      </p:sp>
    </p:spTree>
    <p:extLst>
      <p:ext uri="{BB962C8B-B14F-4D97-AF65-F5344CB8AC3E}">
        <p14:creationId xmlns:p14="http://schemas.microsoft.com/office/powerpoint/2010/main" val="2494732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05800" cy="1219200"/>
          </a:xfrm>
        </p:spPr>
        <p:txBody>
          <a:bodyPr/>
          <a:lstStyle/>
          <a:p>
            <a:pPr algn="r" rtl="1"/>
            <a:r>
              <a:rPr lang="ar-JO" b="1" u="sng" dirty="0" smtClean="0"/>
              <a:t>شروط المكان المهمل الفعال </a:t>
            </a:r>
            <a:endParaRPr lang="en-US" b="1" u="sng" dirty="0"/>
          </a:p>
        </p:txBody>
      </p:sp>
      <p:sp>
        <p:nvSpPr>
          <p:cNvPr id="3" name="Content Placeholder 2"/>
          <p:cNvSpPr>
            <a:spLocks noGrp="1"/>
          </p:cNvSpPr>
          <p:nvPr>
            <p:ph sz="half" idx="1"/>
          </p:nvPr>
        </p:nvSpPr>
        <p:spPr>
          <a:xfrm>
            <a:off x="457200" y="1371600"/>
            <a:ext cx="7543800" cy="4267200"/>
          </a:xfrm>
        </p:spPr>
        <p:txBody>
          <a:bodyPr/>
          <a:lstStyle/>
          <a:p>
            <a:pPr marL="457200" lvl="0" indent="-457200" algn="r" rtl="1">
              <a:buFont typeface="Arial" charset="0"/>
              <a:buChar char="•"/>
            </a:pPr>
            <a:r>
              <a:rPr lang="ar-JO" sz="2400" dirty="0" smtClean="0">
                <a:cs typeface="+mn-cs"/>
              </a:rPr>
              <a:t>المكان المهمل يعمل </a:t>
            </a:r>
            <a:r>
              <a:rPr lang="ar-SA" sz="2400" dirty="0" smtClean="0">
                <a:cs typeface="+mn-cs"/>
              </a:rPr>
              <a:t>بشكل أفضل للأطفال الذين تتراوح أعمارهم بين 3 إلى 10 سنوات.</a:t>
            </a:r>
          </a:p>
          <a:p>
            <a:pPr marL="457200" lvl="0" indent="-457200" algn="r" rtl="1">
              <a:buFont typeface="Arial" charset="0"/>
              <a:buChar char="•"/>
            </a:pPr>
            <a:r>
              <a:rPr lang="ar-SA" sz="2400" dirty="0" smtClean="0">
                <a:cs typeface="+mn-cs"/>
              </a:rPr>
              <a:t>اشرح </a:t>
            </a:r>
            <a:r>
              <a:rPr lang="ar-JO" sz="2400" dirty="0" smtClean="0">
                <a:cs typeface="+mn-cs"/>
              </a:rPr>
              <a:t>للاطفال ما هو المكان المهمل </a:t>
            </a:r>
            <a:r>
              <a:rPr lang="ar-SA" sz="2400" dirty="0" smtClean="0">
                <a:cs typeface="+mn-cs"/>
              </a:rPr>
              <a:t>قبل استخدامه.</a:t>
            </a:r>
          </a:p>
          <a:p>
            <a:pPr marL="457200" lvl="0" indent="-457200" algn="r" rtl="1">
              <a:buFont typeface="Arial" charset="0"/>
              <a:buChar char="•"/>
            </a:pPr>
            <a:r>
              <a:rPr lang="ar-SA" sz="2400" dirty="0" smtClean="0">
                <a:cs typeface="+mn-cs"/>
              </a:rPr>
              <a:t>احرص على شرح سبب </a:t>
            </a:r>
            <a:r>
              <a:rPr lang="ar-JO" sz="2400" dirty="0" smtClean="0">
                <a:cs typeface="+mn-cs"/>
              </a:rPr>
              <a:t>استخدام المكان المهمل </a:t>
            </a:r>
            <a:r>
              <a:rPr lang="ar-SA" sz="2400" dirty="0" smtClean="0">
                <a:cs typeface="+mn-cs"/>
              </a:rPr>
              <a:t>بوضوح.</a:t>
            </a:r>
          </a:p>
          <a:p>
            <a:pPr marL="457200" lvl="0" indent="-457200" algn="r" rtl="1">
              <a:buFont typeface="Arial" charset="0"/>
              <a:buChar char="•"/>
            </a:pPr>
            <a:r>
              <a:rPr lang="ar-SA" sz="2400" dirty="0" smtClean="0">
                <a:cs typeface="+mn-cs"/>
              </a:rPr>
              <a:t>تأكد من أن لديك مساحة مناسبة لاستخدامها </a:t>
            </a:r>
            <a:r>
              <a:rPr lang="ar-JO" sz="2400" dirty="0" smtClean="0">
                <a:cs typeface="+mn-cs"/>
              </a:rPr>
              <a:t>للاماكن المهملة</a:t>
            </a:r>
            <a:r>
              <a:rPr lang="ar-SA" sz="2400" dirty="0" smtClean="0">
                <a:cs typeface="+mn-cs"/>
              </a:rPr>
              <a:t>.</a:t>
            </a:r>
          </a:p>
          <a:p>
            <a:pPr marL="457200" lvl="0" indent="-457200" algn="r" rtl="1">
              <a:buFont typeface="Arial" charset="0"/>
              <a:buChar char="•"/>
            </a:pPr>
            <a:r>
              <a:rPr lang="ar-JO" sz="2400" dirty="0" smtClean="0">
                <a:cs typeface="+mn-cs"/>
              </a:rPr>
              <a:t>يتعين على </a:t>
            </a:r>
            <a:r>
              <a:rPr lang="ar-SA" sz="2400" dirty="0" smtClean="0">
                <a:cs typeface="+mn-cs"/>
              </a:rPr>
              <a:t>الجميع في المنزل فهم واحترام قواعد</a:t>
            </a:r>
            <a:r>
              <a:rPr lang="ar-JO" sz="2400" dirty="0" smtClean="0">
                <a:cs typeface="+mn-cs"/>
              </a:rPr>
              <a:t> المكان المهمل </a:t>
            </a:r>
            <a:r>
              <a:rPr lang="ar-SA" sz="2400" dirty="0" smtClean="0">
                <a:cs typeface="+mn-cs"/>
              </a:rPr>
              <a:t>.</a:t>
            </a:r>
          </a:p>
          <a:p>
            <a:pPr marL="457200" lvl="0" indent="-457200" algn="r" rtl="1">
              <a:buFont typeface="Arial" charset="0"/>
              <a:buChar char="•"/>
            </a:pPr>
            <a:r>
              <a:rPr lang="ar-SA" sz="2400" dirty="0" smtClean="0">
                <a:cs typeface="+mn-cs"/>
              </a:rPr>
              <a:t>إعادة إشراك الطفل حالما يهدأ.</a:t>
            </a:r>
          </a:p>
          <a:p>
            <a:pPr marL="457200" lvl="0" indent="-457200" algn="r" rtl="1">
              <a:buFont typeface="Arial" charset="0"/>
              <a:buChar char="•"/>
            </a:pPr>
            <a:r>
              <a:rPr lang="ar-SA" sz="2400" dirty="0" smtClean="0">
                <a:cs typeface="+mn-cs"/>
              </a:rPr>
              <a:t>حدد (إذا أمكن) مدة </a:t>
            </a:r>
            <a:r>
              <a:rPr lang="ar-JO" sz="2400" dirty="0" smtClean="0">
                <a:cs typeface="+mn-cs"/>
              </a:rPr>
              <a:t>البقاء في المكان المهمل</a:t>
            </a:r>
            <a:r>
              <a:rPr lang="ar-SA" sz="2400" dirty="0" smtClean="0">
                <a:cs typeface="+mn-cs"/>
              </a:rPr>
              <a:t>.</a:t>
            </a:r>
            <a:endParaRPr lang="en-US" sz="2400" dirty="0">
              <a:cs typeface="+mn-cs"/>
            </a:endParaRPr>
          </a:p>
        </p:txBody>
      </p:sp>
    </p:spTree>
    <p:extLst>
      <p:ext uri="{BB962C8B-B14F-4D97-AF65-F5344CB8AC3E}">
        <p14:creationId xmlns:p14="http://schemas.microsoft.com/office/powerpoint/2010/main" val="1432749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pPr algn="r" rtl="1"/>
            <a:r>
              <a:rPr lang="ar-JO" b="1" u="sng" dirty="0" smtClean="0"/>
              <a:t>مدة البقاء في المكان المهمل </a:t>
            </a:r>
            <a:endParaRPr lang="en-US" b="1" u="sng" dirty="0"/>
          </a:p>
        </p:txBody>
      </p:sp>
      <p:sp>
        <p:nvSpPr>
          <p:cNvPr id="3" name="Content Placeholder 2"/>
          <p:cNvSpPr>
            <a:spLocks noGrp="1"/>
          </p:cNvSpPr>
          <p:nvPr>
            <p:ph sz="half" idx="1"/>
          </p:nvPr>
        </p:nvSpPr>
        <p:spPr>
          <a:xfrm>
            <a:off x="495300" y="1638300"/>
            <a:ext cx="7200900" cy="3543300"/>
          </a:xfrm>
        </p:spPr>
        <p:txBody>
          <a:bodyPr/>
          <a:lstStyle/>
          <a:p>
            <a:pPr marL="457200" indent="-457200" algn="r" rtl="1">
              <a:buFont typeface="Arial" charset="0"/>
              <a:buChar char="•"/>
            </a:pPr>
            <a:r>
              <a:rPr lang="ar-JO" dirty="0" smtClean="0">
                <a:cs typeface="+mn-cs"/>
              </a:rPr>
              <a:t>عادة </a:t>
            </a:r>
            <a:r>
              <a:rPr lang="ar-SA" dirty="0" smtClean="0">
                <a:cs typeface="+mn-cs"/>
              </a:rPr>
              <a:t>يستغرق الأمر 3 دقائق لتهدئة الطفل.</a:t>
            </a:r>
          </a:p>
          <a:p>
            <a:pPr marL="457200" indent="-457200" algn="r" rtl="1">
              <a:buFont typeface="Arial" charset="0"/>
              <a:buChar char="•"/>
            </a:pPr>
            <a:r>
              <a:rPr lang="ar-JO" dirty="0" smtClean="0">
                <a:cs typeface="+mn-cs"/>
              </a:rPr>
              <a:t>يستعد </a:t>
            </a:r>
            <a:r>
              <a:rPr lang="ar-SA" dirty="0" smtClean="0">
                <a:cs typeface="+mn-cs"/>
              </a:rPr>
              <a:t>الطفل للخروج من </a:t>
            </a:r>
            <a:r>
              <a:rPr lang="ar-JO" dirty="0" smtClean="0">
                <a:cs typeface="+mn-cs"/>
              </a:rPr>
              <a:t>المكان المهمل اذا </a:t>
            </a:r>
            <a:r>
              <a:rPr lang="ar-SA" dirty="0" smtClean="0">
                <a:cs typeface="+mn-cs"/>
              </a:rPr>
              <a:t>:</a:t>
            </a:r>
          </a:p>
          <a:p>
            <a:pPr marL="457200" indent="520700" algn="r" rtl="1">
              <a:buFont typeface="Arial" charset="0"/>
              <a:buChar char="•"/>
            </a:pPr>
            <a:r>
              <a:rPr lang="ar-JO" dirty="0" smtClean="0">
                <a:cs typeface="+mn-cs"/>
              </a:rPr>
              <a:t>توقف عن الانين والصراخ </a:t>
            </a:r>
            <a:endParaRPr lang="ar-SA" dirty="0" smtClean="0">
              <a:cs typeface="+mn-cs"/>
            </a:endParaRPr>
          </a:p>
          <a:p>
            <a:pPr marL="457200" indent="520700" algn="r" rtl="1">
              <a:buFont typeface="Arial" charset="0"/>
              <a:buChar char="•"/>
            </a:pPr>
            <a:r>
              <a:rPr lang="ar-SA" dirty="0" smtClean="0">
                <a:cs typeface="+mn-cs"/>
              </a:rPr>
              <a:t>جلس بهدوء</a:t>
            </a:r>
          </a:p>
          <a:p>
            <a:pPr marL="457200" indent="520700" algn="r" rtl="1">
              <a:buFont typeface="Arial" charset="0"/>
              <a:buChar char="•"/>
            </a:pPr>
            <a:r>
              <a:rPr lang="ar-JO" dirty="0" smtClean="0">
                <a:cs typeface="+mn-cs"/>
              </a:rPr>
              <a:t>تنفس</a:t>
            </a:r>
            <a:r>
              <a:rPr lang="ar-SA" dirty="0" smtClean="0">
                <a:cs typeface="+mn-cs"/>
              </a:rPr>
              <a:t> ببطء و</a:t>
            </a:r>
            <a:r>
              <a:rPr lang="ar-JO" dirty="0" smtClean="0">
                <a:cs typeface="+mn-cs"/>
              </a:rPr>
              <a:t>امان </a:t>
            </a:r>
            <a:endParaRPr lang="en-US" dirty="0">
              <a:cs typeface="+mn-cs"/>
            </a:endParaRPr>
          </a:p>
          <a:p>
            <a:pPr marL="457200" indent="-457200" algn="r" rtl="1">
              <a:buFont typeface="Arial" charset="0"/>
              <a:buChar char="•"/>
            </a:pPr>
            <a:endParaRPr lang="en-US" dirty="0" smtClean="0">
              <a:cs typeface="+mn-cs"/>
            </a:endParaRPr>
          </a:p>
          <a:p>
            <a:pPr algn="r" rtl="1"/>
            <a:endParaRPr lang="en-US" dirty="0">
              <a:cs typeface="+mn-cs"/>
            </a:endParaRPr>
          </a:p>
        </p:txBody>
      </p:sp>
    </p:spTree>
    <p:extLst>
      <p:ext uri="{BB962C8B-B14F-4D97-AF65-F5344CB8AC3E}">
        <p14:creationId xmlns:p14="http://schemas.microsoft.com/office/powerpoint/2010/main" val="272671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u="sng" dirty="0" smtClean="0"/>
              <a:t>فكر وشارك </a:t>
            </a:r>
            <a:r>
              <a:rPr lang="ar-SA" b="1" u="sng" dirty="0" smtClean="0"/>
              <a:t>: دعم اتخاذ القرارات الجيدة (للمراهقين)</a:t>
            </a:r>
            <a:endParaRPr lang="en-US" dirty="0"/>
          </a:p>
        </p:txBody>
      </p:sp>
      <p:sp>
        <p:nvSpPr>
          <p:cNvPr id="3" name="Content Placeholder 2"/>
          <p:cNvSpPr>
            <a:spLocks noGrp="1"/>
          </p:cNvSpPr>
          <p:nvPr>
            <p:ph idx="1"/>
          </p:nvPr>
        </p:nvSpPr>
        <p:spPr/>
        <p:txBody>
          <a:bodyPr/>
          <a:lstStyle/>
          <a:p>
            <a:pPr lvl="0" algn="r" rtl="1"/>
            <a:endParaRPr lang="en-US" dirty="0" smtClean="0">
              <a:cs typeface="+mn-cs"/>
            </a:endParaRPr>
          </a:p>
          <a:p>
            <a:pPr marL="457200" lvl="0" indent="-457200" algn="r" rtl="1">
              <a:buFont typeface="Arial"/>
              <a:buChar char="•"/>
            </a:pPr>
            <a:r>
              <a:rPr lang="ar-SA" dirty="0" smtClean="0">
                <a:cs typeface="+mn-cs"/>
              </a:rPr>
              <a:t>ما هي خصائص الصداقة الصحية؟</a:t>
            </a:r>
          </a:p>
          <a:p>
            <a:pPr marL="457200" lvl="0" indent="-457200" algn="r" rtl="1">
              <a:buFont typeface="Arial"/>
              <a:buChar char="•"/>
            </a:pPr>
            <a:r>
              <a:rPr lang="ar-SA" dirty="0" smtClean="0">
                <a:cs typeface="+mn-cs"/>
              </a:rPr>
              <a:t>ما هي خصائص الصداقة غير الصحية؟</a:t>
            </a:r>
            <a:endParaRPr lang="en-US" dirty="0">
              <a:cs typeface="+mn-cs"/>
            </a:endParaRPr>
          </a:p>
        </p:txBody>
      </p:sp>
    </p:spTree>
    <p:extLst>
      <p:ext uri="{BB962C8B-B14F-4D97-AF65-F5344CB8AC3E}">
        <p14:creationId xmlns:p14="http://schemas.microsoft.com/office/powerpoint/2010/main" val="36370399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81000"/>
            <a:ext cx="8305800" cy="914400"/>
          </a:xfrm>
        </p:spPr>
        <p:txBody>
          <a:bodyPr/>
          <a:lstStyle/>
          <a:p>
            <a:pPr algn="r" rtl="1"/>
            <a:r>
              <a:rPr lang="ar-JO" b="1" u="sng" dirty="0" smtClean="0"/>
              <a:t>الصداقة الصحية هي ...</a:t>
            </a:r>
            <a:endParaRPr lang="en-GB" b="1" u="sng" dirty="0"/>
          </a:p>
        </p:txBody>
      </p:sp>
      <p:sp>
        <p:nvSpPr>
          <p:cNvPr id="3" name="Espace réservé du contenu 2"/>
          <p:cNvSpPr>
            <a:spLocks noGrp="1"/>
          </p:cNvSpPr>
          <p:nvPr>
            <p:ph sz="half" idx="1"/>
          </p:nvPr>
        </p:nvSpPr>
        <p:spPr>
          <a:xfrm>
            <a:off x="457200" y="1295400"/>
            <a:ext cx="7924800" cy="3886200"/>
          </a:xfrm>
        </p:spPr>
        <p:txBody>
          <a:bodyPr/>
          <a:lstStyle/>
          <a:p>
            <a:pPr marL="457200" indent="-457200" algn="r" rtl="1">
              <a:buFont typeface="Arial" panose="020B0604020202020204" pitchFamily="34" charset="0"/>
              <a:buChar char="•"/>
            </a:pPr>
            <a:r>
              <a:rPr lang="ar-SA" dirty="0" smtClean="0">
                <a:cs typeface="+mn-cs"/>
              </a:rPr>
              <a:t>ليس</a:t>
            </a:r>
            <a:r>
              <a:rPr lang="ar-JO" dirty="0" smtClean="0">
                <a:cs typeface="+mn-cs"/>
              </a:rPr>
              <a:t>ت صداقة </a:t>
            </a:r>
            <a:r>
              <a:rPr lang="ar-SA" dirty="0" smtClean="0">
                <a:cs typeface="+mn-cs"/>
              </a:rPr>
              <a:t> من جانب واحد -</a:t>
            </a:r>
            <a:r>
              <a:rPr lang="ar-JO" dirty="0" smtClean="0">
                <a:cs typeface="+mn-cs"/>
              </a:rPr>
              <a:t> الكل يستفيد </a:t>
            </a:r>
            <a:r>
              <a:rPr lang="ar-SA" dirty="0" smtClean="0">
                <a:cs typeface="+mn-cs"/>
              </a:rPr>
              <a:t>من معرفة بعضهم البعض</a:t>
            </a:r>
          </a:p>
          <a:p>
            <a:pPr marL="457200" indent="-457200" algn="r" rtl="1">
              <a:buFont typeface="Arial" panose="020B0604020202020204" pitchFamily="34" charset="0"/>
              <a:buChar char="•"/>
            </a:pPr>
            <a:r>
              <a:rPr lang="ar-JO" dirty="0" smtClean="0">
                <a:cs typeface="+mn-cs"/>
              </a:rPr>
              <a:t>تقوم </a:t>
            </a:r>
            <a:r>
              <a:rPr lang="ar-SA" dirty="0" smtClean="0">
                <a:cs typeface="+mn-cs"/>
              </a:rPr>
              <a:t>على أساس الاحترام المتبادل</a:t>
            </a:r>
          </a:p>
          <a:p>
            <a:pPr marL="457200" indent="-457200" algn="r" rtl="1">
              <a:buFont typeface="Arial" panose="020B0604020202020204" pitchFamily="34" charset="0"/>
              <a:buChar char="•"/>
            </a:pPr>
            <a:r>
              <a:rPr lang="ar-SA" dirty="0" smtClean="0">
                <a:cs typeface="+mn-cs"/>
              </a:rPr>
              <a:t>السماح لبعضهم البعض </a:t>
            </a:r>
            <a:r>
              <a:rPr lang="ar-JO" dirty="0" smtClean="0">
                <a:cs typeface="+mn-cs"/>
              </a:rPr>
              <a:t>بالنمو والتغير </a:t>
            </a:r>
            <a:endParaRPr lang="ar-SA" dirty="0" smtClean="0">
              <a:cs typeface="+mn-cs"/>
            </a:endParaRPr>
          </a:p>
          <a:p>
            <a:pPr marL="457200" indent="-457200" algn="r" rtl="1">
              <a:buFont typeface="Arial" panose="020B0604020202020204" pitchFamily="34" charset="0"/>
              <a:buChar char="•"/>
            </a:pPr>
            <a:r>
              <a:rPr lang="ar-JO" dirty="0" smtClean="0">
                <a:cs typeface="+mn-cs"/>
              </a:rPr>
              <a:t> ليست تملكية </a:t>
            </a:r>
            <a:endParaRPr lang="ar-SA" dirty="0" smtClean="0">
              <a:cs typeface="+mn-cs"/>
            </a:endParaRPr>
          </a:p>
          <a:p>
            <a:pPr marL="457200" indent="-457200" algn="r" rtl="1">
              <a:buFont typeface="Arial" panose="020B0604020202020204" pitchFamily="34" charset="0"/>
              <a:buChar char="•"/>
            </a:pPr>
            <a:r>
              <a:rPr lang="ar-JO" dirty="0" smtClean="0">
                <a:cs typeface="+mn-cs"/>
              </a:rPr>
              <a:t>تقبلك على ما انت عليه</a:t>
            </a:r>
            <a:endParaRPr lang="ar-SA" dirty="0" smtClean="0">
              <a:cs typeface="+mn-cs"/>
            </a:endParaRPr>
          </a:p>
          <a:p>
            <a:pPr marL="457200" indent="-457200" algn="r" rtl="1">
              <a:buFont typeface="Arial" panose="020B0604020202020204" pitchFamily="34" charset="0"/>
              <a:buChar char="•"/>
            </a:pPr>
            <a:r>
              <a:rPr lang="ar-SA" dirty="0" smtClean="0">
                <a:cs typeface="+mn-cs"/>
              </a:rPr>
              <a:t>تسمح لك </a:t>
            </a:r>
            <a:r>
              <a:rPr lang="ar-JO" dirty="0" smtClean="0">
                <a:cs typeface="+mn-cs"/>
              </a:rPr>
              <a:t>بالتعبير عن مشاعرك</a:t>
            </a:r>
            <a:endParaRPr lang="ar-SA" dirty="0" smtClean="0">
              <a:cs typeface="+mn-cs"/>
            </a:endParaRPr>
          </a:p>
          <a:p>
            <a:pPr marL="457200" indent="-457200" algn="r" rtl="1">
              <a:buFont typeface="Arial" panose="020B0604020202020204" pitchFamily="34" charset="0"/>
              <a:buChar char="•"/>
            </a:pPr>
            <a:r>
              <a:rPr lang="ar-SA" dirty="0" smtClean="0">
                <a:cs typeface="+mn-cs"/>
              </a:rPr>
              <a:t>احترام الاختلافات</a:t>
            </a:r>
            <a:endParaRPr lang="en-GB" dirty="0">
              <a:cs typeface="+mn-cs"/>
            </a:endParaRPr>
          </a:p>
        </p:txBody>
      </p:sp>
    </p:spTree>
    <p:extLst>
      <p:ext uri="{BB962C8B-B14F-4D97-AF65-F5344CB8AC3E}">
        <p14:creationId xmlns:p14="http://schemas.microsoft.com/office/powerpoint/2010/main" val="17285822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304800"/>
            <a:ext cx="8305800" cy="981060"/>
          </a:xfrm>
        </p:spPr>
        <p:txBody>
          <a:bodyPr/>
          <a:lstStyle/>
          <a:p>
            <a:pPr algn="r"/>
            <a:r>
              <a:rPr lang="en-US" b="1" u="sng" dirty="0" smtClean="0"/>
              <a:t>STEP: </a:t>
            </a:r>
            <a:r>
              <a:rPr lang="ar-JO" b="1" u="sng" dirty="0" smtClean="0"/>
              <a:t>اجراءات لحل المشاكل </a:t>
            </a:r>
            <a:endParaRPr lang="en-US" b="1" u="sng" dirty="0"/>
          </a:p>
        </p:txBody>
      </p:sp>
      <p:sp>
        <p:nvSpPr>
          <p:cNvPr id="3" name="Content Placeholder 2"/>
          <p:cNvSpPr>
            <a:spLocks noGrp="1"/>
          </p:cNvSpPr>
          <p:nvPr>
            <p:ph idx="1"/>
          </p:nvPr>
        </p:nvSpPr>
        <p:spPr>
          <a:xfrm>
            <a:off x="508000" y="1524000"/>
            <a:ext cx="8305800" cy="3048008"/>
          </a:xfrm>
        </p:spPr>
        <p:txBody>
          <a:bodyPr/>
          <a:lstStyle/>
          <a:p>
            <a:pPr algn="r" rtl="1"/>
            <a:r>
              <a:rPr lang="en-US" dirty="0" smtClean="0">
                <a:cs typeface="+mn-cs"/>
              </a:rPr>
              <a:t>  - S</a:t>
            </a:r>
            <a:r>
              <a:rPr lang="ar-SA" dirty="0" smtClean="0">
                <a:cs typeface="+mn-cs"/>
              </a:rPr>
              <a:t>اذكر المشكلة - ما هي المشكلة؟</a:t>
            </a:r>
          </a:p>
          <a:p>
            <a:pPr algn="r" rtl="1"/>
            <a:r>
              <a:rPr lang="en-US" dirty="0" smtClean="0">
                <a:cs typeface="+mn-cs"/>
              </a:rPr>
              <a:t>T</a:t>
            </a:r>
            <a:r>
              <a:rPr lang="ar-JO" dirty="0" smtClean="0">
                <a:cs typeface="+mn-cs"/>
              </a:rPr>
              <a:t>-  التفكير في الحلول الممكنة</a:t>
            </a:r>
          </a:p>
          <a:p>
            <a:pPr algn="r" rtl="1"/>
            <a:r>
              <a:rPr lang="en-US" dirty="0" smtClean="0">
                <a:cs typeface="+mn-cs"/>
              </a:rPr>
              <a:t>E</a:t>
            </a:r>
            <a:r>
              <a:rPr lang="ar-JO" dirty="0" smtClean="0">
                <a:cs typeface="+mn-cs"/>
              </a:rPr>
              <a:t> -  تقييم </a:t>
            </a:r>
            <a:r>
              <a:rPr lang="ar-SA" dirty="0" smtClean="0">
                <a:cs typeface="+mn-cs"/>
              </a:rPr>
              <a:t>الحلول الممكنة</a:t>
            </a:r>
            <a:endParaRPr lang="ar-JO" dirty="0" smtClean="0">
              <a:cs typeface="+mn-cs"/>
            </a:endParaRPr>
          </a:p>
          <a:p>
            <a:pPr algn="r" rtl="1"/>
            <a:r>
              <a:rPr lang="en-US" dirty="0" smtClean="0">
                <a:cs typeface="+mn-cs"/>
              </a:rPr>
              <a:t>P</a:t>
            </a:r>
            <a:r>
              <a:rPr lang="ar-JO" dirty="0" smtClean="0">
                <a:cs typeface="+mn-cs"/>
              </a:rPr>
              <a:t>- </a:t>
            </a:r>
            <a:r>
              <a:rPr lang="ar-SA" dirty="0" smtClean="0">
                <a:cs typeface="+mn-cs"/>
              </a:rPr>
              <a:t>اختيار واحدة من أفضل الحلول</a:t>
            </a:r>
          </a:p>
          <a:p>
            <a:pPr algn="r" rtl="1"/>
            <a:r>
              <a:rPr lang="ar-JO" dirty="0" smtClean="0">
                <a:cs typeface="+mn-cs"/>
              </a:rPr>
              <a:t> </a:t>
            </a:r>
            <a:endParaRPr lang="ar-SA" dirty="0" smtClean="0">
              <a:cs typeface="+mn-cs"/>
            </a:endParaRPr>
          </a:p>
          <a:p>
            <a:pPr algn="r" rtl="1"/>
            <a:endParaRPr lang="ar-SA" dirty="0" smtClean="0">
              <a:cs typeface="+mn-cs"/>
            </a:endParaRPr>
          </a:p>
        </p:txBody>
      </p:sp>
    </p:spTree>
    <p:extLst>
      <p:ext uri="{BB962C8B-B14F-4D97-AF65-F5344CB8AC3E}">
        <p14:creationId xmlns:p14="http://schemas.microsoft.com/office/powerpoint/2010/main" val="4173940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pPr algn="r" rtl="1"/>
            <a:r>
              <a:rPr lang="ar-JO" sz="3200" b="1" u="sng" dirty="0" smtClean="0"/>
              <a:t>حل المشكلة باستخدام </a:t>
            </a:r>
            <a:r>
              <a:rPr lang="en-US" sz="3200" b="1" u="sng" dirty="0" smtClean="0"/>
              <a:t>STEP</a:t>
            </a:r>
            <a:endParaRPr lang="en-US" sz="3200" b="1" u="sng" dirty="0"/>
          </a:p>
        </p:txBody>
      </p:sp>
      <p:sp>
        <p:nvSpPr>
          <p:cNvPr id="3" name="Content Placeholder 2"/>
          <p:cNvSpPr>
            <a:spLocks noGrp="1"/>
          </p:cNvSpPr>
          <p:nvPr>
            <p:ph idx="1"/>
          </p:nvPr>
        </p:nvSpPr>
        <p:spPr/>
        <p:txBody>
          <a:bodyPr/>
          <a:lstStyle/>
          <a:p>
            <a:pPr marL="457200" indent="-457200" algn="r" rtl="1">
              <a:buFont typeface="Arial" panose="020B0604020202020204" pitchFamily="34" charset="0"/>
              <a:buChar char="•"/>
            </a:pPr>
            <a:r>
              <a:rPr lang="ar-JO" dirty="0" smtClean="0">
                <a:cs typeface="+mn-cs"/>
              </a:rPr>
              <a:t>استمع جيدا للقصة </a:t>
            </a:r>
            <a:endParaRPr lang="ar-SA" dirty="0" smtClean="0">
              <a:cs typeface="+mn-cs"/>
            </a:endParaRPr>
          </a:p>
          <a:p>
            <a:pPr marL="457200" indent="-457200" algn="r" rtl="1">
              <a:buFont typeface="Arial" panose="020B0604020202020204" pitchFamily="34" charset="0"/>
              <a:buChar char="•"/>
            </a:pPr>
            <a:r>
              <a:rPr lang="ar-SA" dirty="0" smtClean="0">
                <a:cs typeface="+mn-cs"/>
              </a:rPr>
              <a:t>حل المشكلة باستخدام </a:t>
            </a:r>
            <a:r>
              <a:rPr lang="en-US" b="1" u="sng" dirty="0" smtClean="0">
                <a:cs typeface="+mn-cs"/>
              </a:rPr>
              <a:t>STEP </a:t>
            </a:r>
            <a:r>
              <a:rPr lang="ar-SA" dirty="0" smtClean="0">
                <a:cs typeface="+mn-cs"/>
              </a:rPr>
              <a:t>:</a:t>
            </a:r>
          </a:p>
          <a:p>
            <a:pPr marL="457200" indent="-457200" algn="r" rtl="1">
              <a:buFont typeface="Arial" panose="020B0604020202020204" pitchFamily="34" charset="0"/>
              <a:buChar char="•"/>
            </a:pPr>
            <a:endParaRPr lang="en-US" sz="2400" dirty="0">
              <a:cs typeface="+mn-cs"/>
            </a:endParaRPr>
          </a:p>
        </p:txBody>
      </p:sp>
      <p:sp>
        <p:nvSpPr>
          <p:cNvPr id="4" name="Content Placeholder 2"/>
          <p:cNvSpPr txBox="1">
            <a:spLocks/>
          </p:cNvSpPr>
          <p:nvPr/>
        </p:nvSpPr>
        <p:spPr bwMode="auto">
          <a:xfrm>
            <a:off x="500034" y="3429000"/>
            <a:ext cx="8305800" cy="2714644"/>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635000" algn="r" defTabSz="914400" rtl="1" eaLnBrk="0" fontAlgn="base" latinLnBrk="0" hangingPunct="0">
              <a:lnSpc>
                <a:spcPct val="100000"/>
              </a:lnSpc>
              <a:spcBef>
                <a:spcPct val="20000"/>
              </a:spcBef>
              <a:spcAft>
                <a:spcPct val="0"/>
              </a:spcAft>
              <a:buClrTx/>
              <a:buSzTx/>
              <a:buFont typeface="Wingdings" pitchFamily="2" charset="2"/>
              <a:buChar char="§"/>
              <a:tabLst/>
              <a:defRPr/>
            </a:pPr>
            <a:r>
              <a:rPr kumimoji="0" lang="en-US" sz="2800" b="0" i="0" u="none" strike="noStrike" kern="0" cap="none" spc="0" normalizeH="0" baseline="0" noProof="0" dirty="0" smtClean="0">
                <a:ln>
                  <a:noFill/>
                </a:ln>
                <a:solidFill>
                  <a:schemeClr val="tx1"/>
                </a:solidFill>
                <a:effectLst/>
                <a:uLnTx/>
                <a:uFillTx/>
                <a:latin typeface="+mn-lt"/>
                <a:ea typeface="MS PGothic" pitchFamily="34" charset="-128"/>
                <a:cs typeface="+mn-cs"/>
              </a:rPr>
              <a:t>  - S</a:t>
            </a:r>
            <a:r>
              <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rPr>
              <a:t>اذكر المشكلة ؟</a:t>
            </a:r>
          </a:p>
          <a:p>
            <a:pPr marL="342900" marR="0" lvl="0" indent="635000" algn="r" defTabSz="914400" rtl="1" eaLnBrk="0" fontAlgn="base" latinLnBrk="0" hangingPunct="0">
              <a:lnSpc>
                <a:spcPct val="100000"/>
              </a:lnSpc>
              <a:spcBef>
                <a:spcPct val="20000"/>
              </a:spcBef>
              <a:spcAft>
                <a:spcPct val="0"/>
              </a:spcAft>
              <a:buClrTx/>
              <a:buSzTx/>
              <a:buFont typeface="Wingdings" pitchFamily="2" charset="2"/>
              <a:buChar char="§"/>
              <a:tabLst/>
              <a:defRPr/>
            </a:pPr>
            <a:r>
              <a:rPr kumimoji="0" lang="en-US" sz="2800" b="0" i="0" u="none" strike="noStrike" kern="0" cap="none" spc="0" normalizeH="0" baseline="0" noProof="0" dirty="0" smtClean="0">
                <a:ln>
                  <a:noFill/>
                </a:ln>
                <a:solidFill>
                  <a:schemeClr val="tx1"/>
                </a:solidFill>
                <a:effectLst/>
                <a:uLnTx/>
                <a:uFillTx/>
                <a:latin typeface="+mn-lt"/>
                <a:ea typeface="MS PGothic" pitchFamily="34" charset="-128"/>
                <a:cs typeface="+mn-cs"/>
              </a:rPr>
              <a:t>T</a:t>
            </a:r>
            <a:r>
              <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rPr>
              <a:t>-  </a:t>
            </a:r>
            <a:r>
              <a:rPr kumimoji="0" lang="ar-JO" sz="2800" b="0" i="0" u="none" strike="noStrike" kern="0" cap="none" spc="0" normalizeH="0" noProof="0" dirty="0" smtClean="0">
                <a:ln>
                  <a:noFill/>
                </a:ln>
                <a:solidFill>
                  <a:schemeClr val="tx1"/>
                </a:solidFill>
                <a:effectLst/>
                <a:uLnTx/>
                <a:uFillTx/>
                <a:latin typeface="+mn-lt"/>
                <a:ea typeface="MS PGothic" pitchFamily="34" charset="-128"/>
                <a:cs typeface="+mn-cs"/>
              </a:rPr>
              <a:t> فكر </a:t>
            </a:r>
            <a:r>
              <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rPr>
              <a:t>في الحلول الممكنة</a:t>
            </a:r>
          </a:p>
          <a:p>
            <a:pPr marL="342900" marR="0" lvl="0" indent="635000" algn="r" defTabSz="914400" rtl="1" eaLnBrk="0" fontAlgn="base" latinLnBrk="0" hangingPunct="0">
              <a:lnSpc>
                <a:spcPct val="100000"/>
              </a:lnSpc>
              <a:spcBef>
                <a:spcPct val="20000"/>
              </a:spcBef>
              <a:spcAft>
                <a:spcPct val="0"/>
              </a:spcAft>
              <a:buClrTx/>
              <a:buSzTx/>
              <a:buFont typeface="Wingdings" pitchFamily="2" charset="2"/>
              <a:buChar char="§"/>
              <a:tabLst/>
              <a:defRPr/>
            </a:pPr>
            <a:r>
              <a:rPr kumimoji="0" lang="en-US" sz="2800" b="0" i="0" u="none" strike="noStrike" kern="0" cap="none" spc="0" normalizeH="0" baseline="0" noProof="0" dirty="0" smtClean="0">
                <a:ln>
                  <a:noFill/>
                </a:ln>
                <a:solidFill>
                  <a:schemeClr val="tx1"/>
                </a:solidFill>
                <a:effectLst/>
                <a:uLnTx/>
                <a:uFillTx/>
                <a:latin typeface="+mn-lt"/>
                <a:ea typeface="MS PGothic" pitchFamily="34" charset="-128"/>
                <a:cs typeface="+mn-cs"/>
              </a:rPr>
              <a:t>E</a:t>
            </a:r>
            <a:r>
              <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rPr>
              <a:t> -  </a:t>
            </a:r>
            <a:r>
              <a:rPr kumimoji="0" lang="ar-JO" sz="2800" b="0" i="0" u="none" strike="noStrike" kern="0" cap="none" spc="0" normalizeH="0" noProof="0" dirty="0" smtClean="0">
                <a:ln>
                  <a:noFill/>
                </a:ln>
                <a:solidFill>
                  <a:schemeClr val="tx1"/>
                </a:solidFill>
                <a:effectLst/>
                <a:uLnTx/>
                <a:uFillTx/>
                <a:latin typeface="+mn-lt"/>
                <a:ea typeface="MS PGothic" pitchFamily="34" charset="-128"/>
                <a:cs typeface="+mn-cs"/>
              </a:rPr>
              <a:t>قيم </a:t>
            </a:r>
            <a:r>
              <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rPr>
              <a:t>الحلول الممكنة</a:t>
            </a:r>
            <a:endPar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endParaRPr>
          </a:p>
          <a:p>
            <a:pPr marL="342900" marR="0" lvl="0" indent="635000" algn="r" defTabSz="914400" rtl="1" eaLnBrk="0" fontAlgn="base" latinLnBrk="0" hangingPunct="0">
              <a:lnSpc>
                <a:spcPct val="100000"/>
              </a:lnSpc>
              <a:spcBef>
                <a:spcPct val="20000"/>
              </a:spcBef>
              <a:spcAft>
                <a:spcPct val="0"/>
              </a:spcAft>
              <a:buClrTx/>
              <a:buSzTx/>
              <a:buFont typeface="Wingdings" pitchFamily="2" charset="2"/>
              <a:buChar char="§"/>
              <a:tabLst/>
              <a:defRPr/>
            </a:pPr>
            <a:r>
              <a:rPr kumimoji="0" lang="en-US" sz="2800" b="0" i="0" u="none" strike="noStrike" kern="0" cap="none" spc="0" normalizeH="0" baseline="0" noProof="0" dirty="0" smtClean="0">
                <a:ln>
                  <a:noFill/>
                </a:ln>
                <a:solidFill>
                  <a:schemeClr val="tx1"/>
                </a:solidFill>
                <a:effectLst/>
                <a:uLnTx/>
                <a:uFillTx/>
                <a:latin typeface="+mn-lt"/>
                <a:ea typeface="MS PGothic" pitchFamily="34" charset="-128"/>
                <a:cs typeface="+mn-cs"/>
              </a:rPr>
              <a:t>P</a:t>
            </a:r>
            <a:r>
              <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rPr>
              <a:t>- </a:t>
            </a:r>
            <a:r>
              <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rPr>
              <a:t>اخت</a:t>
            </a:r>
            <a:r>
              <a:rPr kumimoji="0" lang="ar-JO" sz="2800" b="0" i="0" u="none" strike="noStrike" kern="0" cap="none" spc="0" normalizeH="0" baseline="0" noProof="0" dirty="0" smtClean="0">
                <a:ln>
                  <a:noFill/>
                </a:ln>
                <a:solidFill>
                  <a:schemeClr val="tx1"/>
                </a:solidFill>
                <a:effectLst/>
                <a:uLnTx/>
                <a:uFillTx/>
                <a:latin typeface="+mn-lt"/>
                <a:ea typeface="MS PGothic" pitchFamily="34" charset="-128"/>
                <a:cs typeface="+mn-cs"/>
              </a:rPr>
              <a:t>ار</a:t>
            </a:r>
            <a:r>
              <a:rPr kumimoji="0" lang="ar-JO" sz="2800" b="0" i="0" u="none" strike="noStrike" kern="0" cap="none" spc="0" normalizeH="0" noProof="0" dirty="0" smtClean="0">
                <a:ln>
                  <a:noFill/>
                </a:ln>
                <a:solidFill>
                  <a:schemeClr val="tx1"/>
                </a:solidFill>
                <a:effectLst/>
                <a:uLnTx/>
                <a:uFillTx/>
                <a:latin typeface="+mn-lt"/>
                <a:ea typeface="MS PGothic" pitchFamily="34" charset="-128"/>
                <a:cs typeface="+mn-cs"/>
              </a:rPr>
              <a:t> </a:t>
            </a:r>
            <a:r>
              <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rPr>
              <a:t>واحدة من أفضل الحلول</a:t>
            </a:r>
          </a:p>
          <a:p>
            <a:pPr marL="342900" marR="0" lvl="0" indent="635000" algn="r" defTabSz="914400" rtl="1" eaLnBrk="0" fontAlgn="base" latinLnBrk="0" hangingPunct="0">
              <a:lnSpc>
                <a:spcPct val="100000"/>
              </a:lnSpc>
              <a:spcBef>
                <a:spcPct val="20000"/>
              </a:spcBef>
              <a:spcAft>
                <a:spcPct val="0"/>
              </a:spcAft>
              <a:buClrTx/>
              <a:buSzTx/>
              <a:buFont typeface="Wingdings" pitchFamily="2" charset="2"/>
              <a:buChar char="§"/>
              <a:tabLst/>
              <a:defRPr/>
            </a:pPr>
            <a:endPar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endParaRPr>
          </a:p>
          <a:p>
            <a:pPr marL="342900" marR="0" lvl="0" indent="-342900" algn="r" defTabSz="914400" rtl="1" eaLnBrk="0" fontAlgn="base" latinLnBrk="0" hangingPunct="0">
              <a:lnSpc>
                <a:spcPct val="100000"/>
              </a:lnSpc>
              <a:spcBef>
                <a:spcPct val="20000"/>
              </a:spcBef>
              <a:spcAft>
                <a:spcPct val="0"/>
              </a:spcAft>
              <a:buClrTx/>
              <a:buSzTx/>
              <a:buFontTx/>
              <a:buNone/>
              <a:tabLst/>
              <a:defRPr/>
            </a:pPr>
            <a:endParaRPr kumimoji="0" lang="ar-SA" sz="2800" b="0" i="0" u="none" strike="noStrike" kern="0" cap="none" spc="0" normalizeH="0" baseline="0" noProof="0" dirty="0" smtClean="0">
              <a:ln>
                <a:noFill/>
              </a:ln>
              <a:solidFill>
                <a:schemeClr val="tx1"/>
              </a:solidFill>
              <a:effectLst/>
              <a:uLnTx/>
              <a:uFillTx/>
              <a:latin typeface="+mn-lt"/>
              <a:ea typeface="MS PGothic" pitchFamily="34" charset="-128"/>
              <a:cs typeface="+mn-cs"/>
            </a:endParaRPr>
          </a:p>
        </p:txBody>
      </p:sp>
    </p:spTree>
    <p:extLst>
      <p:ext uri="{BB962C8B-B14F-4D97-AF65-F5344CB8AC3E}">
        <p14:creationId xmlns:p14="http://schemas.microsoft.com/office/powerpoint/2010/main" val="2953415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646331"/>
          </a:xfrm>
          <a:prstGeom prst="rect">
            <a:avLst/>
          </a:prstGeom>
        </p:spPr>
        <p:txBody>
          <a:bodyPr wrap="square">
            <a:spAutoFit/>
          </a:bodyPr>
          <a:lstStyle/>
          <a:p>
            <a:pPr algn="r" rtl="1"/>
            <a:r>
              <a:rPr lang="ar-JO" sz="3600" b="1" u="sng" kern="0" dirty="0" smtClean="0">
                <a:solidFill>
                  <a:prstClr val="black"/>
                </a:solidFill>
                <a:latin typeface="Arial"/>
                <a:ea typeface="MS PGothic" pitchFamily="34" charset="-128"/>
                <a:cs typeface="Arial"/>
              </a:rPr>
              <a:t>نشاط: ماذا تتذكر منذ الأمس؟</a:t>
            </a:r>
            <a:endParaRPr lang="en-US" dirty="0"/>
          </a:p>
        </p:txBody>
      </p:sp>
      <p:sp>
        <p:nvSpPr>
          <p:cNvPr id="8" name="Rectangle 7"/>
          <p:cNvSpPr/>
          <p:nvPr/>
        </p:nvSpPr>
        <p:spPr>
          <a:xfrm>
            <a:off x="747215" y="2133600"/>
            <a:ext cx="7391400" cy="2462213"/>
          </a:xfrm>
          <a:prstGeom prst="rect">
            <a:avLst/>
          </a:prstGeom>
        </p:spPr>
        <p:txBody>
          <a:bodyPr wrap="square">
            <a:spAutoFit/>
          </a:bodyPr>
          <a:lstStyle/>
          <a:p>
            <a:pPr marL="342900" indent="-342900" algn="r" rtl="1">
              <a:buFont typeface="Wingdings" pitchFamily="2" charset="2"/>
              <a:buChar char="§"/>
            </a:pPr>
            <a:r>
              <a:rPr lang="ar-JO" sz="2200" dirty="0" smtClean="0">
                <a:latin typeface="+mn-lt"/>
                <a:ea typeface="MS PGothic" pitchFamily="34" charset="-128"/>
                <a:cs typeface="+mn-cs"/>
              </a:rPr>
              <a:t>أرجو الوقوف على شكل دائرة.  عليكم  قذف الكرة لبعضكم البعض.</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سيقول/ستقول كل شخص يمسك الكرة شيئا واحدا يتذكره/تتذكره منذ الأمس. ثم سوف يقذف الكرة لشخص آخر.</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إن هذه العملية تساعدنا جميعا على تذكر النقاط الرئيسية من اليوم السابق. التكرار يساعد على تحسين الذاكرة!</a:t>
            </a:r>
            <a:endParaRPr lang="en-US" sz="2200" dirty="0">
              <a:latin typeface="+mn-lt"/>
              <a:ea typeface="MS PGothic" pitchFamily="34" charset="-128"/>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7215" y="856357"/>
            <a:ext cx="8551985" cy="4524315"/>
          </a:xfrm>
          <a:prstGeom prst="rect">
            <a:avLst/>
          </a:prstGeom>
          <a:noFill/>
        </p:spPr>
        <p:txBody>
          <a:bodyPr wrap="square" rtlCol="0">
            <a:spAutoFit/>
          </a:bodyPr>
          <a:lstStyle/>
          <a:p>
            <a:pPr algn="r" rtl="1"/>
            <a:r>
              <a:rPr lang="ar-SA" sz="1600" b="1" dirty="0" smtClean="0"/>
              <a:t>المجموعة 1</a:t>
            </a:r>
            <a:r>
              <a:rPr lang="ar-JO" sz="1600" b="1" dirty="0" smtClean="0"/>
              <a:t>    </a:t>
            </a:r>
            <a:r>
              <a:rPr lang="ar-SA" sz="1600" b="1" dirty="0" smtClean="0"/>
              <a:t>: </a:t>
            </a:r>
            <a:r>
              <a:rPr lang="ar-JO" sz="1600" b="1" dirty="0" smtClean="0"/>
              <a:t> منهاج </a:t>
            </a:r>
            <a:r>
              <a:rPr lang="ar-SA" sz="1600" b="1" dirty="0" smtClean="0"/>
              <a:t>مهارات الأبوة والأمومة لمقدمي الرعاية </a:t>
            </a:r>
            <a:r>
              <a:rPr lang="ar-JO" sz="1600" b="1" dirty="0" smtClean="0"/>
              <a:t> للمراهقين</a:t>
            </a:r>
            <a:r>
              <a:rPr lang="ar-SA" sz="1600" b="1" dirty="0" smtClean="0"/>
              <a:t> - الجلسة </a:t>
            </a:r>
            <a:r>
              <a:rPr lang="ar-JO" sz="1600" b="1" dirty="0" smtClean="0"/>
              <a:t>7</a:t>
            </a:r>
            <a:r>
              <a:rPr lang="ar-SA" sz="1600" b="1" dirty="0" smtClean="0"/>
              <a:t>: </a:t>
            </a:r>
            <a:r>
              <a:rPr lang="ar-JO" sz="1600" b="1" dirty="0" smtClean="0"/>
              <a:t> التشجيع على تحمل المسؤولية وحل </a:t>
            </a:r>
            <a:br>
              <a:rPr lang="ar-JO" sz="1600" b="1" dirty="0" smtClean="0"/>
            </a:br>
            <a:r>
              <a:rPr lang="ar-JO" sz="1600" b="1" dirty="0" smtClean="0"/>
              <a:t>                     المشاكل. </a:t>
            </a:r>
            <a:endParaRPr lang="ar-SA" sz="1600" b="1" dirty="0" smtClean="0"/>
          </a:p>
          <a:p>
            <a:pPr algn="r" rtl="1"/>
            <a:r>
              <a:rPr lang="ar-SA" sz="1600" b="1" dirty="0" smtClean="0"/>
              <a:t>المجموعة </a:t>
            </a:r>
            <a:r>
              <a:rPr lang="ar-JO" sz="1600" b="1" dirty="0" smtClean="0"/>
              <a:t>2</a:t>
            </a:r>
            <a:r>
              <a:rPr lang="ar-SA" sz="1600" b="1" dirty="0" smtClean="0"/>
              <a:t>: </a:t>
            </a:r>
            <a:r>
              <a:rPr lang="ar-JO" sz="1600" b="1" dirty="0" smtClean="0"/>
              <a:t>منهاج </a:t>
            </a:r>
            <a:r>
              <a:rPr lang="ar-SA" sz="1600" b="1" dirty="0" smtClean="0"/>
              <a:t>مهارات الأبوة والأمومة لمقدمي الرعاية </a:t>
            </a:r>
            <a:r>
              <a:rPr lang="ar-JO" sz="1600" b="1" dirty="0" smtClean="0"/>
              <a:t> الاطفال – الجلسة 7 : توجيه الخيارات الصحية</a:t>
            </a:r>
          </a:p>
          <a:p>
            <a:pPr algn="r" rtl="1"/>
            <a:r>
              <a:rPr lang="ar-SA" sz="1600" b="1" dirty="0" smtClean="0"/>
              <a:t>• </a:t>
            </a:r>
            <a:r>
              <a:rPr lang="ar-JO" sz="1600" b="1" dirty="0" smtClean="0"/>
              <a:t>النشاط 5 :  دعم صنع القرارات الجيدة </a:t>
            </a:r>
          </a:p>
          <a:p>
            <a:pPr algn="r" rtl="1"/>
            <a:endParaRPr lang="ar-SA" sz="1600" b="1" dirty="0" smtClean="0"/>
          </a:p>
          <a:p>
            <a:pPr algn="r" rtl="1"/>
            <a:r>
              <a:rPr lang="ar-SA" sz="1600" b="1" dirty="0" smtClean="0"/>
              <a:t>مجموعة </a:t>
            </a:r>
            <a:r>
              <a:rPr lang="ar-JO" sz="1600" b="1" dirty="0" smtClean="0"/>
              <a:t>3</a:t>
            </a:r>
            <a:r>
              <a:rPr lang="ar-SA" sz="1600" b="1" dirty="0" smtClean="0"/>
              <a:t>: </a:t>
            </a:r>
            <a:r>
              <a:rPr lang="ar-JO" sz="1600" b="1" dirty="0" smtClean="0"/>
              <a:t> منهاج </a:t>
            </a:r>
            <a:r>
              <a:rPr lang="ar-SA" sz="1600" b="1" dirty="0" smtClean="0"/>
              <a:t>مهارات الأبوة والأمومة لمقدمي </a:t>
            </a:r>
            <a:r>
              <a:rPr lang="ar-JO" sz="1600" b="1" dirty="0" smtClean="0"/>
              <a:t>الرعاية للاطفال  </a:t>
            </a:r>
            <a:r>
              <a:rPr lang="ar-SA" sz="1600" b="1" dirty="0" smtClean="0"/>
              <a:t>- الجلسة </a:t>
            </a:r>
            <a:r>
              <a:rPr lang="ar-JO" sz="1600" b="1" dirty="0" smtClean="0"/>
              <a:t>8</a:t>
            </a:r>
            <a:r>
              <a:rPr lang="ar-SA" sz="1600" b="1" dirty="0" smtClean="0"/>
              <a:t>: </a:t>
            </a:r>
            <a:r>
              <a:rPr lang="ar-JO" sz="1600" b="1" dirty="0" smtClean="0"/>
              <a:t>  التأديب مع الكرامة </a:t>
            </a:r>
          </a:p>
          <a:p>
            <a:pPr algn="r" rtl="1"/>
            <a:r>
              <a:rPr lang="ar-SA" sz="1600" b="1" dirty="0" smtClean="0"/>
              <a:t>• النشاط </a:t>
            </a:r>
            <a:r>
              <a:rPr lang="ar-JO" sz="1600" b="1" dirty="0" smtClean="0"/>
              <a:t>4</a:t>
            </a:r>
            <a:r>
              <a:rPr lang="ar-SA" sz="1600" b="1" dirty="0" smtClean="0"/>
              <a:t>: </a:t>
            </a:r>
            <a:r>
              <a:rPr lang="ar-JO" sz="1600" b="1" dirty="0" smtClean="0"/>
              <a:t>    قضاء الوقت لتهدئة الطفل </a:t>
            </a:r>
          </a:p>
          <a:p>
            <a:pPr algn="r" rtl="1"/>
            <a:r>
              <a:rPr lang="ar-SA" sz="1600" b="1" dirty="0" smtClean="0"/>
              <a:t>• </a:t>
            </a:r>
            <a:r>
              <a:rPr lang="ar-JO" sz="1600" b="1" dirty="0" smtClean="0"/>
              <a:t>النشاط 5 :  استخدام التجاهل للسلوك السيء البسيط </a:t>
            </a:r>
            <a:endParaRPr lang="ar-SA" sz="1600" b="1" dirty="0" smtClean="0"/>
          </a:p>
          <a:p>
            <a:pPr algn="r" rtl="1"/>
            <a:endParaRPr lang="ar-SA" sz="1600" b="1" dirty="0" smtClean="0"/>
          </a:p>
          <a:p>
            <a:pPr algn="r" rtl="1"/>
            <a:r>
              <a:rPr lang="ar-SA" sz="1600" b="1" dirty="0" smtClean="0"/>
              <a:t>مجموعة </a:t>
            </a:r>
            <a:r>
              <a:rPr lang="ar-JO" sz="1600" b="1" dirty="0" smtClean="0"/>
              <a:t>4</a:t>
            </a:r>
            <a:r>
              <a:rPr lang="ar-SA" sz="1600" b="1" dirty="0" smtClean="0"/>
              <a:t>: </a:t>
            </a:r>
            <a:r>
              <a:rPr lang="ar-JO" sz="1600" b="1" dirty="0" smtClean="0"/>
              <a:t> منهاج </a:t>
            </a:r>
            <a:r>
              <a:rPr lang="ar-SA" sz="1600" b="1" dirty="0" smtClean="0"/>
              <a:t>مهارات الأبوة والأمومة لمقدمي </a:t>
            </a:r>
            <a:r>
              <a:rPr lang="ar-JO" sz="1600" b="1" dirty="0" smtClean="0"/>
              <a:t>الرعاية للاطفال  </a:t>
            </a:r>
            <a:r>
              <a:rPr lang="ar-SA" sz="1600" b="1" dirty="0" smtClean="0"/>
              <a:t>- الجلسة </a:t>
            </a:r>
            <a:r>
              <a:rPr lang="ar-JO" sz="1600" b="1" dirty="0" smtClean="0"/>
              <a:t>8</a:t>
            </a:r>
            <a:r>
              <a:rPr lang="ar-SA" sz="1600" b="1" dirty="0" smtClean="0"/>
              <a:t>: </a:t>
            </a:r>
            <a:r>
              <a:rPr lang="ar-JO" sz="1600" b="1" dirty="0" smtClean="0"/>
              <a:t>التأديب مع الكرامة </a:t>
            </a:r>
          </a:p>
          <a:p>
            <a:pPr algn="r" rtl="1"/>
            <a:endParaRPr lang="ar-JO" sz="1600" b="1" dirty="0" smtClean="0"/>
          </a:p>
          <a:p>
            <a:pPr algn="r" rtl="1"/>
            <a:r>
              <a:rPr lang="ar-SA" sz="1600" b="1" dirty="0" smtClean="0"/>
              <a:t>• النشاط </a:t>
            </a:r>
            <a:r>
              <a:rPr lang="ar-JO" sz="1600" b="1" dirty="0" smtClean="0"/>
              <a:t> 6  :  تعليم الاطفال على المكان المهمل من اجل تهدئتهم </a:t>
            </a:r>
            <a:endParaRPr lang="ar-SA" sz="1600" b="1" dirty="0" smtClean="0"/>
          </a:p>
          <a:p>
            <a:pPr algn="r" rtl="1"/>
            <a:endParaRPr lang="ar-SA" sz="1600" b="1" dirty="0" smtClean="0"/>
          </a:p>
          <a:p>
            <a:pPr algn="r" rtl="1"/>
            <a:r>
              <a:rPr lang="ar-SA" sz="1600" b="1" dirty="0" smtClean="0"/>
              <a:t>المجموعة 5:</a:t>
            </a:r>
            <a:r>
              <a:rPr lang="ar-JO" sz="1600" b="1" dirty="0" smtClean="0"/>
              <a:t> منهاج </a:t>
            </a:r>
            <a:r>
              <a:rPr lang="ar-SA" sz="1600" b="1" dirty="0" smtClean="0"/>
              <a:t>مهارات الأبوة والأمومة لمقدمي الرعاية</a:t>
            </a:r>
            <a:r>
              <a:rPr lang="ar-JO" sz="1600" b="1" dirty="0" smtClean="0"/>
              <a:t> للاطفال </a:t>
            </a:r>
            <a:r>
              <a:rPr lang="ar-SA" sz="1600" b="1" dirty="0" smtClean="0"/>
              <a:t>- الجلسة </a:t>
            </a:r>
            <a:r>
              <a:rPr lang="ar-JO" sz="1600" b="1" dirty="0" smtClean="0"/>
              <a:t>9: التعليم في البيت والمدرسة</a:t>
            </a:r>
            <a:endParaRPr lang="ar-SA" sz="1600" b="1" dirty="0" smtClean="0"/>
          </a:p>
          <a:p>
            <a:pPr algn="r" rtl="1"/>
            <a:r>
              <a:rPr lang="ar-SA" sz="1600" b="1" dirty="0" smtClean="0"/>
              <a:t>• النشاط </a:t>
            </a:r>
            <a:r>
              <a:rPr lang="ar-JO" sz="1600" b="1" dirty="0" smtClean="0"/>
              <a:t> 3  :  لعبة الكلمات والمحادثة لتطوير القراءة والكتابة والنجاح في المدرسة (اختار نشاط من هذه الجلسة)</a:t>
            </a:r>
            <a:endParaRPr lang="ar-SA" sz="1600" b="1" dirty="0" smtClean="0"/>
          </a:p>
          <a:p>
            <a:pPr algn="r" rtl="1"/>
            <a:endParaRPr lang="ar-SA" sz="1600" b="1" dirty="0" smtClean="0"/>
          </a:p>
          <a:p>
            <a:pPr algn="r" rtl="1"/>
            <a:r>
              <a:rPr lang="ar-SA" sz="1600" b="1" dirty="0" smtClean="0"/>
              <a:t>المجموعة 6: </a:t>
            </a:r>
            <a:r>
              <a:rPr lang="ar-JO" sz="1600" b="1" dirty="0" smtClean="0"/>
              <a:t>منهاج </a:t>
            </a:r>
            <a:r>
              <a:rPr lang="ar-SA" sz="1600" b="1" dirty="0" smtClean="0"/>
              <a:t>مهارات الأبوة والأمومة لمقدمي الرعاية للأطفال - الجلسة </a:t>
            </a:r>
            <a:r>
              <a:rPr lang="ar-JO" sz="1600" b="1" dirty="0" smtClean="0"/>
              <a:t>9: التعليم في البيت والمدرسة</a:t>
            </a:r>
            <a:endParaRPr lang="ar-SA" sz="1600" b="1" dirty="0" smtClean="0"/>
          </a:p>
          <a:p>
            <a:pPr algn="r" rtl="1"/>
            <a:r>
              <a:rPr lang="ar-SA" sz="1600" b="1" dirty="0" smtClean="0"/>
              <a:t>• النشا</a:t>
            </a:r>
            <a:r>
              <a:rPr lang="ar-JO" sz="1600" b="1" dirty="0" smtClean="0"/>
              <a:t>ط  5 :  ما هي الطرق الاخرى التي يمكن للاباء من خلالها مساعدة الاطفال في المدرسة</a:t>
            </a:r>
            <a:endParaRPr lang="en-US" sz="1600" dirty="0"/>
          </a:p>
        </p:txBody>
      </p:sp>
      <p:sp>
        <p:nvSpPr>
          <p:cNvPr id="5" name="Title 1"/>
          <p:cNvSpPr txBox="1">
            <a:spLocks/>
          </p:cNvSpPr>
          <p:nvPr/>
        </p:nvSpPr>
        <p:spPr>
          <a:xfrm>
            <a:off x="214282" y="246757"/>
            <a:ext cx="8305800" cy="681913"/>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دعونا نطبق  !</a:t>
            </a:r>
            <a:endParaRPr lang="en-US" b="1" u="sng" kern="0" dirty="0"/>
          </a:p>
        </p:txBody>
      </p:sp>
    </p:spTree>
    <p:extLst>
      <p:ext uri="{BB962C8B-B14F-4D97-AF65-F5344CB8AC3E}">
        <p14:creationId xmlns:p14="http://schemas.microsoft.com/office/powerpoint/2010/main" val="3693317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pPr algn="r"/>
            <a:r>
              <a:rPr lang="ar-JO" b="1" u="sng" dirty="0" smtClean="0"/>
              <a:t>استخلاص المعلومات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pPr algn="r" rtl="1"/>
            <a:r>
              <a:rPr lang="ar-SA" b="1" dirty="0" smtClean="0">
                <a:latin typeface="+mn-lt"/>
              </a:rPr>
              <a:t>الخطوة 1: التقييم الذاتي</a:t>
            </a:r>
          </a:p>
          <a:p>
            <a:pPr marL="261938" algn="r" rtl="1">
              <a:buFont typeface="Wingdings" pitchFamily="2" charset="2"/>
              <a:buChar char="§"/>
            </a:pPr>
            <a:r>
              <a:rPr lang="ar-JO" b="1" dirty="0" smtClean="0">
                <a:latin typeface="+mn-lt"/>
              </a:rPr>
              <a:t> </a:t>
            </a:r>
            <a:r>
              <a:rPr lang="ar-SA" b="1" dirty="0" smtClean="0">
                <a:latin typeface="+mn-lt"/>
              </a:rPr>
              <a:t>ما الذى </a:t>
            </a:r>
            <a:r>
              <a:rPr lang="ar-JO" b="1" dirty="0" smtClean="0">
                <a:latin typeface="+mn-lt"/>
              </a:rPr>
              <a:t>جرى بشكل جيد</a:t>
            </a:r>
            <a:r>
              <a:rPr lang="ar-SA" b="1" dirty="0" smtClean="0">
                <a:latin typeface="+mn-lt"/>
              </a:rPr>
              <a:t>؟</a:t>
            </a:r>
          </a:p>
          <a:p>
            <a:pPr marL="261938" algn="r" rtl="1">
              <a:buFont typeface="Wingdings" pitchFamily="2" charset="2"/>
              <a:buChar char="§"/>
            </a:pPr>
            <a:r>
              <a:rPr lang="ar-JO" b="1" dirty="0" smtClean="0">
                <a:latin typeface="+mn-lt"/>
              </a:rPr>
              <a:t> </a:t>
            </a:r>
            <a:r>
              <a:rPr lang="ar-SA" b="1" dirty="0" smtClean="0">
                <a:latin typeface="+mn-lt"/>
              </a:rPr>
              <a:t>ما كان يمكن أن تفعله بشكل مختلف؟</a:t>
            </a:r>
          </a:p>
          <a:p>
            <a:pPr algn="r" rtl="1"/>
            <a:endParaRPr lang="ar-SA" b="1" dirty="0" smtClean="0">
              <a:latin typeface="+mn-lt"/>
            </a:endParaRPr>
          </a:p>
          <a:p>
            <a:pPr algn="r" rtl="1"/>
            <a:r>
              <a:rPr lang="ar-SA" b="1" dirty="0" smtClean="0">
                <a:latin typeface="+mn-lt"/>
              </a:rPr>
              <a:t>الخطوة 2: </a:t>
            </a:r>
            <a:r>
              <a:rPr lang="ar-JO" b="1" dirty="0" smtClean="0">
                <a:latin typeface="+mn-lt"/>
              </a:rPr>
              <a:t>استخلاص معلومات </a:t>
            </a:r>
            <a:r>
              <a:rPr lang="ar-SA" b="1" dirty="0" smtClean="0">
                <a:latin typeface="+mn-lt"/>
              </a:rPr>
              <a:t>المجموعة بأكملها</a:t>
            </a:r>
          </a:p>
          <a:p>
            <a:pPr marL="261938" algn="r" rtl="1">
              <a:buFont typeface="Wingdings" pitchFamily="2" charset="2"/>
              <a:buChar char="§"/>
            </a:pPr>
            <a:r>
              <a:rPr lang="ar-JO" b="1" dirty="0" smtClean="0">
                <a:latin typeface="+mn-lt"/>
              </a:rPr>
              <a:t> التغذية الراجعة</a:t>
            </a:r>
            <a:r>
              <a:rPr lang="ar-SA" b="1" dirty="0" smtClean="0">
                <a:latin typeface="+mn-lt"/>
              </a:rPr>
              <a:t> الإيجابية</a:t>
            </a:r>
          </a:p>
          <a:p>
            <a:pPr marL="261938" algn="r" rtl="1">
              <a:buFont typeface="Wingdings" pitchFamily="2" charset="2"/>
              <a:buChar char="§"/>
            </a:pPr>
            <a:r>
              <a:rPr lang="ar-JO" b="1" dirty="0" smtClean="0">
                <a:latin typeface="+mn-lt"/>
              </a:rPr>
              <a:t>  </a:t>
            </a:r>
            <a:r>
              <a:rPr lang="ar-SA" b="1" dirty="0" smtClean="0">
                <a:latin typeface="+mn-lt"/>
              </a:rPr>
              <a:t>اقتراحات للتحسين</a:t>
            </a:r>
          </a:p>
          <a:p>
            <a:pPr algn="r" rtl="1"/>
            <a:endParaRPr lang="ar-SA" b="1" dirty="0" smtClean="0">
              <a:latin typeface="+mn-lt"/>
            </a:endParaRPr>
          </a:p>
          <a:p>
            <a:pPr algn="r" rtl="1"/>
            <a:r>
              <a:rPr lang="ar-SA" b="1" dirty="0" smtClean="0">
                <a:latin typeface="+mn-lt"/>
              </a:rPr>
              <a:t>الخطوة 3: </a:t>
            </a:r>
            <a:r>
              <a:rPr lang="ar-JO" b="1" dirty="0" smtClean="0">
                <a:latin typeface="+mn-lt"/>
              </a:rPr>
              <a:t>التغذية الراجعة من المدرب </a:t>
            </a:r>
            <a:endParaRPr lang="ar-SA" b="1" dirty="0" smtClean="0">
              <a:latin typeface="+mn-lt"/>
            </a:endParaRPr>
          </a:p>
          <a:p>
            <a:pPr marL="261938" algn="r" rtl="1">
              <a:buFont typeface="Wingdings" pitchFamily="2" charset="2"/>
              <a:buChar char="§"/>
            </a:pPr>
            <a:r>
              <a:rPr lang="ar-JO" b="1" dirty="0" smtClean="0">
                <a:latin typeface="+mn-lt"/>
              </a:rPr>
              <a:t>  التغذية الراجعة </a:t>
            </a:r>
            <a:r>
              <a:rPr lang="ar-SA" b="1" dirty="0" smtClean="0">
                <a:latin typeface="+mn-lt"/>
              </a:rPr>
              <a:t>الإيجابية</a:t>
            </a:r>
          </a:p>
          <a:p>
            <a:pPr marL="261938" algn="r" rtl="1">
              <a:buFont typeface="Wingdings" pitchFamily="2" charset="2"/>
              <a:buChar char="§"/>
            </a:pPr>
            <a:r>
              <a:rPr lang="ar-JO" b="1" dirty="0" smtClean="0">
                <a:latin typeface="+mn-lt"/>
              </a:rPr>
              <a:t> </a:t>
            </a:r>
            <a:r>
              <a:rPr lang="ar-SA" b="1" dirty="0" smtClean="0">
                <a:latin typeface="+mn-lt"/>
              </a:rPr>
              <a:t>اقتراحات للتحسين</a:t>
            </a:r>
            <a:endParaRPr lang="ar-SA" b="1" dirty="0">
              <a:latin typeface="+mn-lt"/>
            </a:endParaRPr>
          </a:p>
        </p:txBody>
      </p:sp>
    </p:spTree>
    <p:extLst>
      <p:ext uri="{BB962C8B-B14F-4D97-AF65-F5344CB8AC3E}">
        <p14:creationId xmlns:p14="http://schemas.microsoft.com/office/powerpoint/2010/main" val="16765795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pPr algn="r" rtl="1"/>
            <a:r>
              <a:rPr lang="ar-JO" b="1" dirty="0"/>
              <a:t>أفكار حول جلسة اليوم </a:t>
            </a:r>
            <a:endParaRPr lang="en-US" b="1" dirty="0"/>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lvl="0" indent="-457200" algn="r" rtl="1">
              <a:buFont typeface="Arial" panose="020B0604020202020204" pitchFamily="34" charset="0"/>
              <a:buChar char="•"/>
            </a:pPr>
            <a:r>
              <a:rPr lang="ar-JO" dirty="0"/>
              <a:t>ماذا </a:t>
            </a:r>
            <a:r>
              <a:rPr lang="ar-JO" dirty="0" smtClean="0"/>
              <a:t>تعلمتم اليوم </a:t>
            </a:r>
            <a:r>
              <a:rPr lang="ar-JO" dirty="0"/>
              <a:t>؟</a:t>
            </a:r>
            <a:endParaRPr lang="en-US" dirty="0"/>
          </a:p>
          <a:p>
            <a:pPr marL="457200" lvl="0" indent="-457200" algn="r" rtl="1">
              <a:buFont typeface="Arial" panose="020B0604020202020204" pitchFamily="34" charset="0"/>
              <a:buChar char="•"/>
            </a:pPr>
            <a:r>
              <a:rPr lang="ar-JO" dirty="0"/>
              <a:t>ما الذي أحببته أكثر من غيره في هذه الجلسة؟</a:t>
            </a:r>
            <a:endParaRPr lang="en-US" dirty="0"/>
          </a:p>
          <a:p>
            <a:pPr marL="457200" lvl="0" indent="-457200" algn="r" rtl="1">
              <a:buFont typeface="Arial" panose="020B0604020202020204" pitchFamily="34" charset="0"/>
              <a:buChar char="•"/>
            </a:pPr>
            <a:r>
              <a:rPr lang="ar-JO" dirty="0"/>
              <a:t>ما الذي أحببته أقل من غيره ؟ولماذا؟</a:t>
            </a:r>
            <a:endParaRPr lang="en-US" dirty="0"/>
          </a:p>
          <a:p>
            <a:pPr marL="457200" lvl="0" indent="-457200" algn="r" rtl="1">
              <a:buFont typeface="Arial" panose="020B0604020202020204" pitchFamily="34" charset="0"/>
              <a:buChar char="•"/>
            </a:pPr>
            <a:r>
              <a:rPr lang="ar-JO" dirty="0"/>
              <a:t>ما الذي كنت تود لو تمت مناقشته مما لم تتم تغطيته؟</a:t>
            </a:r>
            <a:endParaRPr lang="en-US" dirty="0"/>
          </a:p>
          <a:p>
            <a:pPr marL="457200" lvl="0" indent="-457200" algn="r" rtl="1">
              <a:buFont typeface="Arial" panose="020B0604020202020204" pitchFamily="34" charset="0"/>
              <a:buChar char="•"/>
            </a:pPr>
            <a:r>
              <a:rPr lang="ar-JO" dirty="0"/>
              <a:t>هل لديك أية اقتراحات أو </a:t>
            </a:r>
            <a:r>
              <a:rPr lang="ar-JO" dirty="0" smtClean="0"/>
              <a:t>ملاحظات؟</a:t>
            </a:r>
            <a:endParaRPr lang="en-US" dirty="0"/>
          </a:p>
        </p:txBody>
      </p:sp>
    </p:spTree>
    <p:extLst>
      <p:ext uri="{BB962C8B-B14F-4D97-AF65-F5344CB8AC3E}">
        <p14:creationId xmlns:p14="http://schemas.microsoft.com/office/powerpoint/2010/main" val="36396687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5" name="Title 1"/>
          <p:cNvSpPr>
            <a:spLocks noGrp="1"/>
          </p:cNvSpPr>
          <p:nvPr>
            <p:ph type="title"/>
          </p:nvPr>
        </p:nvSpPr>
        <p:spPr>
          <a:xfrm>
            <a:off x="495300" y="533400"/>
            <a:ext cx="8305800" cy="1219200"/>
          </a:xfrm>
        </p:spPr>
        <p:txBody>
          <a:bodyPr/>
          <a:lstStyle/>
          <a:p>
            <a:pPr algn="r" rtl="1"/>
            <a:r>
              <a:rPr lang="ar-JO" b="1" u="sng" dirty="0" smtClean="0">
                <a:latin typeface="Arial" charset="0"/>
                <a:ea typeface="MS PGothic" charset="0"/>
              </a:rPr>
              <a:t>واجب بيتي </a:t>
            </a:r>
            <a:endParaRPr lang="en-US" b="1" u="sng" dirty="0">
              <a:latin typeface="Arial" charset="0"/>
              <a:ea typeface="MS PGothic" charset="0"/>
            </a:endParaRPr>
          </a:p>
        </p:txBody>
      </p:sp>
      <p:sp>
        <p:nvSpPr>
          <p:cNvPr id="226306" name="Content Placeholder 2"/>
          <p:cNvSpPr>
            <a:spLocks noGrp="1"/>
          </p:cNvSpPr>
          <p:nvPr>
            <p:ph sz="half" idx="1"/>
          </p:nvPr>
        </p:nvSpPr>
        <p:spPr>
          <a:xfrm>
            <a:off x="4786314" y="1857364"/>
            <a:ext cx="4038600" cy="3124200"/>
          </a:xfrm>
        </p:spPr>
        <p:txBody>
          <a:bodyPr/>
          <a:lstStyle/>
          <a:p>
            <a:pPr algn="r" rtl="1"/>
            <a:r>
              <a:rPr lang="ar-JO" b="1" dirty="0" smtClean="0">
                <a:latin typeface="Arial" charset="0"/>
                <a:ea typeface="MS PGothic" charset="0"/>
                <a:cs typeface="+mn-cs"/>
              </a:rPr>
              <a:t>تطبيق الرعاية الذاتية </a:t>
            </a:r>
            <a:endParaRPr lang="en-US" b="1" dirty="0">
              <a:latin typeface="Arial" charset="0"/>
              <a:ea typeface="MS PGothic" charset="0"/>
              <a:cs typeface="+mn-cs"/>
            </a:endParaRPr>
          </a:p>
          <a:p>
            <a:endParaRPr lang="en-US" dirty="0">
              <a:latin typeface="Arial" charset="0"/>
              <a:ea typeface="MS PGothic" charset="0"/>
              <a:cs typeface="+mn-cs"/>
            </a:endParaRPr>
          </a:p>
          <a:p>
            <a:pPr algn="r" rtl="1"/>
            <a:r>
              <a:rPr lang="ar-JO" i="1" dirty="0" smtClean="0">
                <a:latin typeface="Arial" charset="0"/>
                <a:ea typeface="MS PGothic" charset="0"/>
                <a:cs typeface="+mn-cs"/>
              </a:rPr>
              <a:t>اعتني بنفسك </a:t>
            </a:r>
          </a:p>
          <a:p>
            <a:pPr algn="r" rtl="1"/>
            <a:r>
              <a:rPr lang="ar-JO" i="1" dirty="0" smtClean="0">
                <a:latin typeface="Arial" charset="0"/>
                <a:ea typeface="MS PGothic" charset="0"/>
                <a:cs typeface="+mn-cs"/>
              </a:rPr>
              <a:t>إلى أن نلتقي مرة اخرى !</a:t>
            </a:r>
            <a:endParaRPr lang="en-US" i="1" dirty="0">
              <a:latin typeface="Arial" charset="0"/>
              <a:ea typeface="MS PGothic" charset="0"/>
              <a:cs typeface="+mn-cs"/>
            </a:endParaRPr>
          </a:p>
        </p:txBody>
      </p:sp>
      <p:pic>
        <p:nvPicPr>
          <p:cNvPr id="4098" name="Picture 2" descr="https://pixabay.com/static/uploads/photo/2015/08/30/20/22/heart-914682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10" y="1500174"/>
            <a:ext cx="4267200" cy="36619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381000"/>
            <a:ext cx="8305800" cy="838200"/>
          </a:xfrm>
        </p:spPr>
        <p:txBody>
          <a:bodyPr/>
          <a:lstStyle/>
          <a:p>
            <a:pPr algn="r" rtl="1"/>
            <a:r>
              <a:rPr lang="ar-JO" b="1" u="sng" dirty="0" smtClean="0"/>
              <a:t>التأديب </a:t>
            </a:r>
            <a:endParaRPr lang="en-GB" b="1" u="sng" dirty="0"/>
          </a:p>
        </p:txBody>
      </p:sp>
      <p:sp>
        <p:nvSpPr>
          <p:cNvPr id="3" name="Espace réservé du contenu 2"/>
          <p:cNvSpPr>
            <a:spLocks noGrp="1"/>
          </p:cNvSpPr>
          <p:nvPr>
            <p:ph sz="half" idx="1"/>
          </p:nvPr>
        </p:nvSpPr>
        <p:spPr>
          <a:xfrm>
            <a:off x="381000" y="1371600"/>
            <a:ext cx="7315200" cy="1271582"/>
          </a:xfrm>
        </p:spPr>
        <p:txBody>
          <a:bodyPr/>
          <a:lstStyle/>
          <a:p>
            <a:pPr marL="457200" indent="-457200" algn="r" rtl="1">
              <a:buFont typeface="Wingdings" pitchFamily="2" charset="2"/>
              <a:buChar char="§"/>
            </a:pPr>
            <a:r>
              <a:rPr lang="ar-JO" dirty="0" smtClean="0">
                <a:cs typeface="+mn-cs"/>
              </a:rPr>
              <a:t>ما هو التأديب ؟</a:t>
            </a:r>
          </a:p>
          <a:p>
            <a:pPr marL="457200" indent="-457200" algn="r" rtl="1">
              <a:buFont typeface="Wingdings" pitchFamily="2" charset="2"/>
              <a:buChar char="§"/>
            </a:pPr>
            <a:r>
              <a:rPr lang="ar-JO" dirty="0" smtClean="0">
                <a:cs typeface="+mn-cs"/>
              </a:rPr>
              <a:t>هل يمكن أن تصف أفكارك عن  التأديب ؟</a:t>
            </a:r>
            <a:endParaRPr lang="en-GB" dirty="0" smtClean="0">
              <a:cs typeface="+mn-cs"/>
            </a:endParaRPr>
          </a:p>
          <a:p>
            <a:pPr algn="r" rtl="1">
              <a:buFont typeface="Wingdings" pitchFamily="2" charset="2"/>
              <a:buChar char="§"/>
            </a:pPr>
            <a:endParaRPr lang="en-GB" dirty="0" smtClean="0">
              <a:cs typeface="+mn-cs"/>
            </a:endParaRPr>
          </a:p>
        </p:txBody>
      </p:sp>
      <p:sp>
        <p:nvSpPr>
          <p:cNvPr id="4" name="TextBox 3"/>
          <p:cNvSpPr txBox="1"/>
          <p:nvPr/>
        </p:nvSpPr>
        <p:spPr>
          <a:xfrm>
            <a:off x="1071538" y="3071810"/>
            <a:ext cx="7010400" cy="1569660"/>
          </a:xfrm>
          <a:prstGeom prst="rect">
            <a:avLst/>
          </a:prstGeom>
          <a:noFill/>
        </p:spPr>
        <p:txBody>
          <a:bodyPr wrap="square" rtlCol="0">
            <a:spAutoFit/>
          </a:bodyPr>
          <a:lstStyle/>
          <a:p>
            <a:pPr algn="r" rtl="1"/>
            <a:r>
              <a:rPr lang="ar-JO" b="1" dirty="0" smtClean="0"/>
              <a:t> التأديب يهدف إلى تعليم :</a:t>
            </a:r>
          </a:p>
          <a:p>
            <a:pPr algn="r" rtl="1"/>
            <a:endParaRPr lang="ar-JO" b="1" dirty="0" smtClean="0"/>
          </a:p>
          <a:p>
            <a:pPr marL="365125" indent="-365125" algn="r" rtl="1">
              <a:buFont typeface="Wingdings" pitchFamily="2" charset="2"/>
              <a:buChar char="§"/>
            </a:pPr>
            <a:r>
              <a:rPr lang="ar-JO" b="1" dirty="0" smtClean="0"/>
              <a:t>قيم ومبادئ</a:t>
            </a:r>
          </a:p>
          <a:p>
            <a:pPr marL="365125" indent="-365125" algn="r" rtl="1">
              <a:buFont typeface="Wingdings" pitchFamily="2" charset="2"/>
              <a:buChar char="§"/>
            </a:pPr>
            <a:r>
              <a:rPr lang="ar-JO" b="1" dirty="0" smtClean="0"/>
              <a:t>السلوكيات ليكون عضوا جيدا في المجتمع</a:t>
            </a:r>
            <a:endParaRPr lang="en-US" dirty="0"/>
          </a:p>
        </p:txBody>
      </p:sp>
    </p:spTree>
    <p:extLst>
      <p:ext uri="{BB962C8B-B14F-4D97-AF65-F5344CB8AC3E}">
        <p14:creationId xmlns:p14="http://schemas.microsoft.com/office/powerpoint/2010/main" val="2310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49" name="Title 1"/>
          <p:cNvSpPr>
            <a:spLocks noGrp="1"/>
          </p:cNvSpPr>
          <p:nvPr>
            <p:ph type="title"/>
          </p:nvPr>
        </p:nvSpPr>
        <p:spPr>
          <a:xfrm>
            <a:off x="418306" y="440979"/>
            <a:ext cx="7612063" cy="1417638"/>
          </a:xfrm>
        </p:spPr>
        <p:txBody>
          <a:bodyPr/>
          <a:lstStyle/>
          <a:p>
            <a:pPr algn="r" rtl="1"/>
            <a:r>
              <a:rPr lang="ar-JO" sz="3200" b="1" u="sng" dirty="0" smtClean="0">
                <a:latin typeface="Arial" charset="0"/>
                <a:ea typeface="MS PGothic" charset="0"/>
              </a:rPr>
              <a:t>وجود ادوار وتوقعات واضحة </a:t>
            </a:r>
            <a:endParaRPr lang="en-US" sz="3200" b="1" u="sng" dirty="0">
              <a:latin typeface="Arial" charset="0"/>
              <a:ea typeface="MS PGothic" charset="0"/>
            </a:endParaRPr>
          </a:p>
        </p:txBody>
      </p:sp>
      <p:sp>
        <p:nvSpPr>
          <p:cNvPr id="3" name="Content Placeholder 2"/>
          <p:cNvSpPr>
            <a:spLocks noGrp="1"/>
          </p:cNvSpPr>
          <p:nvPr>
            <p:ph idx="1"/>
          </p:nvPr>
        </p:nvSpPr>
        <p:spPr>
          <a:xfrm>
            <a:off x="418306" y="1828800"/>
            <a:ext cx="8305800" cy="3429000"/>
          </a:xfrm>
        </p:spPr>
        <p:txBody>
          <a:bodyPr>
            <a:normAutofit/>
          </a:bodyPr>
          <a:lstStyle/>
          <a:p>
            <a:pPr marL="0" indent="0" algn="r" rtl="1">
              <a:defRPr/>
            </a:pPr>
            <a:r>
              <a:rPr lang="ar-JO" sz="2400" b="1" dirty="0" smtClean="0">
                <a:latin typeface="Arial" charset="0"/>
                <a:ea typeface="MS PGothic" charset="0"/>
                <a:cs typeface="+mn-cs"/>
              </a:rPr>
              <a:t>عندما يكون لدى جميع أفراد الأسرة أدوار وتوقعات مناسبة وواضحة:</a:t>
            </a:r>
          </a:p>
          <a:p>
            <a:pPr marL="0" indent="0" algn="r" rtl="1">
              <a:defRPr/>
            </a:pPr>
            <a:endParaRPr lang="ar-JO" sz="2400" b="1" dirty="0" smtClean="0">
              <a:latin typeface="Arial" charset="0"/>
              <a:ea typeface="MS PGothic" charset="0"/>
              <a:cs typeface="+mn-cs"/>
            </a:endParaRPr>
          </a:p>
          <a:p>
            <a:pPr marL="0" indent="0" algn="r" rtl="1">
              <a:buFont typeface="Wingdings" pitchFamily="2" charset="2"/>
              <a:buChar char="§"/>
              <a:defRPr/>
            </a:pPr>
            <a:r>
              <a:rPr lang="ar-JO" sz="2400" b="1" dirty="0" smtClean="0">
                <a:latin typeface="Arial" charset="0"/>
                <a:ea typeface="MS PGothic" charset="0"/>
                <a:cs typeface="+mn-cs"/>
              </a:rPr>
              <a:t> الأطفال يميلون إلى تلبية احتياجاتهم بشكل مناسب وعلى قدم المساواة.</a:t>
            </a:r>
          </a:p>
          <a:p>
            <a:pPr marL="0" indent="0" algn="r" rtl="1">
              <a:buFont typeface="Wingdings" pitchFamily="2" charset="2"/>
              <a:buChar char="§"/>
              <a:defRPr/>
            </a:pPr>
            <a:r>
              <a:rPr lang="ar-JO" sz="2400" b="1" dirty="0" smtClean="0">
                <a:latin typeface="Arial" charset="0"/>
                <a:ea typeface="MS PGothic" charset="0"/>
                <a:cs typeface="+mn-cs"/>
              </a:rPr>
              <a:t> يسمح للأطفال بالتعبير عن الاحتياجات النمائية.</a:t>
            </a:r>
          </a:p>
          <a:p>
            <a:pPr marL="0" indent="0" algn="r" rtl="1">
              <a:buFont typeface="Wingdings" pitchFamily="2" charset="2"/>
              <a:buChar char="§"/>
              <a:defRPr/>
            </a:pPr>
            <a:r>
              <a:rPr lang="ar-JO" sz="2400" b="1" dirty="0" smtClean="0">
                <a:latin typeface="Arial" charset="0"/>
                <a:ea typeface="MS PGothic" charset="0"/>
                <a:cs typeface="+mn-cs"/>
              </a:rPr>
              <a:t> يتولى الآباء والأمهات زمام سلوكهم.</a:t>
            </a:r>
          </a:p>
          <a:p>
            <a:pPr marL="0" indent="0" algn="r" rtl="1">
              <a:buFont typeface="Wingdings" pitchFamily="2" charset="2"/>
              <a:buChar char="§"/>
              <a:defRPr/>
            </a:pPr>
            <a:r>
              <a:rPr lang="ar-JO" sz="2400" b="1" dirty="0" smtClean="0">
                <a:latin typeface="Arial" charset="0"/>
                <a:ea typeface="MS PGothic" charset="0"/>
                <a:cs typeface="+mn-cs"/>
              </a:rPr>
              <a:t>لا يعتمد الآباء والأمهات فقط على الدعم العاطفي من أطفالهم</a:t>
            </a:r>
            <a:endParaRPr lang="en-US" sz="2400" dirty="0">
              <a:cs typeface="+mn-cs"/>
            </a:endParaRPr>
          </a:p>
        </p:txBody>
      </p:sp>
    </p:spTree>
    <p:extLst>
      <p:ext uri="{BB962C8B-B14F-4D97-AF65-F5344CB8AC3E}">
        <p14:creationId xmlns:p14="http://schemas.microsoft.com/office/powerpoint/2010/main" val="1170541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381000"/>
            <a:ext cx="8305800" cy="1219200"/>
          </a:xfrm>
        </p:spPr>
        <p:txBody>
          <a:bodyPr/>
          <a:lstStyle/>
          <a:p>
            <a:pPr algn="r" rtl="1"/>
            <a:r>
              <a:rPr lang="ar-JO" b="1" u="sng" dirty="0" smtClean="0"/>
              <a:t>القواعد والاتفاقات الأسرية </a:t>
            </a:r>
            <a:endParaRPr lang="en-GB" b="1" u="sng" dirty="0"/>
          </a:p>
        </p:txBody>
      </p:sp>
      <p:sp>
        <p:nvSpPr>
          <p:cNvPr id="3" name="Espace réservé du contenu 2"/>
          <p:cNvSpPr>
            <a:spLocks noGrp="1"/>
          </p:cNvSpPr>
          <p:nvPr>
            <p:ph sz="half" idx="1"/>
          </p:nvPr>
        </p:nvSpPr>
        <p:spPr>
          <a:xfrm>
            <a:off x="457199" y="1298044"/>
            <a:ext cx="6705601" cy="3512495"/>
          </a:xfrm>
        </p:spPr>
        <p:txBody>
          <a:bodyPr/>
          <a:lstStyle/>
          <a:p>
            <a:pPr marL="457200" indent="-457200" algn="r" rtl="1">
              <a:buFontTx/>
              <a:buChar char="-"/>
            </a:pPr>
            <a:r>
              <a:rPr lang="ar-JO" dirty="0" smtClean="0">
                <a:cs typeface="+mn-cs"/>
              </a:rPr>
              <a:t> المشاركة في وضع القواعد</a:t>
            </a:r>
          </a:p>
          <a:p>
            <a:pPr marL="457200" indent="-457200" algn="r" rtl="1">
              <a:buFontTx/>
              <a:buChar char="-"/>
            </a:pPr>
            <a:r>
              <a:rPr lang="ar-JO" dirty="0" smtClean="0">
                <a:cs typeface="+mn-cs"/>
              </a:rPr>
              <a:t>  توصيل القواعد بوضوح</a:t>
            </a:r>
          </a:p>
          <a:p>
            <a:pPr marL="457200" indent="-457200" algn="r" rtl="1">
              <a:buFontTx/>
              <a:buChar char="-"/>
            </a:pPr>
            <a:r>
              <a:rPr lang="ar-JO" dirty="0" smtClean="0">
                <a:cs typeface="+mn-cs"/>
              </a:rPr>
              <a:t>تأكد من أن القواعد ملائمة للعمر</a:t>
            </a:r>
          </a:p>
          <a:p>
            <a:pPr marL="457200" indent="-457200" algn="r" rtl="1">
              <a:buFontTx/>
              <a:buChar char="-"/>
            </a:pPr>
            <a:r>
              <a:rPr lang="ar-JO" dirty="0" smtClean="0">
                <a:cs typeface="+mn-cs"/>
              </a:rPr>
              <a:t> شجع على إتباع القواعد مع الثناء</a:t>
            </a:r>
          </a:p>
          <a:p>
            <a:pPr marL="457200" indent="-457200" algn="r" rtl="1">
              <a:buFontTx/>
              <a:buChar char="-"/>
            </a:pPr>
            <a:r>
              <a:rPr lang="ar-JO" dirty="0" smtClean="0">
                <a:cs typeface="+mn-cs"/>
              </a:rPr>
              <a:t>إشراك الأطفال، ولاسيما المراهقين، في وضع القواعد</a:t>
            </a:r>
          </a:p>
          <a:p>
            <a:pPr marL="457200" indent="-457200" algn="r" rtl="1">
              <a:buFontTx/>
              <a:buChar char="-"/>
            </a:pPr>
            <a:r>
              <a:rPr lang="ar-JO" dirty="0" smtClean="0">
                <a:cs typeface="+mn-cs"/>
              </a:rPr>
              <a:t>يجب على البالغين أيضا إتباع قواعد الأسرة</a:t>
            </a:r>
          </a:p>
          <a:p>
            <a:endParaRPr lang="en-GB" dirty="0" smtClean="0">
              <a:cs typeface="+mn-cs"/>
            </a:endParaRPr>
          </a:p>
        </p:txBody>
      </p:sp>
      <p:pic>
        <p:nvPicPr>
          <p:cNvPr id="2052" name="Picture 4" descr="https://pixabay.com/static/uploads/photo/2016/04/01/11/32/boy-1300401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512" y="4508383"/>
            <a:ext cx="3415488" cy="236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80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pPr algn="r" rtl="1"/>
            <a:r>
              <a:rPr lang="ar-JO" b="1" u="sng" dirty="0" smtClean="0"/>
              <a:t>تطبيق المهارات  : وضع وتوضيح القواعد</a:t>
            </a:r>
            <a:endParaRPr lang="en-GB" b="1" u="sng" dirty="0"/>
          </a:p>
        </p:txBody>
      </p:sp>
      <p:sp>
        <p:nvSpPr>
          <p:cNvPr id="3" name="Espace réservé du contenu 2"/>
          <p:cNvSpPr>
            <a:spLocks noGrp="1"/>
          </p:cNvSpPr>
          <p:nvPr>
            <p:ph sz="half" idx="1"/>
          </p:nvPr>
        </p:nvSpPr>
        <p:spPr>
          <a:xfrm>
            <a:off x="444500" y="1905000"/>
            <a:ext cx="8318500" cy="2809884"/>
          </a:xfrm>
        </p:spPr>
        <p:txBody>
          <a:bodyPr/>
          <a:lstStyle/>
          <a:p>
            <a:pPr marL="457200" indent="-457200" algn="r" rtl="1">
              <a:buFont typeface="Arial" charset="0"/>
              <a:buChar char="•"/>
            </a:pPr>
            <a:r>
              <a:rPr lang="ar-JO" dirty="0" smtClean="0">
                <a:cs typeface="+mn-cs"/>
              </a:rPr>
              <a:t>  توزعوا على 3 مجموعات</a:t>
            </a:r>
          </a:p>
          <a:p>
            <a:pPr marL="457200" indent="-457200" algn="r" rtl="1">
              <a:buFont typeface="Arial" charset="0"/>
              <a:buChar char="•"/>
            </a:pPr>
            <a:r>
              <a:rPr lang="ar-JO" dirty="0" smtClean="0">
                <a:cs typeface="+mn-cs"/>
              </a:rPr>
              <a:t>  عليكم وضع 3-5 قواعد للفئات العمرية التالية (واحدة لكل مجموعة):</a:t>
            </a:r>
          </a:p>
          <a:p>
            <a:pPr marL="715963" indent="366713" algn="r" rtl="1">
              <a:buFont typeface="Courier New" pitchFamily="49" charset="0"/>
              <a:buChar char="o"/>
            </a:pPr>
            <a:r>
              <a:rPr lang="ar-JO" dirty="0" smtClean="0">
                <a:cs typeface="+mn-cs"/>
              </a:rPr>
              <a:t>الأطفال الذين تتراوح أعمارهم ما بين 6-9 سنوات  </a:t>
            </a:r>
          </a:p>
          <a:p>
            <a:pPr marL="715963" indent="366713" algn="r" rtl="1">
              <a:buFont typeface="Courier New" pitchFamily="49" charset="0"/>
              <a:buChar char="o"/>
            </a:pPr>
            <a:r>
              <a:rPr lang="ar-JO" dirty="0" smtClean="0">
                <a:cs typeface="+mn-cs"/>
              </a:rPr>
              <a:t>الأطفال الذين تتراوح أعمارهم 10- 13 سنة</a:t>
            </a:r>
          </a:p>
          <a:p>
            <a:pPr marL="715963" indent="366713" algn="r" rtl="1">
              <a:buFont typeface="Courier New" pitchFamily="49" charset="0"/>
              <a:buChar char="o"/>
            </a:pPr>
            <a:r>
              <a:rPr lang="ar-JO" dirty="0" smtClean="0">
                <a:cs typeface="+mn-cs"/>
              </a:rPr>
              <a:t>الأطفال الذين تتراوح أعمارهم ما بين 14-15 سنة </a:t>
            </a:r>
          </a:p>
          <a:p>
            <a:pPr marL="715963" indent="366713" algn="r" rtl="1"/>
            <a:r>
              <a:rPr lang="ar-JO" dirty="0" smtClean="0">
                <a:cs typeface="+mn-cs"/>
              </a:rPr>
              <a:t> </a:t>
            </a:r>
          </a:p>
          <a:p>
            <a:pPr marL="457200" indent="-457200" algn="r" rtl="1">
              <a:buFont typeface="Arial" charset="0"/>
              <a:buChar char="•"/>
            </a:pPr>
            <a:r>
              <a:rPr lang="ar-JO" dirty="0" smtClean="0">
                <a:cs typeface="+mn-cs"/>
              </a:rPr>
              <a:t> وضح ما إذا كانت بعض القواعد تختلف ما بين الفتيان والفتيات.</a:t>
            </a:r>
            <a:endParaRPr lang="en-GB" dirty="0">
              <a:cs typeface="+mn-cs"/>
            </a:endParaRPr>
          </a:p>
        </p:txBody>
      </p:sp>
    </p:spTree>
    <p:extLst>
      <p:ext uri="{BB962C8B-B14F-4D97-AF65-F5344CB8AC3E}">
        <p14:creationId xmlns:p14="http://schemas.microsoft.com/office/powerpoint/2010/main" val="16005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8243" y="533400"/>
            <a:ext cx="8305800" cy="1219200"/>
          </a:xfrm>
        </p:spPr>
        <p:txBody>
          <a:bodyPr/>
          <a:lstStyle/>
          <a:p>
            <a:pPr algn="r" rtl="1"/>
            <a:r>
              <a:rPr lang="ar-JO" b="1" u="sng" dirty="0" smtClean="0"/>
              <a:t>مبادئ توجيهية لقواعد فعالة </a:t>
            </a:r>
            <a:endParaRPr lang="en-US" b="1" u="sng" dirty="0"/>
          </a:p>
        </p:txBody>
      </p:sp>
      <p:sp>
        <p:nvSpPr>
          <p:cNvPr id="3" name="TextBox 2"/>
          <p:cNvSpPr txBox="1"/>
          <p:nvPr/>
        </p:nvSpPr>
        <p:spPr>
          <a:xfrm>
            <a:off x="468243" y="1371600"/>
            <a:ext cx="8051800" cy="4524315"/>
          </a:xfrm>
          <a:prstGeom prst="rect">
            <a:avLst/>
          </a:prstGeom>
          <a:noFill/>
        </p:spPr>
        <p:txBody>
          <a:bodyPr wrap="square" rtlCol="0">
            <a:spAutoFit/>
          </a:bodyPr>
          <a:lstStyle/>
          <a:p>
            <a:pPr algn="r" rtl="1"/>
            <a:r>
              <a:rPr lang="ar-JO" b="1" dirty="0" smtClean="0"/>
              <a:t>تكون القواعد فعالة عندما : </a:t>
            </a:r>
            <a:endParaRPr lang="en-US" b="1" dirty="0" smtClean="0"/>
          </a:p>
          <a:p>
            <a:endParaRPr lang="en-US" dirty="0"/>
          </a:p>
          <a:p>
            <a:pPr marL="342900" indent="-342900" algn="r" rtl="1">
              <a:buFont typeface="Arial" panose="020B0604020202020204" pitchFamily="34" charset="0"/>
              <a:buChar char="•"/>
            </a:pPr>
            <a:r>
              <a:rPr lang="ar-JO" dirty="0" smtClean="0"/>
              <a:t>تُخبر الأطفال بما يمكنهم القيام به وكذلك ما يجب ألا يفعلوه.</a:t>
            </a:r>
          </a:p>
          <a:p>
            <a:pPr marL="342900" indent="-342900" algn="r" rtl="1">
              <a:buFont typeface="Arial" panose="020B0604020202020204" pitchFamily="34" charset="0"/>
              <a:buChar char="•"/>
            </a:pPr>
            <a:endParaRPr lang="ar-JO" dirty="0" smtClean="0"/>
          </a:p>
          <a:p>
            <a:pPr marL="342900" indent="-342900" algn="r" rtl="1">
              <a:buFont typeface="Arial" panose="020B0604020202020204" pitchFamily="34" charset="0"/>
              <a:buChar char="•"/>
            </a:pPr>
            <a:r>
              <a:rPr lang="ar-JO" dirty="0" smtClean="0"/>
              <a:t> تكون مناسبة من الناحية النمائية .</a:t>
            </a:r>
          </a:p>
          <a:p>
            <a:pPr marL="342900" indent="-342900" algn="r" rtl="1">
              <a:buFont typeface="Arial" panose="020B0604020202020204" pitchFamily="34" charset="0"/>
              <a:buChar char="•"/>
            </a:pPr>
            <a:endParaRPr lang="ar-JO" dirty="0" smtClean="0"/>
          </a:p>
          <a:p>
            <a:pPr marL="342900" indent="-342900" algn="r" rtl="1">
              <a:buFont typeface="Arial" panose="020B0604020202020204" pitchFamily="34" charset="0"/>
              <a:buChar char="•"/>
            </a:pPr>
            <a:r>
              <a:rPr lang="ar-JO" dirty="0" smtClean="0"/>
              <a:t>قليلة والتوقعات واضحة.</a:t>
            </a:r>
          </a:p>
          <a:p>
            <a:pPr marL="342900" indent="-342900" algn="r" rtl="1">
              <a:buFont typeface="Arial" panose="020B0604020202020204" pitchFamily="34" charset="0"/>
              <a:buChar char="•"/>
            </a:pPr>
            <a:endParaRPr lang="ar-JO" dirty="0" smtClean="0"/>
          </a:p>
          <a:p>
            <a:pPr marL="342900" indent="-342900" algn="r" rtl="1">
              <a:buFont typeface="Arial" panose="020B0604020202020204" pitchFamily="34" charset="0"/>
              <a:buChar char="•"/>
            </a:pPr>
            <a:r>
              <a:rPr lang="ar-JO" dirty="0" smtClean="0"/>
              <a:t>المراهقين لديهم المزيد من الحرية والقواعد تتم مراجعتها في كثير من الأحيان.</a:t>
            </a:r>
          </a:p>
          <a:p>
            <a:pPr marL="342900" indent="-342900" algn="r" rtl="1">
              <a:buFont typeface="Arial" panose="020B0604020202020204" pitchFamily="34" charset="0"/>
              <a:buChar char="•"/>
            </a:pPr>
            <a:endParaRPr lang="ar-JO" dirty="0" smtClean="0"/>
          </a:p>
          <a:p>
            <a:pPr marL="342900" indent="-342900" algn="r" rtl="1">
              <a:buFont typeface="Arial" panose="020B0604020202020204" pitchFamily="34" charset="0"/>
              <a:buChar char="•"/>
            </a:pPr>
            <a:r>
              <a:rPr lang="ar-JO" dirty="0" smtClean="0"/>
              <a:t>يستخدم الآباء قواعد لتوجيه السلوكيات الجديدة والحفاظ على سلامة الأطفال وصحتهم!</a:t>
            </a:r>
            <a:endParaRPr lang="en-US" dirty="0"/>
          </a:p>
        </p:txBody>
      </p:sp>
    </p:spTree>
    <p:extLst>
      <p:ext uri="{BB962C8B-B14F-4D97-AF65-F5344CB8AC3E}">
        <p14:creationId xmlns:p14="http://schemas.microsoft.com/office/powerpoint/2010/main" val="23033591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pPr algn="r" rtl="1"/>
            <a:r>
              <a:rPr lang="ar-JO" b="1" u="sng" dirty="0" smtClean="0"/>
              <a:t>فكر وشارك </a:t>
            </a:r>
            <a:endParaRPr lang="en-US" b="1" u="sng" dirty="0"/>
          </a:p>
        </p:txBody>
      </p:sp>
      <p:sp>
        <p:nvSpPr>
          <p:cNvPr id="4" name="Rectangle 3"/>
          <p:cNvSpPr/>
          <p:nvPr/>
        </p:nvSpPr>
        <p:spPr>
          <a:xfrm>
            <a:off x="381000" y="2743200"/>
            <a:ext cx="8305800" cy="461665"/>
          </a:xfrm>
          <a:prstGeom prst="rect">
            <a:avLst/>
          </a:prstGeom>
        </p:spPr>
        <p:txBody>
          <a:bodyPr wrap="square">
            <a:spAutoFit/>
          </a:bodyPr>
          <a:lstStyle/>
          <a:p>
            <a:pPr algn="ctr"/>
            <a:r>
              <a:rPr lang="ar-JO" b="1" dirty="0" smtClean="0">
                <a:latin typeface="+mn-lt"/>
              </a:rPr>
              <a:t>ما هي بعض العواقب التي قد تقترحها إذا خالف الأطفال القواعد لكل فئة عمرية؟</a:t>
            </a:r>
            <a:endParaRPr lang="en-US" b="1" dirty="0">
              <a:latin typeface="+mn-lt"/>
            </a:endParaRPr>
          </a:p>
        </p:txBody>
      </p:sp>
    </p:spTree>
    <p:extLst>
      <p:ext uri="{BB962C8B-B14F-4D97-AF65-F5344CB8AC3E}">
        <p14:creationId xmlns:p14="http://schemas.microsoft.com/office/powerpoint/2010/main" val="2930935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30311</TotalTime>
  <Words>1540</Words>
  <Application>Microsoft Office PowerPoint</Application>
  <PresentationFormat>On-screen Show (4:3)</PresentationFormat>
  <Paragraphs>315</Paragraphs>
  <Slides>33</Slides>
  <Notes>32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33</vt:i4>
      </vt:variant>
    </vt:vector>
  </HeadingPairs>
  <TitlesOfParts>
    <vt:vector size="46" baseType="lpstr">
      <vt:lpstr>MS PGothic</vt:lpstr>
      <vt:lpstr>Akzidenz Grotesk BE Super</vt:lpstr>
      <vt:lpstr>Arial</vt:lpstr>
      <vt:lpstr>Calibri</vt:lpstr>
      <vt:lpstr>Courier New</vt:lpstr>
      <vt:lpstr>Segoe UI</vt:lpstr>
      <vt:lpstr>Symbol</vt:lpstr>
      <vt:lpstr>Times</vt:lpstr>
      <vt:lpstr>Times New Roman</vt:lpstr>
      <vt:lpstr>Wingdings</vt:lpstr>
      <vt:lpstr>ヒラギノ角ゴ Pro W3</vt:lpstr>
      <vt:lpstr>IRC_PP_pages_white</vt:lpstr>
      <vt:lpstr>IRC_PP_cover_1</vt:lpstr>
      <vt:lpstr>مجالات الشفاء والتعلم الآمن    تدريب الميسرين على مهارات الأبوة والأمومة     اليوم  الرابع     </vt:lpstr>
      <vt:lpstr>PowerPoint Presentation</vt:lpstr>
      <vt:lpstr>PowerPoint Presentation</vt:lpstr>
      <vt:lpstr>التأديب </vt:lpstr>
      <vt:lpstr>وجود ادوار وتوقعات واضحة </vt:lpstr>
      <vt:lpstr>القواعد والاتفاقات الأسرية </vt:lpstr>
      <vt:lpstr>تطبيق المهارات  : وضع وتوضيح القواعد</vt:lpstr>
      <vt:lpstr>مبادئ توجيهية لقواعد فعالة </vt:lpstr>
      <vt:lpstr>فكر وشارك </vt:lpstr>
      <vt:lpstr>إنشاء عواقب فعالة </vt:lpstr>
      <vt:lpstr>PowerPoint Presentation</vt:lpstr>
      <vt:lpstr>اجتماعات الأسرة </vt:lpstr>
      <vt:lpstr>الاجتماعات الأسرية الفعالة </vt:lpstr>
      <vt:lpstr>الاجتماعات الأسرية في 4خطوات </vt:lpstr>
      <vt:lpstr>المنشط  :  والشمس تشرق على ...</vt:lpstr>
      <vt:lpstr>التأديب مع الكرامة مقابل العقوبات البدنية </vt:lpstr>
      <vt:lpstr>تأثير العنف على الأطفال</vt:lpstr>
      <vt:lpstr>استراتيجيات الآباء والأمهات لمساعدة الأطفال للتصرف بطريقة غير عدوانية </vt:lpstr>
      <vt:lpstr>التأديب مع الكرامة </vt:lpstr>
      <vt:lpstr>فكر وشارك </vt:lpstr>
      <vt:lpstr>استراتيجية ”التجاهل“ </vt:lpstr>
      <vt:lpstr>كيف تتجاهل السلوك غير المناسب </vt:lpstr>
      <vt:lpstr>فترات المكان المهمل  </vt:lpstr>
      <vt:lpstr>شروط المكان المهمل الفعال </vt:lpstr>
      <vt:lpstr>مدة البقاء في المكان المهمل </vt:lpstr>
      <vt:lpstr>فكر وشارك : دعم اتخاذ القرارات الجيدة (للمراهقين)</vt:lpstr>
      <vt:lpstr>الصداقة الصحية هي ...</vt:lpstr>
      <vt:lpstr>STEP: اجراءات لحل المشاكل </vt:lpstr>
      <vt:lpstr>حل المشكلة باستخدام STEP</vt:lpstr>
      <vt:lpstr>PowerPoint Presentation</vt:lpstr>
      <vt:lpstr>استخلاص المعلومات </vt:lpstr>
      <vt:lpstr>أفكار حول جلسة اليوم </vt:lpstr>
      <vt:lpstr>واجب بيتي </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Bayan Doushaq</cp:lastModifiedBy>
  <cp:revision>702</cp:revision>
  <cp:lastPrinted>2009-12-29T15:08:35Z</cp:lastPrinted>
  <dcterms:created xsi:type="dcterms:W3CDTF">2009-12-29T15:03:30Z</dcterms:created>
  <dcterms:modified xsi:type="dcterms:W3CDTF">2018-02-18T08:39:19Z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