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27"/>
  </p:notesMasterIdLst>
  <p:sldIdLst>
    <p:sldId id="257" r:id="rId6"/>
    <p:sldId id="674" r:id="rId7"/>
    <p:sldId id="661" r:id="rId8"/>
    <p:sldId id="675" r:id="rId9"/>
    <p:sldId id="450" r:id="rId10"/>
    <p:sldId id="662" r:id="rId11"/>
    <p:sldId id="663" r:id="rId12"/>
    <p:sldId id="677" r:id="rId13"/>
    <p:sldId id="665" r:id="rId14"/>
    <p:sldId id="666" r:id="rId15"/>
    <p:sldId id="667" r:id="rId16"/>
    <p:sldId id="678" r:id="rId17"/>
    <p:sldId id="679" r:id="rId18"/>
    <p:sldId id="680" r:id="rId19"/>
    <p:sldId id="668" r:id="rId20"/>
    <p:sldId id="670" r:id="rId21"/>
    <p:sldId id="671" r:id="rId22"/>
    <p:sldId id="682" r:id="rId23"/>
    <p:sldId id="672" r:id="rId24"/>
    <p:sldId id="684" r:id="rId25"/>
    <p:sldId id="685" r:id="rId2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99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04"/>
    <p:restoredTop sz="87175" autoAdjust="0"/>
  </p:normalViewPr>
  <p:slideViewPr>
    <p:cSldViewPr>
      <p:cViewPr varScale="1">
        <p:scale>
          <a:sx n="79" d="100"/>
          <a:sy n="79" d="100"/>
        </p:scale>
        <p:origin x="-1302" y="-96"/>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AA1B8A-548E-4955-8042-F8AB221A9383}" type="doc">
      <dgm:prSet loTypeId="urn:microsoft.com/office/officeart/2005/8/layout/cycle1" loCatId="cycle" qsTypeId="urn:microsoft.com/office/officeart/2005/8/quickstyle/simple1" qsCatId="simple" csTypeId="urn:microsoft.com/office/officeart/2005/8/colors/accent0_3" csCatId="mainScheme" phldr="1"/>
      <dgm:spPr/>
      <dgm:t>
        <a:bodyPr/>
        <a:lstStyle/>
        <a:p>
          <a:endParaRPr lang="en-US"/>
        </a:p>
      </dgm:t>
    </dgm:pt>
    <dgm:pt modelId="{A726B885-6EED-462A-9B9D-A1184FF9074D}">
      <dgm:prSet phldrT="[Text]"/>
      <dgm:spPr/>
      <dgm:t>
        <a:bodyPr/>
        <a:lstStyle/>
        <a:p>
          <a:r>
            <a:rPr lang="ar-JO" b="1" dirty="0"/>
            <a:t>تجاهل الصعوبات ودفعها بعيدا </a:t>
          </a:r>
          <a:endParaRPr lang="en-US" b="1" dirty="0"/>
        </a:p>
      </dgm:t>
    </dgm:pt>
    <dgm:pt modelId="{9BC15989-6F13-4822-B11C-0F2CC91DCA0D}" type="parTrans" cxnId="{E9D566F9-67CA-454B-BF0C-88466FAC8A54}">
      <dgm:prSet/>
      <dgm:spPr/>
      <dgm:t>
        <a:bodyPr/>
        <a:lstStyle/>
        <a:p>
          <a:endParaRPr lang="en-US"/>
        </a:p>
      </dgm:t>
    </dgm:pt>
    <dgm:pt modelId="{7BF0517E-8D90-4C16-83CF-0BB91BBFCD12}" type="sibTrans" cxnId="{E9D566F9-67CA-454B-BF0C-88466FAC8A54}">
      <dgm:prSet/>
      <dgm:spPr>
        <a:solidFill>
          <a:srgbClr val="009999"/>
        </a:solidFill>
        <a:ln>
          <a:solidFill>
            <a:srgbClr val="009999"/>
          </a:solidFill>
        </a:ln>
      </dgm:spPr>
      <dgm:t>
        <a:bodyPr/>
        <a:lstStyle/>
        <a:p>
          <a:endParaRPr lang="en-US"/>
        </a:p>
      </dgm:t>
    </dgm:pt>
    <dgm:pt modelId="{1A3896AB-CEC2-43CB-8E2D-59FCE2C7F623}">
      <dgm:prSet phldrT="[Text]"/>
      <dgm:spPr/>
      <dgm:t>
        <a:bodyPr/>
        <a:lstStyle/>
        <a:p>
          <a:r>
            <a:rPr lang="ar-JO" b="1" dirty="0"/>
            <a:t>الشعور بالارتياح /الشعور بالتحسن على المدى القصير </a:t>
          </a:r>
          <a:endParaRPr lang="en-US" b="1" dirty="0"/>
        </a:p>
      </dgm:t>
    </dgm:pt>
    <dgm:pt modelId="{2757C52E-3B16-40E0-912F-3BF0B4C09B81}" type="parTrans" cxnId="{DA881508-3CF3-4AA0-8D89-85ED24738D68}">
      <dgm:prSet/>
      <dgm:spPr/>
      <dgm:t>
        <a:bodyPr/>
        <a:lstStyle/>
        <a:p>
          <a:endParaRPr lang="en-US"/>
        </a:p>
      </dgm:t>
    </dgm:pt>
    <dgm:pt modelId="{0698EEB4-9DC3-46E3-BDC3-F583D69BDBBA}" type="sibTrans" cxnId="{DA881508-3CF3-4AA0-8D89-85ED24738D68}">
      <dgm:prSet/>
      <dgm:spPr>
        <a:solidFill>
          <a:srgbClr val="009999"/>
        </a:solidFill>
        <a:ln>
          <a:solidFill>
            <a:srgbClr val="009999"/>
          </a:solidFill>
        </a:ln>
      </dgm:spPr>
      <dgm:t>
        <a:bodyPr/>
        <a:lstStyle/>
        <a:p>
          <a:endParaRPr lang="en-US"/>
        </a:p>
      </dgm:t>
    </dgm:pt>
    <dgm:pt modelId="{F67D3BBD-2DEF-4BD1-80F6-124C12D3844F}">
      <dgm:prSet phldrT="[Text]"/>
      <dgm:spPr/>
      <dgm:t>
        <a:bodyPr/>
        <a:lstStyle/>
        <a:p>
          <a:r>
            <a:rPr lang="ar-JO" b="1" dirty="0"/>
            <a:t>تعود الذكريات الصعبة بشكل أقوى و أكثر تكرارا </a:t>
          </a:r>
          <a:endParaRPr lang="en-US" b="1" dirty="0"/>
        </a:p>
      </dgm:t>
    </dgm:pt>
    <dgm:pt modelId="{40523562-12CF-47EE-98BA-EE6623AE4B47}" type="parTrans" cxnId="{95158CBB-5A41-438D-BA60-359CA4FD1C8B}">
      <dgm:prSet/>
      <dgm:spPr/>
      <dgm:t>
        <a:bodyPr/>
        <a:lstStyle/>
        <a:p>
          <a:endParaRPr lang="en-US"/>
        </a:p>
      </dgm:t>
    </dgm:pt>
    <dgm:pt modelId="{36AE06FD-F683-4378-95BF-65F9591D2265}" type="sibTrans" cxnId="{95158CBB-5A41-438D-BA60-359CA4FD1C8B}">
      <dgm:prSet/>
      <dgm:spPr>
        <a:solidFill>
          <a:srgbClr val="009999"/>
        </a:solidFill>
        <a:ln>
          <a:solidFill>
            <a:srgbClr val="009999"/>
          </a:solidFill>
        </a:ln>
      </dgm:spPr>
      <dgm:t>
        <a:bodyPr/>
        <a:lstStyle/>
        <a:p>
          <a:endParaRPr lang="en-US"/>
        </a:p>
      </dgm:t>
    </dgm:pt>
    <dgm:pt modelId="{DDCFEF78-A098-4D8E-AAF1-218C8F645AD1}">
      <dgm:prSet phldrT="[Text]"/>
      <dgm:spPr/>
      <dgm:t>
        <a:bodyPr/>
        <a:lstStyle/>
        <a:p>
          <a:r>
            <a:rPr lang="ar-JO" b="1" dirty="0"/>
            <a:t>ذكريات صعبة /كوابيس </a:t>
          </a:r>
          <a:endParaRPr lang="en-US" b="1" dirty="0"/>
        </a:p>
        <a:p>
          <a:endParaRPr lang="en-US" b="1" dirty="0"/>
        </a:p>
      </dgm:t>
    </dgm:pt>
    <dgm:pt modelId="{95ABE64F-0657-4CE5-A212-DFD7A34F3C91}" type="parTrans" cxnId="{22E0C39C-86AA-4A90-B6E4-0C2911BB24A6}">
      <dgm:prSet/>
      <dgm:spPr/>
      <dgm:t>
        <a:bodyPr/>
        <a:lstStyle/>
        <a:p>
          <a:endParaRPr lang="en-US"/>
        </a:p>
      </dgm:t>
    </dgm:pt>
    <dgm:pt modelId="{902A7017-F1D8-4DC3-B5BC-E3F37226128C}" type="sibTrans" cxnId="{22E0C39C-86AA-4A90-B6E4-0C2911BB24A6}">
      <dgm:prSet/>
      <dgm:spPr>
        <a:solidFill>
          <a:srgbClr val="009999"/>
        </a:solidFill>
        <a:ln>
          <a:solidFill>
            <a:srgbClr val="009999"/>
          </a:solidFill>
        </a:ln>
      </dgm:spPr>
      <dgm:t>
        <a:bodyPr/>
        <a:lstStyle/>
        <a:p>
          <a:endParaRPr lang="en-US"/>
        </a:p>
      </dgm:t>
    </dgm:pt>
    <dgm:pt modelId="{327A499B-75CF-4EF6-86CC-38CAB927C331}" type="pres">
      <dgm:prSet presAssocID="{ABAA1B8A-548E-4955-8042-F8AB221A9383}" presName="cycle" presStyleCnt="0">
        <dgm:presLayoutVars>
          <dgm:dir/>
          <dgm:resizeHandles val="exact"/>
        </dgm:presLayoutVars>
      </dgm:prSet>
      <dgm:spPr/>
      <dgm:t>
        <a:bodyPr/>
        <a:lstStyle/>
        <a:p>
          <a:pPr rtl="1"/>
          <a:endParaRPr lang="ar-SA"/>
        </a:p>
      </dgm:t>
    </dgm:pt>
    <dgm:pt modelId="{799BC6E9-12A1-4383-AA47-83DE248C368C}" type="pres">
      <dgm:prSet presAssocID="{A726B885-6EED-462A-9B9D-A1184FF9074D}" presName="dummy" presStyleCnt="0"/>
      <dgm:spPr/>
    </dgm:pt>
    <dgm:pt modelId="{86B2466E-0E68-4B5E-B64C-E82C8072B10F}" type="pres">
      <dgm:prSet presAssocID="{A726B885-6EED-462A-9B9D-A1184FF9074D}" presName="node" presStyleLbl="revTx" presStyleIdx="0" presStyleCnt="4">
        <dgm:presLayoutVars>
          <dgm:bulletEnabled val="1"/>
        </dgm:presLayoutVars>
      </dgm:prSet>
      <dgm:spPr/>
      <dgm:t>
        <a:bodyPr/>
        <a:lstStyle/>
        <a:p>
          <a:pPr rtl="1"/>
          <a:endParaRPr lang="ar-SA"/>
        </a:p>
      </dgm:t>
    </dgm:pt>
    <dgm:pt modelId="{88A87990-1B4F-4C8B-A215-213D0277DA70}" type="pres">
      <dgm:prSet presAssocID="{7BF0517E-8D90-4C16-83CF-0BB91BBFCD12}" presName="sibTrans" presStyleLbl="node1" presStyleIdx="0" presStyleCnt="4" custLinFactNeighborX="0" custLinFactNeighborY="-1685"/>
      <dgm:spPr/>
      <dgm:t>
        <a:bodyPr/>
        <a:lstStyle/>
        <a:p>
          <a:pPr rtl="1"/>
          <a:endParaRPr lang="ar-SA"/>
        </a:p>
      </dgm:t>
    </dgm:pt>
    <dgm:pt modelId="{2FAF48E4-C99B-431E-840C-6A33B78E3FB2}" type="pres">
      <dgm:prSet presAssocID="{1A3896AB-CEC2-43CB-8E2D-59FCE2C7F623}" presName="dummy" presStyleCnt="0"/>
      <dgm:spPr/>
    </dgm:pt>
    <dgm:pt modelId="{665F3E56-916E-4A57-A9AB-14B3D1FAFC5D}" type="pres">
      <dgm:prSet presAssocID="{1A3896AB-CEC2-43CB-8E2D-59FCE2C7F623}" presName="node" presStyleLbl="revTx" presStyleIdx="1" presStyleCnt="4">
        <dgm:presLayoutVars>
          <dgm:bulletEnabled val="1"/>
        </dgm:presLayoutVars>
      </dgm:prSet>
      <dgm:spPr/>
      <dgm:t>
        <a:bodyPr/>
        <a:lstStyle/>
        <a:p>
          <a:pPr rtl="1"/>
          <a:endParaRPr lang="ar-SA"/>
        </a:p>
      </dgm:t>
    </dgm:pt>
    <dgm:pt modelId="{36AD7F44-33CD-4119-9233-808BF7138C13}" type="pres">
      <dgm:prSet presAssocID="{0698EEB4-9DC3-46E3-BDC3-F583D69BDBBA}" presName="sibTrans" presStyleLbl="node1" presStyleIdx="1" presStyleCnt="4"/>
      <dgm:spPr/>
      <dgm:t>
        <a:bodyPr/>
        <a:lstStyle/>
        <a:p>
          <a:pPr rtl="1"/>
          <a:endParaRPr lang="ar-SA"/>
        </a:p>
      </dgm:t>
    </dgm:pt>
    <dgm:pt modelId="{47BEB6D3-512D-4224-8C04-442121578B21}" type="pres">
      <dgm:prSet presAssocID="{F67D3BBD-2DEF-4BD1-80F6-124C12D3844F}" presName="dummy" presStyleCnt="0"/>
      <dgm:spPr/>
    </dgm:pt>
    <dgm:pt modelId="{D3DC436E-357A-4A05-A1F4-A7F2356E1B6C}" type="pres">
      <dgm:prSet presAssocID="{F67D3BBD-2DEF-4BD1-80F6-124C12D3844F}" presName="node" presStyleLbl="revTx" presStyleIdx="2" presStyleCnt="4">
        <dgm:presLayoutVars>
          <dgm:bulletEnabled val="1"/>
        </dgm:presLayoutVars>
      </dgm:prSet>
      <dgm:spPr/>
      <dgm:t>
        <a:bodyPr/>
        <a:lstStyle/>
        <a:p>
          <a:pPr rtl="1"/>
          <a:endParaRPr lang="ar-SA"/>
        </a:p>
      </dgm:t>
    </dgm:pt>
    <dgm:pt modelId="{A2A7952D-25B7-442D-8487-48CCAA9E8745}" type="pres">
      <dgm:prSet presAssocID="{36AE06FD-F683-4378-95BF-65F9591D2265}" presName="sibTrans" presStyleLbl="node1" presStyleIdx="2" presStyleCnt="4"/>
      <dgm:spPr/>
      <dgm:t>
        <a:bodyPr/>
        <a:lstStyle/>
        <a:p>
          <a:pPr rtl="1"/>
          <a:endParaRPr lang="ar-SA"/>
        </a:p>
      </dgm:t>
    </dgm:pt>
    <dgm:pt modelId="{D64FAE27-51E5-4668-8BB6-D88C199DA659}" type="pres">
      <dgm:prSet presAssocID="{DDCFEF78-A098-4D8E-AAF1-218C8F645AD1}" presName="dummy" presStyleCnt="0"/>
      <dgm:spPr/>
    </dgm:pt>
    <dgm:pt modelId="{55F0AF26-3D0E-4D14-B95B-83B50D233A81}" type="pres">
      <dgm:prSet presAssocID="{DDCFEF78-A098-4D8E-AAF1-218C8F645AD1}" presName="node" presStyleLbl="revTx" presStyleIdx="3" presStyleCnt="4">
        <dgm:presLayoutVars>
          <dgm:bulletEnabled val="1"/>
        </dgm:presLayoutVars>
      </dgm:prSet>
      <dgm:spPr/>
      <dgm:t>
        <a:bodyPr/>
        <a:lstStyle/>
        <a:p>
          <a:pPr rtl="1"/>
          <a:endParaRPr lang="ar-SA"/>
        </a:p>
      </dgm:t>
    </dgm:pt>
    <dgm:pt modelId="{91D1D6C7-B116-4EE7-A06D-8FC6F9951A0F}" type="pres">
      <dgm:prSet presAssocID="{902A7017-F1D8-4DC3-B5BC-E3F37226128C}" presName="sibTrans" presStyleLbl="node1" presStyleIdx="3" presStyleCnt="4" custLinFactNeighborX="0" custLinFactNeighborY="1233"/>
      <dgm:spPr/>
      <dgm:t>
        <a:bodyPr/>
        <a:lstStyle/>
        <a:p>
          <a:pPr rtl="1"/>
          <a:endParaRPr lang="ar-SA"/>
        </a:p>
      </dgm:t>
    </dgm:pt>
  </dgm:ptLst>
  <dgm:cxnLst>
    <dgm:cxn modelId="{E7D28EF8-1F84-4751-835E-4715E33CAA83}" type="presOf" srcId="{1A3896AB-CEC2-43CB-8E2D-59FCE2C7F623}" destId="{665F3E56-916E-4A57-A9AB-14B3D1FAFC5D}" srcOrd="0" destOrd="0" presId="urn:microsoft.com/office/officeart/2005/8/layout/cycle1"/>
    <dgm:cxn modelId="{95158CBB-5A41-438D-BA60-359CA4FD1C8B}" srcId="{ABAA1B8A-548E-4955-8042-F8AB221A9383}" destId="{F67D3BBD-2DEF-4BD1-80F6-124C12D3844F}" srcOrd="2" destOrd="0" parTransId="{40523562-12CF-47EE-98BA-EE6623AE4B47}" sibTransId="{36AE06FD-F683-4378-95BF-65F9591D2265}"/>
    <dgm:cxn modelId="{DA881508-3CF3-4AA0-8D89-85ED24738D68}" srcId="{ABAA1B8A-548E-4955-8042-F8AB221A9383}" destId="{1A3896AB-CEC2-43CB-8E2D-59FCE2C7F623}" srcOrd="1" destOrd="0" parTransId="{2757C52E-3B16-40E0-912F-3BF0B4C09B81}" sibTransId="{0698EEB4-9DC3-46E3-BDC3-F583D69BDBBA}"/>
    <dgm:cxn modelId="{D8FACD33-723D-47A3-9205-5793C9210978}" type="presOf" srcId="{F67D3BBD-2DEF-4BD1-80F6-124C12D3844F}" destId="{D3DC436E-357A-4A05-A1F4-A7F2356E1B6C}" srcOrd="0" destOrd="0" presId="urn:microsoft.com/office/officeart/2005/8/layout/cycle1"/>
    <dgm:cxn modelId="{E9D566F9-67CA-454B-BF0C-88466FAC8A54}" srcId="{ABAA1B8A-548E-4955-8042-F8AB221A9383}" destId="{A726B885-6EED-462A-9B9D-A1184FF9074D}" srcOrd="0" destOrd="0" parTransId="{9BC15989-6F13-4822-B11C-0F2CC91DCA0D}" sibTransId="{7BF0517E-8D90-4C16-83CF-0BB91BBFCD12}"/>
    <dgm:cxn modelId="{EE73F6FB-E9F3-4E93-8767-DB3536B03F4C}" type="presOf" srcId="{7BF0517E-8D90-4C16-83CF-0BB91BBFCD12}" destId="{88A87990-1B4F-4C8B-A215-213D0277DA70}" srcOrd="0" destOrd="0" presId="urn:microsoft.com/office/officeart/2005/8/layout/cycle1"/>
    <dgm:cxn modelId="{2E4CE62F-09D9-42B0-8CA7-B74DC9CA179B}" type="presOf" srcId="{ABAA1B8A-548E-4955-8042-F8AB221A9383}" destId="{327A499B-75CF-4EF6-86CC-38CAB927C331}" srcOrd="0" destOrd="0" presId="urn:microsoft.com/office/officeart/2005/8/layout/cycle1"/>
    <dgm:cxn modelId="{D246DD29-B514-47A2-A38A-446895C0CCBF}" type="presOf" srcId="{A726B885-6EED-462A-9B9D-A1184FF9074D}" destId="{86B2466E-0E68-4B5E-B64C-E82C8072B10F}" srcOrd="0" destOrd="0" presId="urn:microsoft.com/office/officeart/2005/8/layout/cycle1"/>
    <dgm:cxn modelId="{46A8B7F4-DD2F-4906-AE14-BF8B452C03A3}" type="presOf" srcId="{902A7017-F1D8-4DC3-B5BC-E3F37226128C}" destId="{91D1D6C7-B116-4EE7-A06D-8FC6F9951A0F}" srcOrd="0" destOrd="0" presId="urn:microsoft.com/office/officeart/2005/8/layout/cycle1"/>
    <dgm:cxn modelId="{C5B8B1A2-8A5E-41B9-B124-D58690DFB55C}" type="presOf" srcId="{DDCFEF78-A098-4D8E-AAF1-218C8F645AD1}" destId="{55F0AF26-3D0E-4D14-B95B-83B50D233A81}" srcOrd="0" destOrd="0" presId="urn:microsoft.com/office/officeart/2005/8/layout/cycle1"/>
    <dgm:cxn modelId="{70D087CA-B7E0-49EB-878A-DDEA13BE4C79}" type="presOf" srcId="{0698EEB4-9DC3-46E3-BDC3-F583D69BDBBA}" destId="{36AD7F44-33CD-4119-9233-808BF7138C13}" srcOrd="0" destOrd="0" presId="urn:microsoft.com/office/officeart/2005/8/layout/cycle1"/>
    <dgm:cxn modelId="{93E182A7-36E6-492A-9622-E1BDE716E8FE}" type="presOf" srcId="{36AE06FD-F683-4378-95BF-65F9591D2265}" destId="{A2A7952D-25B7-442D-8487-48CCAA9E8745}" srcOrd="0" destOrd="0" presId="urn:microsoft.com/office/officeart/2005/8/layout/cycle1"/>
    <dgm:cxn modelId="{22E0C39C-86AA-4A90-B6E4-0C2911BB24A6}" srcId="{ABAA1B8A-548E-4955-8042-F8AB221A9383}" destId="{DDCFEF78-A098-4D8E-AAF1-218C8F645AD1}" srcOrd="3" destOrd="0" parTransId="{95ABE64F-0657-4CE5-A212-DFD7A34F3C91}" sibTransId="{902A7017-F1D8-4DC3-B5BC-E3F37226128C}"/>
    <dgm:cxn modelId="{A080C915-8BBA-4916-87D1-2E32BCAC9486}" type="presParOf" srcId="{327A499B-75CF-4EF6-86CC-38CAB927C331}" destId="{799BC6E9-12A1-4383-AA47-83DE248C368C}" srcOrd="0" destOrd="0" presId="urn:microsoft.com/office/officeart/2005/8/layout/cycle1"/>
    <dgm:cxn modelId="{60DE3F4D-1C9D-4E49-AD24-E25D0593AD7B}" type="presParOf" srcId="{327A499B-75CF-4EF6-86CC-38CAB927C331}" destId="{86B2466E-0E68-4B5E-B64C-E82C8072B10F}" srcOrd="1" destOrd="0" presId="urn:microsoft.com/office/officeart/2005/8/layout/cycle1"/>
    <dgm:cxn modelId="{04E56F9F-B548-4F0E-8908-E88BD2F3822B}" type="presParOf" srcId="{327A499B-75CF-4EF6-86CC-38CAB927C331}" destId="{88A87990-1B4F-4C8B-A215-213D0277DA70}" srcOrd="2" destOrd="0" presId="urn:microsoft.com/office/officeart/2005/8/layout/cycle1"/>
    <dgm:cxn modelId="{54BD9BB2-5D68-4F3C-9BD6-F9BCA3D813AE}" type="presParOf" srcId="{327A499B-75CF-4EF6-86CC-38CAB927C331}" destId="{2FAF48E4-C99B-431E-840C-6A33B78E3FB2}" srcOrd="3" destOrd="0" presId="urn:microsoft.com/office/officeart/2005/8/layout/cycle1"/>
    <dgm:cxn modelId="{A0FA7BCE-A7A6-417E-B31C-4F2790C98F54}" type="presParOf" srcId="{327A499B-75CF-4EF6-86CC-38CAB927C331}" destId="{665F3E56-916E-4A57-A9AB-14B3D1FAFC5D}" srcOrd="4" destOrd="0" presId="urn:microsoft.com/office/officeart/2005/8/layout/cycle1"/>
    <dgm:cxn modelId="{59A4CDF5-4CBF-48DB-AD6A-43E33167831A}" type="presParOf" srcId="{327A499B-75CF-4EF6-86CC-38CAB927C331}" destId="{36AD7F44-33CD-4119-9233-808BF7138C13}" srcOrd="5" destOrd="0" presId="urn:microsoft.com/office/officeart/2005/8/layout/cycle1"/>
    <dgm:cxn modelId="{815753A2-6DCA-42D9-AFA0-4921664830C1}" type="presParOf" srcId="{327A499B-75CF-4EF6-86CC-38CAB927C331}" destId="{47BEB6D3-512D-4224-8C04-442121578B21}" srcOrd="6" destOrd="0" presId="urn:microsoft.com/office/officeart/2005/8/layout/cycle1"/>
    <dgm:cxn modelId="{8F5717FE-E78B-4870-8D52-8FF1DFC371FB}" type="presParOf" srcId="{327A499B-75CF-4EF6-86CC-38CAB927C331}" destId="{D3DC436E-357A-4A05-A1F4-A7F2356E1B6C}" srcOrd="7" destOrd="0" presId="urn:microsoft.com/office/officeart/2005/8/layout/cycle1"/>
    <dgm:cxn modelId="{7F6AA86E-A7C4-4E25-A668-FE536A1C015B}" type="presParOf" srcId="{327A499B-75CF-4EF6-86CC-38CAB927C331}" destId="{A2A7952D-25B7-442D-8487-48CCAA9E8745}" srcOrd="8" destOrd="0" presId="urn:microsoft.com/office/officeart/2005/8/layout/cycle1"/>
    <dgm:cxn modelId="{FF634904-FFCF-4185-9837-E826F61DA780}" type="presParOf" srcId="{327A499B-75CF-4EF6-86CC-38CAB927C331}" destId="{D64FAE27-51E5-4668-8BB6-D88C199DA659}" srcOrd="9" destOrd="0" presId="urn:microsoft.com/office/officeart/2005/8/layout/cycle1"/>
    <dgm:cxn modelId="{2692AAA1-E80B-46A6-B99C-F370134D7E6F}" type="presParOf" srcId="{327A499B-75CF-4EF6-86CC-38CAB927C331}" destId="{55F0AF26-3D0E-4D14-B95B-83B50D233A81}" srcOrd="10" destOrd="0" presId="urn:microsoft.com/office/officeart/2005/8/layout/cycle1"/>
    <dgm:cxn modelId="{363C4631-6C98-4105-8A72-73992AD5D6C4}" type="presParOf" srcId="{327A499B-75CF-4EF6-86CC-38CAB927C331}" destId="{91D1D6C7-B116-4EE7-A06D-8FC6F9951A0F}" srcOrd="11" destOrd="0" presId="urn:microsoft.com/office/officeart/2005/8/layout/cycle1"/>
  </dgm:cxnLst>
  <dgm:bg>
    <a:solidFill>
      <a:schemeClr val="bg1"/>
    </a:solid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B2466E-0E68-4B5E-B64C-E82C8072B10F}">
      <dsp:nvSpPr>
        <dsp:cNvPr id="0" name=""/>
        <dsp:cNvSpPr/>
      </dsp:nvSpPr>
      <dsp:spPr>
        <a:xfrm>
          <a:off x="3528499"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ar-JO" sz="1400" b="1" kern="1200" dirty="0"/>
            <a:t>تجاهل الصعوبات ودفعها بعيدا </a:t>
          </a:r>
          <a:endParaRPr lang="en-US" sz="1400" b="1" kern="1200" dirty="0"/>
        </a:p>
      </dsp:txBody>
      <dsp:txXfrm>
        <a:off x="3528499" y="29355"/>
        <a:ext cx="1006078" cy="1006078"/>
      </dsp:txXfrm>
    </dsp:sp>
    <dsp:sp modelId="{88A87990-1B4F-4C8B-A215-213D0277DA70}">
      <dsp:nvSpPr>
        <dsp:cNvPr id="0" name=""/>
        <dsp:cNvSpPr/>
      </dsp:nvSpPr>
      <dsp:spPr>
        <a:xfrm>
          <a:off x="1162170" y="-63263"/>
          <a:ext cx="3771658" cy="3771658"/>
        </a:xfrm>
        <a:prstGeom prst="circularArrow">
          <a:avLst>
            <a:gd name="adj1" fmla="val 5202"/>
            <a:gd name="adj2" fmla="val 336015"/>
            <a:gd name="adj3" fmla="val 21292825"/>
            <a:gd name="adj4" fmla="val 19766604"/>
            <a:gd name="adj5" fmla="val 6068"/>
          </a:avLst>
        </a:prstGeom>
        <a:solidFill>
          <a:srgbClr val="009999"/>
        </a:solidFill>
        <a:ln w="2540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sp>
    <dsp:sp modelId="{665F3E56-916E-4A57-A9AB-14B3D1FAFC5D}">
      <dsp:nvSpPr>
        <dsp:cNvPr id="0" name=""/>
        <dsp:cNvSpPr/>
      </dsp:nvSpPr>
      <dsp:spPr>
        <a:xfrm>
          <a:off x="4136359"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ar-JO" sz="1400" b="1" kern="1200" dirty="0"/>
            <a:t>الشعور بالارتياح /الشعور بالتحسن على المدى القصير </a:t>
          </a:r>
          <a:endParaRPr lang="en-US" sz="1400" b="1" kern="1200" dirty="0"/>
        </a:p>
      </dsp:txBody>
      <dsp:txXfrm>
        <a:off x="4136359" y="1900156"/>
        <a:ext cx="1006078" cy="1006078"/>
      </dsp:txXfrm>
    </dsp:sp>
    <dsp:sp modelId="{36AD7F44-33CD-4119-9233-808BF7138C13}">
      <dsp:nvSpPr>
        <dsp:cNvPr id="0" name=""/>
        <dsp:cNvSpPr/>
      </dsp:nvSpPr>
      <dsp:spPr>
        <a:xfrm>
          <a:off x="1162170" y="289"/>
          <a:ext cx="3771658" cy="3771658"/>
        </a:xfrm>
        <a:prstGeom prst="circularArrow">
          <a:avLst>
            <a:gd name="adj1" fmla="val 5202"/>
            <a:gd name="adj2" fmla="val 336015"/>
            <a:gd name="adj3" fmla="val 4014266"/>
            <a:gd name="adj4" fmla="val 2253829"/>
            <a:gd name="adj5" fmla="val 6068"/>
          </a:avLst>
        </a:prstGeom>
        <a:solidFill>
          <a:srgbClr val="009999"/>
        </a:solidFill>
        <a:ln w="2540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sp>
    <dsp:sp modelId="{D3DC436E-357A-4A05-A1F4-A7F2356E1B6C}">
      <dsp:nvSpPr>
        <dsp:cNvPr id="0" name=""/>
        <dsp:cNvSpPr/>
      </dsp:nvSpPr>
      <dsp:spPr>
        <a:xfrm>
          <a:off x="2544960" y="3056374"/>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ar-JO" sz="1400" b="1" kern="1200" dirty="0"/>
            <a:t>تعود الذكريات الصعبة بشكل أقوى و أكثر تكرارا </a:t>
          </a:r>
          <a:endParaRPr lang="en-US" sz="1400" b="1" kern="1200" dirty="0"/>
        </a:p>
      </dsp:txBody>
      <dsp:txXfrm>
        <a:off x="2544960" y="3056374"/>
        <a:ext cx="1006078" cy="1006078"/>
      </dsp:txXfrm>
    </dsp:sp>
    <dsp:sp modelId="{A2A7952D-25B7-442D-8487-48CCAA9E8745}">
      <dsp:nvSpPr>
        <dsp:cNvPr id="0" name=""/>
        <dsp:cNvSpPr/>
      </dsp:nvSpPr>
      <dsp:spPr>
        <a:xfrm>
          <a:off x="1162170" y="289"/>
          <a:ext cx="3771658" cy="3771658"/>
        </a:xfrm>
        <a:prstGeom prst="circularArrow">
          <a:avLst>
            <a:gd name="adj1" fmla="val 5202"/>
            <a:gd name="adj2" fmla="val 336015"/>
            <a:gd name="adj3" fmla="val 8210155"/>
            <a:gd name="adj4" fmla="val 6449719"/>
            <a:gd name="adj5" fmla="val 6068"/>
          </a:avLst>
        </a:prstGeom>
        <a:solidFill>
          <a:srgbClr val="009999"/>
        </a:solidFill>
        <a:ln w="2540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sp>
    <dsp:sp modelId="{44DD62F5-75D0-4E20-B8D4-5E30F9A83CC6}">
      <dsp:nvSpPr>
        <dsp:cNvPr id="0" name=""/>
        <dsp:cNvSpPr/>
      </dsp:nvSpPr>
      <dsp:spPr>
        <a:xfrm>
          <a:off x="953562"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ar-JO" sz="1400" b="1" kern="1200" dirty="0"/>
            <a:t>تجاهل أعراض الإجهاد: الدائرة المفرغة</a:t>
          </a:r>
          <a:endParaRPr lang="en-US" sz="1400" b="1" kern="1200" dirty="0"/>
        </a:p>
      </dsp:txBody>
      <dsp:txXfrm>
        <a:off x="953562" y="1900156"/>
        <a:ext cx="1006078" cy="1006078"/>
      </dsp:txXfrm>
    </dsp:sp>
    <dsp:sp modelId="{42055BBA-CBEF-441B-B7CB-66F8F7ABD479}">
      <dsp:nvSpPr>
        <dsp:cNvPr id="0" name=""/>
        <dsp:cNvSpPr/>
      </dsp:nvSpPr>
      <dsp:spPr>
        <a:xfrm>
          <a:off x="1162170" y="289"/>
          <a:ext cx="3771658" cy="3771658"/>
        </a:xfrm>
        <a:prstGeom prst="circularArrow">
          <a:avLst>
            <a:gd name="adj1" fmla="val 5202"/>
            <a:gd name="adj2" fmla="val 336015"/>
            <a:gd name="adj3" fmla="val 12297380"/>
            <a:gd name="adj4" fmla="val 10771160"/>
            <a:gd name="adj5" fmla="val 6068"/>
          </a:avLst>
        </a:prstGeom>
        <a:solidFill>
          <a:srgbClr val="009999"/>
        </a:solidFill>
        <a:ln w="2540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sp>
    <dsp:sp modelId="{55F0AF26-3D0E-4D14-B95B-83B50D233A81}">
      <dsp:nvSpPr>
        <dsp:cNvPr id="0" name=""/>
        <dsp:cNvSpPr/>
      </dsp:nvSpPr>
      <dsp:spPr>
        <a:xfrm>
          <a:off x="1561422"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ar-JO" sz="1400" b="1" kern="1200" dirty="0"/>
            <a:t>ذكريات صعبة /كوابيس </a:t>
          </a:r>
          <a:endParaRPr lang="en-US" sz="1400" b="1" kern="1200" dirty="0"/>
        </a:p>
        <a:p>
          <a:pPr marL="0" lvl="0" indent="0" algn="ctr" defTabSz="622300">
            <a:lnSpc>
              <a:spcPct val="90000"/>
            </a:lnSpc>
            <a:spcBef>
              <a:spcPct val="0"/>
            </a:spcBef>
            <a:spcAft>
              <a:spcPct val="35000"/>
            </a:spcAft>
            <a:buNone/>
          </a:pPr>
          <a:endParaRPr lang="en-US" sz="1400" b="1" kern="1200" dirty="0"/>
        </a:p>
      </dsp:txBody>
      <dsp:txXfrm>
        <a:off x="1561422" y="29355"/>
        <a:ext cx="1006078" cy="1006078"/>
      </dsp:txXfrm>
    </dsp:sp>
    <dsp:sp modelId="{91D1D6C7-B116-4EE7-A06D-8FC6F9951A0F}">
      <dsp:nvSpPr>
        <dsp:cNvPr id="0" name=""/>
        <dsp:cNvSpPr/>
      </dsp:nvSpPr>
      <dsp:spPr>
        <a:xfrm>
          <a:off x="1162170" y="46793"/>
          <a:ext cx="3771658" cy="3771658"/>
        </a:xfrm>
        <a:prstGeom prst="circularArrow">
          <a:avLst>
            <a:gd name="adj1" fmla="val 5202"/>
            <a:gd name="adj2" fmla="val 336015"/>
            <a:gd name="adj3" fmla="val 16865256"/>
            <a:gd name="adj4" fmla="val 15198729"/>
            <a:gd name="adj5" fmla="val 6068"/>
          </a:avLst>
        </a:prstGeom>
        <a:solidFill>
          <a:srgbClr val="009999"/>
        </a:solidFill>
        <a:ln w="2540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xmlns=""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xmlns=""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JO" dirty="0"/>
              <a:t>تسيير مع قسم 3.2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xmlns="" val="2108601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JO" dirty="0"/>
              <a:t>تسيير مع قسم 3.2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xmlns="" val="3735616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ar-JO" dirty="0"/>
              <a:t>تسير مع القسم 3.2</a:t>
            </a:r>
            <a:r>
              <a:rPr lang="en-US" dirty="0"/>
              <a:t/>
            </a:r>
            <a:br>
              <a:rPr lang="en-US" dirty="0"/>
            </a:br>
            <a:r>
              <a:rPr lang="ar-JO" dirty="0"/>
              <a:t>أخذت الصورة من حقوق الطبع للصور المجانية </a:t>
            </a:r>
            <a:r>
              <a:rPr lang="en-US" baseline="0" dirty="0"/>
              <a:t> https://www.wpclipart.com/people/bodypart/ear.jpg</a:t>
            </a:r>
          </a:p>
          <a:p>
            <a:pPr algn="r" rtl="1"/>
            <a:endParaRPr lang="en-US" baseline="0"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xmlns="" val="586595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JO" dirty="0"/>
              <a:t>تسيير مع نهاية قسم 3.2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xmlns="" val="3868393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sz="1200" kern="1200" dirty="0">
                <a:solidFill>
                  <a:schemeClr val="tx1"/>
                </a:solidFill>
                <a:effectLst/>
                <a:latin typeface="Arial" pitchFamily="-110" charset="0"/>
                <a:ea typeface="ヒラギノ角ゴ Pro W3" pitchFamily="-110" charset="-128"/>
                <a:cs typeface="ヒラギノ角ゴ Pro W3" pitchFamily="-110" charset="-128"/>
              </a:rPr>
              <a:t>تسير مع القسم 3.3</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xmlns="" val="3758980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sz="1200" kern="1200" dirty="0">
                <a:solidFill>
                  <a:schemeClr val="tx1"/>
                </a:solidFill>
                <a:effectLst/>
                <a:latin typeface="Arial" pitchFamily="-110" charset="0"/>
                <a:ea typeface="ヒラギノ角ゴ Pro W3" pitchFamily="-110" charset="-128"/>
                <a:cs typeface="ヒラギノ角ゴ Pro W3" pitchFamily="-110" charset="-128"/>
              </a:rPr>
              <a:t>تسير مع القسم 3.3</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xmlns="" val="295950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sz="1200" kern="1200" dirty="0">
                <a:solidFill>
                  <a:schemeClr val="tx1"/>
                </a:solidFill>
                <a:effectLst/>
                <a:latin typeface="Arial" pitchFamily="-110" charset="0"/>
                <a:ea typeface="ヒラギノ角ゴ Pro W3" pitchFamily="-110" charset="-128"/>
                <a:cs typeface="ヒラギノ角ゴ Pro W3" pitchFamily="-110" charset="-128"/>
              </a:rPr>
              <a:t>تسير مع قسم 3.3 </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xmlns="" val="2133730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xmlns="" val="2045886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r" rtl="1">
              <a:buFont typeface="Arial" panose="020B0604020202020204" pitchFamily="34" charset="0"/>
              <a:buChar char="•"/>
            </a:pPr>
            <a:r>
              <a:rPr lang="ar-JO" dirty="0"/>
              <a:t>تسير مع القسم 3.3 ومتابعة الدليل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xmlns="" val="2970221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xmlns="" val="37597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JO" dirty="0"/>
              <a:t>يسير مع القسم 3.1</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a:t>
            </a:fld>
            <a:endParaRPr lang="en-US"/>
          </a:p>
        </p:txBody>
      </p:sp>
    </p:spTree>
    <p:extLst>
      <p:ext uri="{BB962C8B-B14F-4D97-AF65-F5344CB8AC3E}">
        <p14:creationId xmlns:p14="http://schemas.microsoft.com/office/powerpoint/2010/main" xmlns="" val="172201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JO" sz="1200" kern="1200" dirty="0">
                <a:solidFill>
                  <a:schemeClr val="tx1"/>
                </a:solidFill>
                <a:effectLst/>
                <a:latin typeface="Arial" pitchFamily="-110" charset="0"/>
                <a:ea typeface="ヒラギノ角ゴ Pro W3" pitchFamily="-110" charset="-128"/>
                <a:cs typeface="ヒラギノ角ゴ Pro W3" pitchFamily="-110" charset="-128"/>
              </a:rPr>
              <a:t>القسم 1.7 </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xmlns="" val="3978616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xmlns="" val="3635945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r" rtl="1"/>
            <a:r>
              <a:rPr lang="ar-JO" sz="1200" kern="1200" dirty="0">
                <a:solidFill>
                  <a:schemeClr val="tx1"/>
                </a:solidFill>
                <a:effectLst/>
                <a:latin typeface="Arial" pitchFamily="-110" charset="0"/>
                <a:ea typeface="ヒラギノ角ゴ Pro W3" pitchFamily="-110" charset="-128"/>
                <a:cs typeface="ヒラギノ角ゴ Pro W3" pitchFamily="-110" charset="-128"/>
              </a:rPr>
              <a:t>تسير مع القسم 3.1 </a:t>
            </a:r>
            <a:endParaRPr lang="en-US" sz="1200" kern="1200" dirty="0">
              <a:solidFill>
                <a:schemeClr val="tx1"/>
              </a:solidFill>
              <a:effectLst/>
              <a:latin typeface="Arial" pitchFamily="-110" charset="0"/>
              <a:ea typeface="ヒラギノ角ゴ Pro W3" pitchFamily="-110" charset="-128"/>
              <a:cs typeface="ヒラギノ角ゴ Pro W3" pitchFamily="-110" charset="-128"/>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3</a:t>
            </a:fld>
            <a:endParaRPr lang="en-US" sz="1200"/>
          </a:p>
        </p:txBody>
      </p:sp>
    </p:spTree>
    <p:extLst>
      <p:ext uri="{BB962C8B-B14F-4D97-AF65-F5344CB8AC3E}">
        <p14:creationId xmlns:p14="http://schemas.microsoft.com/office/powerpoint/2010/main" xmlns="" val="1114687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JO" sz="1200" kern="1200" dirty="0">
                <a:solidFill>
                  <a:schemeClr val="tx1"/>
                </a:solidFill>
                <a:effectLst/>
                <a:latin typeface="Arial" pitchFamily="-110" charset="0"/>
                <a:ea typeface="ヒラギノ角ゴ Pro W3" pitchFamily="-110" charset="-128"/>
                <a:cs typeface="ヒラギノ角ゴ Pro W3" pitchFamily="-110" charset="-128"/>
              </a:rPr>
              <a:t>أخذت الصورة من مايكروسوفت كليب </a:t>
            </a:r>
            <a:r>
              <a:rPr lang="ar-JO" sz="1200" kern="1200" dirty="0" err="1">
                <a:solidFill>
                  <a:schemeClr val="tx1"/>
                </a:solidFill>
                <a:effectLst/>
                <a:latin typeface="Arial" pitchFamily="-110" charset="0"/>
                <a:ea typeface="ヒラギノ角ゴ Pro W3" pitchFamily="-110" charset="-128"/>
                <a:cs typeface="ヒラギノ角ゴ Pro W3" pitchFamily="-110" charset="-128"/>
              </a:rPr>
              <a:t>آرت</a:t>
            </a:r>
            <a:endParaRPr lang="ar-JO" sz="1200" kern="1200" dirty="0">
              <a:solidFill>
                <a:schemeClr val="tx1"/>
              </a:solidFill>
              <a:effectLst/>
              <a:latin typeface="Arial" pitchFamily="-110" charset="0"/>
              <a:ea typeface="ヒラギノ角ゴ Pro W3" pitchFamily="-110" charset="-128"/>
              <a:cs typeface="ヒラギノ角ゴ Pro W3" pitchFamily="-110" charset="-128"/>
            </a:endParaRPr>
          </a:p>
          <a:p>
            <a:pPr algn="r"/>
            <a:r>
              <a:rPr lang="ar-JO" sz="1200" kern="1200" dirty="0">
                <a:solidFill>
                  <a:schemeClr val="tx1"/>
                </a:solidFill>
                <a:effectLst/>
                <a:latin typeface="Arial" pitchFamily="-110" charset="0"/>
                <a:ea typeface="ヒラギノ角ゴ Pro W3" pitchFamily="-110" charset="-128"/>
              </a:rPr>
              <a:t>تسيير مع قسم 3.1</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xmlns="" val="2698216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rtl="1"/>
            <a:r>
              <a:rPr lang="ar-JO" dirty="0"/>
              <a:t>يسير هذا مع القسم 3.2 </a:t>
            </a:r>
            <a:endParaRPr lang="en-US" dirty="0"/>
          </a:p>
          <a:p>
            <a:pPr algn="r"/>
            <a:r>
              <a:rPr lang="ar-JO" dirty="0"/>
              <a:t>أثناء النشاط و من خلال الحوار والمشاركة مع الأهل . يمتلك الأطفال مشاعر قوية تترك أثرها على بقية حياتهم.  يبني الأطفال ذكرياتهم من خلال الخبرات والمشاعر التي لا يدركها الكبار في العديد من الأوقات لأنهم غير متعاطفين .نريد من الأهل أن يتفهموا مشاعرنا عندما كنا أطفالا . أطفالنا يمرون في نفس الوضع الذي مررنا فيه قبل سنين عدة . يحتاج أطفالنا لأن نكون متعاطفين معهم ولأن نتفهم مشاعرهم ونشعر معهم وذلك لكي </a:t>
            </a:r>
            <a:r>
              <a:rPr lang="ar-JO" dirty="0" smtClean="0"/>
              <a:t>نتمكن </a:t>
            </a:r>
            <a:r>
              <a:rPr lang="ar-JO" dirty="0"/>
              <a:t>كآباء من الاستجابة لتلك المشاعر والحاجات كبشر ينمون ويكتشفون ويشعرون بالحزن والسعادة والألم والمتعة والجوع والتعب والحاجة الى الصداقة </a:t>
            </a:r>
            <a:r>
              <a:rPr lang="ar-JO" dirty="0" smtClean="0"/>
              <a:t>والمحبة </a:t>
            </a:r>
            <a:r>
              <a:rPr lang="ar-JO" dirty="0"/>
              <a:t>والاهتمام والرعاية والسلام والمرح .</a:t>
            </a:r>
            <a:endParaRPr lang="en-US" dirty="0"/>
          </a:p>
        </p:txBody>
      </p:sp>
      <p:sp>
        <p:nvSpPr>
          <p:cNvPr id="1105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7D9974-7988-F947-8C90-8E9864263D14}" type="slidenum">
              <a:rPr lang="en-US" sz="1200"/>
              <a:pPr/>
              <a:t>5</a:t>
            </a:fld>
            <a:endParaRPr lang="en-US" sz="1200"/>
          </a:p>
        </p:txBody>
      </p:sp>
    </p:spTree>
    <p:extLst>
      <p:ext uri="{BB962C8B-B14F-4D97-AF65-F5344CB8AC3E}">
        <p14:creationId xmlns:p14="http://schemas.microsoft.com/office/powerpoint/2010/main" xmlns="" val="2055800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44FF6E6-C2CE-564C-905D-DDDF13BA5E40}" type="slidenum">
              <a:rPr lang="en-US" sz="1200"/>
              <a:pPr/>
              <a:t>6</a:t>
            </a:fld>
            <a:endParaRPr lang="en-US" sz="1200"/>
          </a:p>
        </p:txBody>
      </p:sp>
    </p:spTree>
    <p:extLst>
      <p:ext uri="{BB962C8B-B14F-4D97-AF65-F5344CB8AC3E}">
        <p14:creationId xmlns:p14="http://schemas.microsoft.com/office/powerpoint/2010/main" xmlns="" val="604678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lgn="r">
              <a:defRPr/>
            </a:pPr>
            <a:r>
              <a:rPr lang="ar-JO" dirty="0">
                <a:latin typeface="Arial" charset="0"/>
                <a:ea typeface="MS PGothic" charset="0"/>
              </a:rPr>
              <a:t>تسيير مع قسم 3.2</a:t>
            </a:r>
            <a:endParaRPr lang="en-US" dirty="0"/>
          </a:p>
        </p:txBody>
      </p:sp>
      <p:sp>
        <p:nvSpPr>
          <p:cNvPr id="11469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110402-E28A-A74B-B9DF-EF4B3D8311A7}" type="slidenum">
              <a:rPr lang="en-US" sz="1200"/>
              <a:pPr/>
              <a:t>7</a:t>
            </a:fld>
            <a:endParaRPr lang="en-US" sz="1200"/>
          </a:p>
        </p:txBody>
      </p:sp>
    </p:spTree>
    <p:extLst>
      <p:ext uri="{BB962C8B-B14F-4D97-AF65-F5344CB8AC3E}">
        <p14:creationId xmlns:p14="http://schemas.microsoft.com/office/powerpoint/2010/main" xmlns="" val="945520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dirty="0"/>
              <a:t>تسير مع قسم 3.2 </a:t>
            </a:r>
            <a:endParaRPr lang="en-US" dirty="0"/>
          </a:p>
          <a:p>
            <a:pPr algn="r" rtl="1"/>
            <a:r>
              <a:rPr lang="ar-JO" dirty="0"/>
              <a:t>مراحل تطور التعاطف </a:t>
            </a:r>
            <a:endParaRPr lang="en-US" dirty="0"/>
          </a:p>
          <a:p>
            <a:pPr algn="r" rtl="1"/>
            <a:r>
              <a:rPr lang="ar-JO" dirty="0"/>
              <a:t>يشعر الطفل الذي يبلغ من العمر عاما واحدا بالضيق عندما يسقط طفل آخر </a:t>
            </a:r>
            <a:r>
              <a:rPr lang="ar-JO" dirty="0" smtClean="0"/>
              <a:t>أو </a:t>
            </a:r>
            <a:r>
              <a:rPr lang="ar-JO" dirty="0"/>
              <a:t>يبكي </a:t>
            </a:r>
            <a:endParaRPr lang="en-US" dirty="0"/>
          </a:p>
          <a:p>
            <a:pPr algn="r" rtl="1"/>
            <a:r>
              <a:rPr lang="ar-JO" dirty="0"/>
              <a:t>يدرك الطفل الذي  يبلغ من العمر عامان أنه متميز عن لآخرين وقد يحاول التخفيف عن طفل آخر يشعر بالضيق </a:t>
            </a:r>
            <a:endParaRPr lang="en-US" dirty="0"/>
          </a:p>
          <a:p>
            <a:pPr algn="r"/>
            <a:r>
              <a:rPr lang="ar-JO" dirty="0"/>
              <a:t>في الطفولة المتأخرة يمكن للأطفال تفهم مشاعر شخص آخر عندما يروي قصة عن خبرة سابقة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xmlns="" val="1579860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a:ln/>
        </p:spPr>
      </p:sp>
      <p:sp>
        <p:nvSpPr>
          <p:cNvPr id="11776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r"/>
            <a:r>
              <a:rPr lang="ar-JO" dirty="0"/>
              <a:t>تسيير مع قسم 3.2</a:t>
            </a:r>
            <a:endParaRPr lang="en-US" dirty="0"/>
          </a:p>
        </p:txBody>
      </p:sp>
      <p:sp>
        <p:nvSpPr>
          <p:cNvPr id="11776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132C6E0-4F77-9F4D-8AFC-0EDEF207A3E2}" type="slidenum">
              <a:rPr lang="en-US" sz="1200"/>
              <a:pPr/>
              <a:t>9</a:t>
            </a:fld>
            <a:endParaRPr lang="en-US" sz="1200"/>
          </a:p>
        </p:txBody>
      </p:sp>
    </p:spTree>
    <p:extLst>
      <p:ext uri="{BB962C8B-B14F-4D97-AF65-F5344CB8AC3E}">
        <p14:creationId xmlns:p14="http://schemas.microsoft.com/office/powerpoint/2010/main" xmlns="" val="30485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a:t>Click to edit Master title style</a:t>
            </a:r>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a:t>Click to edit Master title style</a:t>
            </a:r>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xmlns=""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xmlns=""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xmlns=""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xmlns=""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xmlns=""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a:cs typeface="Arial" charset="0"/>
              </a:rPr>
              <a:t>From Harm to Home </a:t>
            </a:r>
            <a:r>
              <a:rPr lang="en-US" sz="1000">
                <a:cs typeface="Arial" charset="0"/>
              </a:rPr>
              <a:t>|</a:t>
            </a:r>
            <a:r>
              <a:rPr lang="en-US" sz="1000" b="1">
                <a:cs typeface="Arial" charset="0"/>
              </a:rPr>
              <a:t> Rescue.org</a:t>
            </a:r>
            <a:endParaRPr lang="en-US" sz="100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1752600"/>
            <a:ext cx="8305800" cy="1524000"/>
          </a:xfrm>
        </p:spPr>
        <p:txBody>
          <a:bodyPr/>
          <a:lstStyle/>
          <a:p>
            <a:pPr marL="0" marR="0" algn="ctr" rtl="1">
              <a:lnSpc>
                <a:spcPct val="107000"/>
              </a:lnSpc>
              <a:spcBef>
                <a:spcPts val="0"/>
              </a:spcBef>
              <a:spcAft>
                <a:spcPts val="800"/>
              </a:spcAft>
            </a:pPr>
            <a:r>
              <a:rPr lang="ar-JO" sz="3200" dirty="0">
                <a:latin typeface="Calibri" panose="020F0502020204030204" pitchFamily="34" charset="0"/>
                <a:ea typeface="Calibri" panose="020F0502020204030204" pitchFamily="34" charset="0"/>
                <a:cs typeface="Arial" panose="020B0604020202020204" pitchFamily="34" charset="0"/>
              </a:rPr>
              <a:t>مجالات </a:t>
            </a:r>
            <a:r>
              <a:rPr lang="ar-JO" sz="3200" dirty="0" smtClean="0">
                <a:latin typeface="Calibri" panose="020F0502020204030204" pitchFamily="34" charset="0"/>
                <a:ea typeface="Calibri" panose="020F0502020204030204" pitchFamily="34" charset="0"/>
                <a:cs typeface="Arial" panose="020B0604020202020204" pitchFamily="34" charset="0"/>
              </a:rPr>
              <a:t>الشفاء والتعلم</a:t>
            </a:r>
            <a:r>
              <a:rPr lang="en-US" sz="3200" dirty="0" smtClean="0">
                <a:latin typeface="Calibri" panose="020F0502020204030204" pitchFamily="34" charset="0"/>
                <a:ea typeface="Calibri" panose="020F0502020204030204" pitchFamily="34" charset="0"/>
                <a:cs typeface="Arial" panose="020B0604020202020204" pitchFamily="34" charset="0"/>
              </a:rPr>
              <a:t> </a:t>
            </a:r>
            <a:r>
              <a:rPr lang="ar-JO" sz="3200" dirty="0" smtClean="0">
                <a:latin typeface="Calibri" panose="020F0502020204030204" pitchFamily="34" charset="0"/>
                <a:ea typeface="Calibri" panose="020F0502020204030204" pitchFamily="34" charset="0"/>
                <a:cs typeface="Arial" panose="020B0604020202020204" pitchFamily="34" charset="0"/>
              </a:rPr>
              <a:t> الآمن </a:t>
            </a:r>
            <a:r>
              <a:rPr lang="en-US" sz="3200" dirty="0">
                <a:latin typeface="Arial" charset="0"/>
                <a:ea typeface="MS PGothic" charset="0"/>
              </a:rPr>
              <a:t/>
            </a:r>
            <a:br>
              <a:rPr lang="en-US" sz="3200" dirty="0">
                <a:latin typeface="Arial" charset="0"/>
                <a:ea typeface="MS PGothic" charset="0"/>
              </a:rPr>
            </a:br>
            <a:r>
              <a:rPr lang="ar-JO" sz="4000" dirty="0">
                <a:latin typeface="Calibri" panose="020F0502020204030204" pitchFamily="34" charset="0"/>
                <a:ea typeface="MS PGothic" charset="0"/>
                <a:cs typeface="Arial" panose="020B0604020202020204" pitchFamily="34" charset="0"/>
              </a:rPr>
              <a:t>  </a:t>
            </a:r>
            <a:r>
              <a:rPr lang="ar-JO" sz="4000" dirty="0">
                <a:latin typeface="Calibri" panose="020F0502020204030204" pitchFamily="34" charset="0"/>
                <a:ea typeface="Calibri" panose="020F0502020204030204" pitchFamily="34" charset="0"/>
                <a:cs typeface="Arial" panose="020B0604020202020204" pitchFamily="34" charset="0"/>
              </a:rPr>
              <a:t>تدريب الميسرين على مهارات الأبوة والأمومة </a:t>
            </a:r>
            <a:br>
              <a:rPr lang="ar-JO" sz="4000" dirty="0">
                <a:latin typeface="Calibri" panose="020F0502020204030204" pitchFamily="34" charset="0"/>
                <a:ea typeface="Calibri" panose="020F0502020204030204" pitchFamily="34" charset="0"/>
                <a:cs typeface="Arial" panose="020B0604020202020204" pitchFamily="34" charset="0"/>
              </a:rPr>
            </a:br>
            <a:r>
              <a:rPr lang="en-US" sz="2800" dirty="0">
                <a:latin typeface="Calibri" panose="020F0502020204030204" pitchFamily="34" charset="0"/>
                <a:ea typeface="Calibri" panose="020F0502020204030204" pitchFamily="34" charset="0"/>
                <a:cs typeface="Arial" panose="020B0604020202020204" pitchFamily="34" charset="0"/>
              </a:rPr>
              <a:t/>
            </a:r>
            <a:br>
              <a:rPr lang="en-US" sz="2800" dirty="0">
                <a:latin typeface="Calibri" panose="020F0502020204030204" pitchFamily="34" charset="0"/>
                <a:ea typeface="Calibri" panose="020F0502020204030204" pitchFamily="34" charset="0"/>
                <a:cs typeface="Arial" panose="020B0604020202020204" pitchFamily="34" charset="0"/>
              </a:rPr>
            </a:br>
            <a:r>
              <a:rPr lang="en-US" dirty="0">
                <a:latin typeface="Arial" charset="0"/>
                <a:ea typeface="MS PGothic" charset="0"/>
              </a:rPr>
              <a:t/>
            </a:r>
            <a:br>
              <a:rPr lang="en-US" dirty="0">
                <a:latin typeface="Arial" charset="0"/>
                <a:ea typeface="MS PGothic" charset="0"/>
              </a:rPr>
            </a:br>
            <a:r>
              <a:rPr lang="en-US" sz="2800" dirty="0">
                <a:latin typeface="Arial" charset="0"/>
                <a:ea typeface="MS PGothic" charset="0"/>
              </a:rPr>
              <a:t/>
            </a:r>
            <a:br>
              <a:rPr lang="en-US" sz="2800" dirty="0">
                <a:latin typeface="Arial" charset="0"/>
                <a:ea typeface="MS PGothic" charset="0"/>
              </a:rPr>
            </a:br>
            <a:r>
              <a:rPr lang="ar-JO" sz="2800" dirty="0">
                <a:latin typeface="Calibri" panose="020F0502020204030204" pitchFamily="34" charset="0"/>
                <a:ea typeface="Calibri" panose="020F0502020204030204" pitchFamily="34" charset="0"/>
                <a:cs typeface="Arial" panose="020B0604020202020204" pitchFamily="34" charset="0"/>
              </a:rPr>
              <a:t>اليوم الثالث</a:t>
            </a:r>
            <a:r>
              <a:rPr lang="en-US" sz="1800" dirty="0">
                <a:latin typeface="Calibri" panose="020F0502020204030204" pitchFamily="34" charset="0"/>
                <a:ea typeface="Calibri" panose="020F0502020204030204" pitchFamily="34" charset="0"/>
                <a:cs typeface="Arial" panose="020B0604020202020204" pitchFamily="34" charset="0"/>
              </a:rPr>
              <a:t/>
            </a:r>
            <a:br>
              <a:rPr lang="en-US" sz="1800" dirty="0">
                <a:latin typeface="Calibri" panose="020F0502020204030204" pitchFamily="34" charset="0"/>
                <a:ea typeface="Calibri" panose="020F0502020204030204" pitchFamily="34" charset="0"/>
                <a:cs typeface="Arial" panose="020B0604020202020204" pitchFamily="34" charset="0"/>
              </a:rPr>
            </a:br>
            <a:r>
              <a:rPr lang="en-US" sz="3200" dirty="0">
                <a:latin typeface="Arial" charset="0"/>
                <a:ea typeface="MS PGothic" charset="0"/>
              </a:rPr>
              <a:t/>
            </a:r>
            <a:br>
              <a:rPr lang="en-US" sz="3200" dirty="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2857488" y="5288340"/>
            <a:ext cx="5991225" cy="1569660"/>
          </a:xfrm>
          <a:prstGeom prst="rect">
            <a:avLst/>
          </a:prstGeom>
        </p:spPr>
        <p:txBody>
          <a:bodyPr wrap="square">
            <a:spAutoFit/>
          </a:bodyPr>
          <a:lstStyle/>
          <a:p>
            <a:pPr algn="r" rtl="1"/>
            <a:r>
              <a:rPr lang="ar-JO" b="1" dirty="0"/>
              <a:t>اخلاء مسئولية</a:t>
            </a:r>
            <a:endParaRPr lang="en-US" b="1" dirty="0"/>
          </a:p>
          <a:p>
            <a:pPr algn="just" rtl="1"/>
            <a:r>
              <a:rPr lang="ar-JO" dirty="0"/>
              <a:t>المحتوى </a:t>
            </a:r>
            <a:r>
              <a:rPr lang="ar-JO" dirty="0" smtClean="0"/>
              <a:t>والاستنتاجات </a:t>
            </a:r>
            <a:r>
              <a:rPr lang="ar-JO" dirty="0"/>
              <a:t>الواردة في هذه المجموعة تعود للمؤلفين </a:t>
            </a:r>
            <a:r>
              <a:rPr lang="ar-JO" dirty="0" smtClean="0"/>
              <a:t>ولا </a:t>
            </a:r>
            <a:r>
              <a:rPr lang="ar-JO" dirty="0"/>
              <a:t>تعكس بالضرورة وجهات نظر الوكالة الأميركية </a:t>
            </a:r>
            <a:r>
              <a:rPr lang="ar-JO" dirty="0" smtClean="0"/>
              <a:t>للتنمية أو حكومة الولايات المتحدة الأمريكية.</a:t>
            </a:r>
            <a:endParaRPr lang="en-US" sz="1400" dirty="0">
              <a:solidFill>
                <a:srgbClr val="000000"/>
              </a:solidFill>
              <a:latin typeface="Segoe UI" panose="020B0502040204020203"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57200" marR="0" algn="r" rtl="1">
              <a:lnSpc>
                <a:spcPct val="107000"/>
              </a:lnSpc>
              <a:spcBef>
                <a:spcPts val="0"/>
              </a:spcBef>
              <a:spcAft>
                <a:spcPts val="800"/>
              </a:spcAft>
            </a:pPr>
            <a:r>
              <a:rPr lang="ar-JO" b="1" u="sng" dirty="0">
                <a:latin typeface="Calibri" panose="020F0502020204030204" pitchFamily="34" charset="0"/>
                <a:ea typeface="Calibri" panose="020F0502020204030204" pitchFamily="34" charset="0"/>
                <a:cs typeface="Arial" panose="020B0604020202020204" pitchFamily="34" charset="0"/>
              </a:rPr>
              <a:t>التدرب على الأدوار والتدرب على المهارات </a:t>
            </a:r>
            <a:endParaRPr lang="en-US" sz="2800" b="1" u="sng" dirty="0">
              <a:latin typeface="Calibri" panose="020F0502020204030204" pitchFamily="34" charset="0"/>
              <a:ea typeface="Calibri" panose="020F0502020204030204" pitchFamily="34" charset="0"/>
              <a:cs typeface="Arial" panose="020B0604020202020204" pitchFamily="34" charset="0"/>
            </a:endParaRPr>
          </a:p>
        </p:txBody>
      </p:sp>
      <p:sp>
        <p:nvSpPr>
          <p:cNvPr id="3" name="TextBox 2"/>
          <p:cNvSpPr txBox="1"/>
          <p:nvPr/>
        </p:nvSpPr>
        <p:spPr>
          <a:xfrm>
            <a:off x="762000" y="2705100"/>
            <a:ext cx="269626" cy="461665"/>
          </a:xfrm>
          <a:prstGeom prst="rect">
            <a:avLst/>
          </a:prstGeom>
          <a:noFill/>
        </p:spPr>
        <p:txBody>
          <a:bodyPr wrap="none" rtlCol="0">
            <a:spAutoFit/>
          </a:bodyPr>
          <a:lstStyle/>
          <a:p>
            <a:r>
              <a:rPr lang="en-US" dirty="0"/>
              <a:t> </a:t>
            </a:r>
          </a:p>
        </p:txBody>
      </p:sp>
      <p:sp>
        <p:nvSpPr>
          <p:cNvPr id="4" name="Content Placeholder 1"/>
          <p:cNvSpPr txBox="1">
            <a:spLocks/>
          </p:cNvSpPr>
          <p:nvPr/>
        </p:nvSpPr>
        <p:spPr>
          <a:xfrm>
            <a:off x="457200" y="2133600"/>
            <a:ext cx="8305800" cy="3429000"/>
          </a:xfrm>
          <a:prstGeom prst="rect">
            <a:avLst/>
          </a:prstGeom>
        </p:spPr>
        <p:txBody>
          <a:bodyPr/>
          <a:lst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indent="0" algn="r" rtl="1"/>
            <a:endParaRPr lang="en-US" kern="0" dirty="0"/>
          </a:p>
          <a:p>
            <a:pPr marL="457200" marR="0" algn="r" rtl="1">
              <a:lnSpc>
                <a:spcPct val="107000"/>
              </a:lnSpc>
              <a:spcBef>
                <a:spcPts val="0"/>
              </a:spcBef>
              <a:spcAft>
                <a:spcPts val="800"/>
              </a:spcAft>
            </a:pPr>
            <a:r>
              <a:rPr lang="ar-JO" b="1" dirty="0">
                <a:latin typeface="Calibri" panose="020F0502020204030204" pitchFamily="34" charset="0"/>
                <a:ea typeface="Calibri" panose="020F0502020204030204" pitchFamily="34" charset="0"/>
                <a:cs typeface="Arial" panose="020B0604020202020204" pitchFamily="34" charset="0"/>
              </a:rPr>
              <a:t>سيناريو </a:t>
            </a:r>
            <a:endParaRPr lang="en-US" sz="1800" b="1" dirty="0">
              <a:latin typeface="Calibri" panose="020F0502020204030204" pitchFamily="34" charset="0"/>
              <a:ea typeface="Calibri" panose="020F0502020204030204" pitchFamily="34" charset="0"/>
              <a:cs typeface="Arial" panose="020B0604020202020204" pitchFamily="34" charset="0"/>
            </a:endParaRPr>
          </a:p>
          <a:p>
            <a:pPr algn="r" rtl="1"/>
            <a:r>
              <a:rPr lang="ar-JO" dirty="0">
                <a:latin typeface="Calibri" panose="020F0502020204030204" pitchFamily="34" charset="0"/>
                <a:ea typeface="Calibri" panose="020F0502020204030204" pitchFamily="34" charset="0"/>
                <a:cs typeface="Arial" panose="020B0604020202020204" pitchFamily="34" charset="0"/>
              </a:rPr>
              <a:t>    تتعرض الطفلة البالغة من العمر 13 عاما للتحرش الجنسي في المجتمع من قبل مراهقين أكبر بكثير منها </a:t>
            </a:r>
            <a:endParaRPr lang="en-US" kern="0" dirty="0"/>
          </a:p>
        </p:txBody>
      </p:sp>
    </p:spTree>
    <p:extLst>
      <p:ext uri="{BB962C8B-B14F-4D97-AF65-F5344CB8AC3E}">
        <p14:creationId xmlns:p14="http://schemas.microsoft.com/office/powerpoint/2010/main" xmlns="" val="237558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5" name="Title 1"/>
          <p:cNvSpPr>
            <a:spLocks noGrp="1"/>
          </p:cNvSpPr>
          <p:nvPr>
            <p:ph type="title"/>
          </p:nvPr>
        </p:nvSpPr>
        <p:spPr>
          <a:xfrm>
            <a:off x="457200" y="914400"/>
            <a:ext cx="8305800" cy="762000"/>
          </a:xfrm>
        </p:spPr>
        <p:txBody>
          <a:bodyPr/>
          <a:lstStyle/>
          <a:p>
            <a:pPr marL="457200" marR="0" algn="r" rtl="1">
              <a:lnSpc>
                <a:spcPct val="107000"/>
              </a:lnSpc>
              <a:spcBef>
                <a:spcPts val="0"/>
              </a:spcBef>
              <a:spcAft>
                <a:spcPts val="800"/>
              </a:spcAft>
            </a:pPr>
            <a:r>
              <a:rPr lang="ar-JO" b="1" u="sng" dirty="0">
                <a:latin typeface="Calibri" panose="020F0502020204030204" pitchFamily="34" charset="0"/>
                <a:ea typeface="Calibri" panose="020F0502020204030204" pitchFamily="34" charset="0"/>
                <a:cs typeface="Arial" panose="020B0604020202020204" pitchFamily="34" charset="0"/>
              </a:rPr>
              <a:t>التعاطف مع جميع الأطفال </a:t>
            </a:r>
            <a:endParaRPr lang="en-US" sz="2400" b="1" u="sng" dirty="0">
              <a:latin typeface="Calibri" panose="020F0502020204030204" pitchFamily="34" charset="0"/>
              <a:ea typeface="Calibri" panose="020F0502020204030204" pitchFamily="34" charset="0"/>
              <a:cs typeface="Arial" panose="020B0604020202020204" pitchFamily="34" charset="0"/>
            </a:endParaRPr>
          </a:p>
        </p:txBody>
      </p:sp>
      <p:sp>
        <p:nvSpPr>
          <p:cNvPr id="118786" name="Content Placeholder 4"/>
          <p:cNvSpPr>
            <a:spLocks noGrp="1"/>
          </p:cNvSpPr>
          <p:nvPr>
            <p:ph idx="1"/>
          </p:nvPr>
        </p:nvSpPr>
        <p:spPr>
          <a:xfrm>
            <a:off x="457200" y="1676400"/>
            <a:ext cx="8305800" cy="4419600"/>
          </a:xfrm>
        </p:spPr>
        <p:txBody>
          <a:bodyPr/>
          <a:lstStyle/>
          <a:p>
            <a:pPr lvl="0" algn="r"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يحتاج المراهقون الذين يعانون من إعاقات إلى الرعاية والدعم </a:t>
            </a:r>
            <a:r>
              <a:rPr lang="ar-JO" sz="2400" dirty="0" smtClean="0">
                <a:latin typeface="Calibri" panose="020F0502020204030204" pitchFamily="34" charset="0"/>
                <a:ea typeface="Calibri" panose="020F0502020204030204" pitchFamily="34" charset="0"/>
                <a:cs typeface="Arial" panose="020B0604020202020204" pitchFamily="34" charset="0"/>
              </a:rPr>
              <a:t>مثل </a:t>
            </a:r>
            <a:r>
              <a:rPr lang="ar-JO" sz="2400" dirty="0">
                <a:latin typeface="Calibri" panose="020F0502020204030204" pitchFamily="34" charset="0"/>
                <a:ea typeface="Calibri" panose="020F0502020204030204" pitchFamily="34" charset="0"/>
                <a:cs typeface="Arial" panose="020B0604020202020204" pitchFamily="34" charset="0"/>
              </a:rPr>
              <a:t>أي مراهق آخر .</a:t>
            </a:r>
          </a:p>
          <a:p>
            <a:pPr lvl="0" algn="r" rtl="1">
              <a:lnSpc>
                <a:spcPct val="107000"/>
              </a:lnSpc>
              <a:spcBef>
                <a:spcPts val="0"/>
              </a:spcBef>
              <a:spcAft>
                <a:spcPts val="800"/>
              </a:spcAft>
              <a:buFont typeface="Symbol" panose="05050102010706020507" pitchFamily="18" charset="2"/>
              <a:buChar char=""/>
            </a:pP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r"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دعنا نتخيل للحظة كيف تشعر إذا كنت طفلا تتعلم بشكل أبطأ من الآخرين أو أنك غير قادر على السير أو لا تستطيع أن </a:t>
            </a:r>
            <a:r>
              <a:rPr lang="ar-JO" sz="2400" dirty="0" smtClean="0">
                <a:latin typeface="Calibri" panose="020F0502020204030204" pitchFamily="34" charset="0"/>
                <a:ea typeface="Calibri" panose="020F0502020204030204" pitchFamily="34" charset="0"/>
                <a:cs typeface="Arial" panose="020B0604020202020204" pitchFamily="34" charset="0"/>
              </a:rPr>
              <a:t>تسمع. </a:t>
            </a:r>
            <a:r>
              <a:rPr lang="ar-JO" sz="2400" b="1" dirty="0">
                <a:latin typeface="Calibri" panose="020F0502020204030204" pitchFamily="34" charset="0"/>
                <a:ea typeface="Calibri" panose="020F0502020204030204" pitchFamily="34" charset="0"/>
                <a:cs typeface="Arial" panose="020B0604020202020204" pitchFamily="34" charset="0"/>
              </a:rPr>
              <a:t>ما نوع المساعدة أو التفهم الذي تريده من </a:t>
            </a:r>
            <a:r>
              <a:rPr lang="ar-JO" sz="2400" b="1" dirty="0" smtClean="0">
                <a:latin typeface="Calibri" panose="020F0502020204030204" pitchFamily="34" charset="0"/>
                <a:ea typeface="Calibri" panose="020F0502020204030204" pitchFamily="34" charset="0"/>
                <a:cs typeface="Arial" panose="020B0604020202020204" pitchFamily="34" charset="0"/>
              </a:rPr>
              <a:t>مقدمينا للرعاية؟ </a:t>
            </a:r>
            <a:endParaRPr lang="ar-JO" sz="2400" b="1" dirty="0">
              <a:latin typeface="Calibri" panose="020F0502020204030204" pitchFamily="34" charset="0"/>
              <a:ea typeface="Calibri" panose="020F0502020204030204" pitchFamily="34" charset="0"/>
              <a:cs typeface="Arial" panose="020B0604020202020204" pitchFamily="34" charset="0"/>
            </a:endParaRPr>
          </a:p>
          <a:p>
            <a:pPr lvl="0" algn="r" rtl="1">
              <a:lnSpc>
                <a:spcPct val="107000"/>
              </a:lnSpc>
              <a:spcBef>
                <a:spcPts val="0"/>
              </a:spcBef>
              <a:spcAft>
                <a:spcPts val="800"/>
              </a:spcAft>
              <a:buFont typeface="Symbol" panose="05050102010706020507" pitchFamily="18" charset="2"/>
              <a:buChar char=""/>
            </a:pPr>
            <a:endParaRPr lang="en-US" sz="1600" b="1" dirty="0">
              <a:latin typeface="Calibri" panose="020F0502020204030204" pitchFamily="34" charset="0"/>
              <a:ea typeface="Calibri" panose="020F0502020204030204" pitchFamily="34" charset="0"/>
              <a:cs typeface="Arial" panose="020B0604020202020204" pitchFamily="34" charset="0"/>
            </a:endParaRPr>
          </a:p>
          <a:p>
            <a:pPr lvl="0" algn="r"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هناك أنواع مختلفة من العوائق في العائلات والمجتمعات التي قد تعترض طريق فرص تقديم مساعدة تعليمية واجتماعية وجسدية كافية للمراهقين المعاقين. </a:t>
            </a:r>
            <a:r>
              <a:rPr lang="ar-JO" sz="2400" b="1" dirty="0">
                <a:latin typeface="Calibri" panose="020F0502020204030204" pitchFamily="34" charset="0"/>
                <a:ea typeface="Calibri" panose="020F0502020204030204" pitchFamily="34" charset="0"/>
                <a:cs typeface="Arial" panose="020B0604020202020204" pitchFamily="34" charset="0"/>
              </a:rPr>
              <a:t>هل يمكن أن تذكر بعضا من هذه العوائق؟</a:t>
            </a:r>
            <a:endParaRPr lang="en-US" sz="1600" b="1" dirty="0">
              <a:latin typeface="Calibri" panose="020F0502020204030204" pitchFamily="34" charset="0"/>
              <a:ea typeface="Calibri" panose="020F0502020204030204" pitchFamily="34" charset="0"/>
              <a:cs typeface="Arial" panose="020B0604020202020204" pitchFamily="34" charset="0"/>
            </a:endParaRPr>
          </a:p>
          <a:p>
            <a:pPr marL="0" indent="0"/>
            <a:endParaRPr lang="en-US" sz="2400" dirty="0">
              <a:latin typeface="Arial" charset="0"/>
              <a:ea typeface="MS PGothic" charset="0"/>
            </a:endParaRPr>
          </a:p>
          <a:p>
            <a:pPr>
              <a:buFontTx/>
              <a:buChar char="•"/>
            </a:pPr>
            <a:endParaRPr lang="ar-JO" dirty="0"/>
          </a:p>
          <a:p>
            <a:pPr marL="0" indent="0"/>
            <a:endParaRPr lang="en-US" dirty="0"/>
          </a:p>
          <a:p>
            <a:pPr marL="0" indent="0"/>
            <a:endParaRPr lang="en-US" dirty="0"/>
          </a:p>
          <a:p>
            <a:r>
              <a:rPr lang="en-US" sz="3600" dirty="0">
                <a:latin typeface="Arial" charset="0"/>
                <a:ea typeface="MS PGothic" charset="0"/>
              </a:rPr>
              <a:t> </a:t>
            </a:r>
          </a:p>
          <a:p>
            <a:r>
              <a:rPr lang="en-US" sz="1600" dirty="0">
                <a:latin typeface="Arial" charset="0"/>
                <a:ea typeface="MS PGothic" charset="0"/>
              </a:rPr>
              <a:t> </a:t>
            </a:r>
          </a:p>
          <a:p>
            <a:endParaRPr lang="en-US" sz="3600" dirty="0">
              <a:latin typeface="Arial" charset="0"/>
              <a:ea typeface="MS PGothic" charset="0"/>
            </a:endParaRPr>
          </a:p>
        </p:txBody>
      </p:sp>
    </p:spTree>
    <p:extLst>
      <p:ext uri="{BB962C8B-B14F-4D97-AF65-F5344CB8AC3E}">
        <p14:creationId xmlns:p14="http://schemas.microsoft.com/office/powerpoint/2010/main" xmlns="" val="863211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98346"/>
            <a:ext cx="5334000" cy="1219200"/>
          </a:xfrm>
        </p:spPr>
        <p:txBody>
          <a:bodyPr/>
          <a:lstStyle/>
          <a:p>
            <a:pPr rtl="1"/>
            <a:r>
              <a:rPr lang="en-US" dirty="0"/>
              <a:t/>
            </a:r>
            <a:br>
              <a:rPr lang="en-US" dirty="0"/>
            </a:br>
            <a:r>
              <a:rPr lang="ar-JO" dirty="0"/>
              <a:t>ما هي الأوضاع التي يحتاج فيها المراهقون إلى </a:t>
            </a:r>
            <a:r>
              <a:rPr lang="ar-JO" dirty="0" smtClean="0"/>
              <a:t>مساعدة </a:t>
            </a:r>
            <a:r>
              <a:rPr lang="ar-JO" dirty="0"/>
              <a:t>من الكبار، وما هي الأوضاع التي قد يحتاجون فيها إلى الاستماع فقط ؟</a:t>
            </a:r>
            <a:r>
              <a:rPr lang="en-US" dirty="0"/>
              <a:t/>
            </a:r>
            <a:br>
              <a:rPr lang="en-US" dirty="0"/>
            </a:br>
            <a:endParaRPr lang="en-US" dirty="0"/>
          </a:p>
        </p:txBody>
      </p:sp>
      <p:sp>
        <p:nvSpPr>
          <p:cNvPr id="3" name="TextBox 2"/>
          <p:cNvSpPr txBox="1"/>
          <p:nvPr/>
        </p:nvSpPr>
        <p:spPr>
          <a:xfrm>
            <a:off x="3911600" y="3594100"/>
            <a:ext cx="184666" cy="461665"/>
          </a:xfrm>
          <a:prstGeom prst="rect">
            <a:avLst/>
          </a:prstGeom>
          <a:noFill/>
        </p:spPr>
        <p:txBody>
          <a:bodyPr wrap="none" rtlCol="0">
            <a:spAutoFit/>
          </a:bodyPr>
          <a:lstStyle/>
          <a:p>
            <a:endParaRPr lang="en-US" dirty="0"/>
          </a:p>
        </p:txBody>
      </p:sp>
      <p:pic>
        <p:nvPicPr>
          <p:cNvPr id="1026" name="Picture 2" descr="https://pixabay.com/static/uploads/photo/2012/04/05/01/17/ear-25595_960_720.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15000" y="1376834"/>
            <a:ext cx="2660719" cy="443453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itle 1"/>
          <p:cNvSpPr txBox="1">
            <a:spLocks/>
          </p:cNvSpPr>
          <p:nvPr/>
        </p:nvSpPr>
        <p:spPr bwMode="auto">
          <a:xfrm>
            <a:off x="416169" y="8382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ar-JO" b="1" u="sng" dirty="0"/>
              <a:t>فكر وشارك</a:t>
            </a:r>
            <a:endParaRPr lang="en-US" b="1" u="sng" kern="0" dirty="0"/>
          </a:p>
        </p:txBody>
      </p:sp>
    </p:spTree>
    <p:extLst>
      <p:ext uri="{BB962C8B-B14F-4D97-AF65-F5344CB8AC3E}">
        <p14:creationId xmlns:p14="http://schemas.microsoft.com/office/powerpoint/2010/main" xmlns="" val="3033312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bwMode="auto">
          <a:xfrm>
            <a:off x="228600" y="29718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ctr" rtl="1"/>
            <a:r>
              <a:rPr lang="ar-JO" b="1" u="sng" dirty="0"/>
              <a:t>منشط : من أنت ؟ </a:t>
            </a:r>
            <a:endParaRPr lang="en-US" b="1" u="sng" dirty="0"/>
          </a:p>
        </p:txBody>
      </p:sp>
    </p:spTree>
    <p:extLst>
      <p:ext uri="{BB962C8B-B14F-4D97-AF65-F5344CB8AC3E}">
        <p14:creationId xmlns:p14="http://schemas.microsoft.com/office/powerpoint/2010/main" xmlns="" val="2834448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JO" b="1" dirty="0"/>
              <a:t>العمل في مجموعة : أطفال في أزمة </a:t>
            </a:r>
            <a:endParaRPr lang="en-US" b="1" dirty="0"/>
          </a:p>
        </p:txBody>
      </p:sp>
      <p:sp>
        <p:nvSpPr>
          <p:cNvPr id="3" name="TextBox 2"/>
          <p:cNvSpPr txBox="1"/>
          <p:nvPr/>
        </p:nvSpPr>
        <p:spPr>
          <a:xfrm>
            <a:off x="762000" y="2133600"/>
            <a:ext cx="7454900" cy="1200329"/>
          </a:xfrm>
          <a:prstGeom prst="rect">
            <a:avLst/>
          </a:prstGeom>
          <a:noFill/>
        </p:spPr>
        <p:txBody>
          <a:bodyPr wrap="square" rtlCol="0">
            <a:spAutoFit/>
          </a:bodyPr>
          <a:lstStyle/>
          <a:p>
            <a:pPr marL="342900" lvl="0" indent="-342900" algn="r" rtl="1">
              <a:buFont typeface="Arial" panose="020B0604020202020204" pitchFamily="34" charset="0"/>
              <a:buChar char="•"/>
            </a:pPr>
            <a:r>
              <a:rPr lang="ar-JO" dirty="0"/>
              <a:t>ما هو أثر الأزمة على </a:t>
            </a:r>
            <a:r>
              <a:rPr lang="ar-JO" dirty="0" smtClean="0"/>
              <a:t>الأطفال؟</a:t>
            </a:r>
            <a:endParaRPr lang="en-US" dirty="0"/>
          </a:p>
          <a:p>
            <a:pPr marL="342900" lvl="0" indent="-342900" algn="r" rtl="1">
              <a:buFont typeface="Arial" panose="020B0604020202020204" pitchFamily="34" charset="0"/>
              <a:buChar char="•"/>
            </a:pPr>
            <a:endParaRPr lang="en-US" dirty="0"/>
          </a:p>
          <a:p>
            <a:pPr marL="342900" lvl="0" indent="-342900" algn="r" rtl="1">
              <a:buFont typeface="Arial" panose="020B0604020202020204" pitchFamily="34" charset="0"/>
              <a:buChar char="•"/>
            </a:pPr>
            <a:r>
              <a:rPr lang="ar-JO" dirty="0"/>
              <a:t>ما هي الأعراض النفسية التي يمكن أن تلاحظها ؟ </a:t>
            </a:r>
            <a:endParaRPr lang="en-US" dirty="0"/>
          </a:p>
        </p:txBody>
      </p:sp>
    </p:spTree>
    <p:extLst>
      <p:ext uri="{BB962C8B-B14F-4D97-AF65-F5344CB8AC3E}">
        <p14:creationId xmlns:p14="http://schemas.microsoft.com/office/powerpoint/2010/main" xmlns="" val="2542424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305800" cy="1219200"/>
          </a:xfrm>
        </p:spPr>
        <p:txBody>
          <a:bodyPr/>
          <a:lstStyle/>
          <a:p>
            <a:pPr marL="457200" marR="0" algn="r" rtl="1">
              <a:lnSpc>
                <a:spcPct val="107000"/>
              </a:lnSpc>
              <a:spcBef>
                <a:spcPts val="0"/>
              </a:spcBef>
              <a:spcAft>
                <a:spcPts val="800"/>
              </a:spcAft>
            </a:pPr>
            <a:r>
              <a:rPr lang="ar-JO" b="1" u="sng" dirty="0">
                <a:latin typeface="Calibri" panose="020F0502020204030204" pitchFamily="34" charset="0"/>
                <a:ea typeface="Calibri" panose="020F0502020204030204" pitchFamily="34" charset="0"/>
                <a:cs typeface="Arial" panose="020B0604020202020204" pitchFamily="34" charset="0"/>
              </a:rPr>
              <a:t>أثر الأزمة على الأطفال </a:t>
            </a:r>
            <a:endParaRPr lang="en-US" sz="2400" b="1" u="sng" dirty="0">
              <a:latin typeface="Calibri" panose="020F0502020204030204" pitchFamily="34" charset="0"/>
              <a:ea typeface="Calibri" panose="020F0502020204030204" pitchFamily="34" charset="0"/>
              <a:cs typeface="Arial" panose="020B0604020202020204" pitchFamily="34" charset="0"/>
            </a:endParaRPr>
          </a:p>
        </p:txBody>
      </p:sp>
      <p:sp>
        <p:nvSpPr>
          <p:cNvPr id="4" name="Content Placeholder 3"/>
          <p:cNvSpPr>
            <a:spLocks noGrp="1"/>
          </p:cNvSpPr>
          <p:nvPr>
            <p:ph idx="1"/>
          </p:nvPr>
        </p:nvSpPr>
        <p:spPr>
          <a:xfrm>
            <a:off x="228600" y="1295400"/>
            <a:ext cx="8305800" cy="4953000"/>
          </a:xfrm>
        </p:spPr>
        <p:txBody>
          <a:bodyPr/>
          <a:lstStyle/>
          <a:p>
            <a:pPr lvl="0" algn="just"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تؤثر الأزمة على الأطفال تماما كما تؤثر </a:t>
            </a:r>
            <a:r>
              <a:rPr lang="ar-JO" sz="2400" dirty="0" smtClean="0">
                <a:latin typeface="Calibri" panose="020F0502020204030204" pitchFamily="34" charset="0"/>
                <a:ea typeface="Calibri" panose="020F0502020204030204" pitchFamily="34" charset="0"/>
                <a:cs typeface="Arial" panose="020B0604020202020204" pitchFamily="34" charset="0"/>
              </a:rPr>
              <a:t>على </a:t>
            </a:r>
            <a:r>
              <a:rPr lang="ar-JO" sz="2400" dirty="0">
                <a:latin typeface="Calibri" panose="020F0502020204030204" pitchFamily="34" charset="0"/>
                <a:ea typeface="Calibri" panose="020F0502020204030204" pitchFamily="34" charset="0"/>
                <a:cs typeface="Arial" panose="020B0604020202020204" pitchFamily="34" charset="0"/>
              </a:rPr>
              <a:t>الكبار </a:t>
            </a:r>
            <a:r>
              <a:rPr lang="ar-JO" sz="2400" b="1" dirty="0" smtClean="0">
                <a:latin typeface="Calibri" panose="020F0502020204030204" pitchFamily="34" charset="0"/>
                <a:ea typeface="Calibri" panose="020F0502020204030204" pitchFamily="34" charset="0"/>
                <a:cs typeface="Arial" panose="020B0604020202020204" pitchFamily="34" charset="0"/>
              </a:rPr>
              <a:t>ولكن </a:t>
            </a:r>
            <a:r>
              <a:rPr lang="ar-JO" sz="2400" b="1" dirty="0">
                <a:latin typeface="Calibri" panose="020F0502020204030204" pitchFamily="34" charset="0"/>
                <a:ea typeface="Calibri" panose="020F0502020204030204" pitchFamily="34" charset="0"/>
                <a:cs typeface="Arial" panose="020B0604020202020204" pitchFamily="34" charset="0"/>
              </a:rPr>
              <a:t>بشكل </a:t>
            </a:r>
            <a:r>
              <a:rPr lang="ar-JO" sz="2400" b="1" dirty="0" smtClean="0">
                <a:latin typeface="Calibri" panose="020F0502020204030204" pitchFamily="34" charset="0"/>
                <a:ea typeface="Calibri" panose="020F0502020204030204" pitchFamily="34" charset="0"/>
                <a:cs typeface="Arial" panose="020B0604020202020204" pitchFamily="34" charset="0"/>
              </a:rPr>
              <a:t>مختلف.</a:t>
            </a:r>
            <a:endParaRPr lang="en-US" sz="1600" b="1" dirty="0">
              <a:latin typeface="Calibri" panose="020F0502020204030204" pitchFamily="34" charset="0"/>
              <a:ea typeface="Calibri" panose="020F0502020204030204" pitchFamily="34" charset="0"/>
              <a:cs typeface="Arial" panose="020B0604020202020204" pitchFamily="34" charset="0"/>
            </a:endParaRPr>
          </a:p>
          <a:p>
            <a:pPr lvl="0" algn="just" rtl="1">
              <a:lnSpc>
                <a:spcPct val="107000"/>
              </a:lnSpc>
              <a:spcBef>
                <a:spcPts val="0"/>
              </a:spcBef>
              <a:spcAft>
                <a:spcPts val="800"/>
              </a:spcAft>
              <a:buFont typeface="Symbol" panose="05050102010706020507" pitchFamily="18" charset="2"/>
              <a:buChar char=""/>
            </a:pPr>
            <a:r>
              <a:rPr lang="ar-JO" sz="2400" b="1" dirty="0">
                <a:latin typeface="Calibri" panose="020F0502020204030204" pitchFamily="34" charset="0"/>
                <a:ea typeface="Calibri" panose="020F0502020204030204" pitchFamily="34" charset="0"/>
                <a:cs typeface="Arial" panose="020B0604020202020204" pitchFamily="34" charset="0"/>
              </a:rPr>
              <a:t>الطفولة بحد ذاتها صعبة ومجهدة </a:t>
            </a:r>
            <a:r>
              <a:rPr lang="ar-JO" sz="2400" dirty="0">
                <a:latin typeface="Calibri" panose="020F0502020204030204" pitchFamily="34" charset="0"/>
                <a:ea typeface="Calibri" panose="020F0502020204030204" pitchFamily="34" charset="0"/>
                <a:cs typeface="Arial" panose="020B0604020202020204" pitchFamily="34" charset="0"/>
              </a:rPr>
              <a:t>بسبب التغيرات الجسدية ونمو الدماغ .</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يعتمد الأطفال </a:t>
            </a:r>
            <a:r>
              <a:rPr lang="ar-JO" sz="2400" b="1" dirty="0">
                <a:latin typeface="Calibri" panose="020F0502020204030204" pitchFamily="34" charset="0"/>
                <a:ea typeface="Calibri" panose="020F0502020204030204" pitchFamily="34" charset="0"/>
                <a:cs typeface="Arial" panose="020B0604020202020204" pitchFamily="34" charset="0"/>
              </a:rPr>
              <a:t>على رعاية الكبار الذين يحبونهم وتعاطفهم واهتمامهم </a:t>
            </a:r>
            <a:r>
              <a:rPr lang="ar-JO" sz="2400" dirty="0">
                <a:latin typeface="Calibri" panose="020F0502020204030204" pitchFamily="34" charset="0"/>
                <a:ea typeface="Calibri" panose="020F0502020204030204" pitchFamily="34" charset="0"/>
                <a:cs typeface="Arial" panose="020B0604020202020204" pitchFamily="34" charset="0"/>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يمكن أن يتوقف </a:t>
            </a:r>
            <a:r>
              <a:rPr lang="ar-JO" sz="2400" b="1" dirty="0">
                <a:latin typeface="Calibri" panose="020F0502020204030204" pitchFamily="34" charset="0"/>
                <a:ea typeface="Calibri" panose="020F0502020204030204" pitchFamily="34" charset="0"/>
                <a:cs typeface="Arial" panose="020B0604020202020204" pitchFamily="34" charset="0"/>
              </a:rPr>
              <a:t>التعلق في وقت الأزمة </a:t>
            </a:r>
            <a:r>
              <a:rPr lang="ar-JO" sz="2400" dirty="0">
                <a:latin typeface="Calibri" panose="020F0502020204030204" pitchFamily="34" charset="0"/>
                <a:ea typeface="Calibri" panose="020F0502020204030204" pitchFamily="34" charset="0"/>
                <a:cs typeface="Arial" panose="020B0604020202020204" pitchFamily="34" charset="0"/>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107000"/>
              </a:lnSpc>
              <a:spcBef>
                <a:spcPts val="0"/>
              </a:spcBef>
              <a:spcAft>
                <a:spcPts val="800"/>
              </a:spcAft>
              <a:buFont typeface="Symbol" panose="05050102010706020507" pitchFamily="18" charset="2"/>
              <a:buChar char=""/>
            </a:pPr>
            <a:r>
              <a:rPr lang="ar-JO" sz="2400" b="1" dirty="0">
                <a:latin typeface="Calibri" panose="020F0502020204030204" pitchFamily="34" charset="0"/>
                <a:ea typeface="Calibri" panose="020F0502020204030204" pitchFamily="34" charset="0"/>
                <a:cs typeface="Arial" panose="020B0604020202020204" pitchFamily="34" charset="0"/>
              </a:rPr>
              <a:t>غالبا ما يشعر الأطفال بما يشعر به آبائهم وأمهاتهم </a:t>
            </a:r>
            <a:r>
              <a:rPr lang="ar-JO" sz="2400" dirty="0">
                <a:latin typeface="Calibri" panose="020F0502020204030204" pitchFamily="34" charset="0"/>
                <a:ea typeface="Calibri" panose="020F0502020204030204" pitchFamily="34" charset="0"/>
                <a:cs typeface="Arial" panose="020B0604020202020204" pitchFamily="34" charset="0"/>
              </a:rPr>
              <a:t>بما فيه شعورهم بالضيق وانفعالاتهم .</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غالبا ما يكون الأطفال </a:t>
            </a:r>
            <a:r>
              <a:rPr lang="ar-JO" sz="2400" b="1" dirty="0">
                <a:latin typeface="Calibri" panose="020F0502020204030204" pitchFamily="34" charset="0"/>
                <a:ea typeface="Calibri" panose="020F0502020204030204" pitchFamily="34" charset="0"/>
                <a:cs typeface="Arial" panose="020B0604020202020204" pitchFamily="34" charset="0"/>
              </a:rPr>
              <a:t>معرضين لأحداث مؤلمة </a:t>
            </a:r>
            <a:r>
              <a:rPr lang="ar-JO" sz="2400" dirty="0">
                <a:latin typeface="Calibri" panose="020F0502020204030204" pitchFamily="34" charset="0"/>
                <a:ea typeface="Calibri" panose="020F0502020204030204" pitchFamily="34" charset="0"/>
                <a:cs typeface="Arial" panose="020B0604020202020204" pitchFamily="34" charset="0"/>
              </a:rPr>
              <a:t>خلال </a:t>
            </a:r>
            <a:r>
              <a:rPr lang="ar-JO" sz="2400" dirty="0" smtClean="0">
                <a:latin typeface="Calibri" panose="020F0502020204030204" pitchFamily="34" charset="0"/>
                <a:ea typeface="Calibri" panose="020F0502020204030204" pitchFamily="34" charset="0"/>
                <a:cs typeface="Arial" panose="020B0604020202020204" pitchFamily="34" charset="0"/>
              </a:rPr>
              <a:t>الأزمات.</a:t>
            </a:r>
            <a:endParaRPr lang="en-US" sz="1600" dirty="0">
              <a:latin typeface="Calibri" panose="020F0502020204030204" pitchFamily="34" charset="0"/>
              <a:ea typeface="Calibri" panose="020F0502020204030204" pitchFamily="34" charset="0"/>
              <a:cs typeface="Arial" panose="020B0604020202020204" pitchFamily="34" charset="0"/>
            </a:endParaRPr>
          </a:p>
          <a:p>
            <a:pPr lvl="0" algn="just" rtl="1">
              <a:lnSpc>
                <a:spcPct val="107000"/>
              </a:lnSpc>
              <a:spcBef>
                <a:spcPts val="0"/>
              </a:spcBef>
              <a:spcAft>
                <a:spcPts val="800"/>
              </a:spcAft>
              <a:buFont typeface="Symbol" panose="05050102010706020507" pitchFamily="18" charset="2"/>
              <a:buChar char=""/>
            </a:pPr>
            <a:r>
              <a:rPr lang="ar-JO" sz="2400" dirty="0">
                <a:latin typeface="Calibri" panose="020F0502020204030204" pitchFamily="34" charset="0"/>
                <a:ea typeface="Calibri" panose="020F0502020204030204" pitchFamily="34" charset="0"/>
                <a:cs typeface="Arial" panose="020B0604020202020204" pitchFamily="34" charset="0"/>
              </a:rPr>
              <a:t>أظهرت الأبحاث أننا كلما بدأنا بمساعدة الأطفال على التكيف مع الإجهاد في وقت الأزمة في وقت مبكر كلما كان هناك احتمال أكبر لمنع المشكلات النفسية الاجتماعية الخطيرة التي قد تتطور في مرحلة لاحقة من العمر .</a:t>
            </a:r>
            <a:endParaRPr lang="en-US" sz="1600" dirty="0">
              <a:latin typeface="Calibri" panose="020F0502020204030204" pitchFamily="34" charset="0"/>
              <a:ea typeface="Calibri" panose="020F0502020204030204" pitchFamily="34" charset="0"/>
              <a:cs typeface="Arial" panose="020B0604020202020204" pitchFamily="34" charset="0"/>
            </a:endParaRPr>
          </a:p>
          <a:p>
            <a:pPr rtl="1"/>
            <a:endParaRPr lang="en-US" sz="2400" dirty="0"/>
          </a:p>
        </p:txBody>
      </p:sp>
    </p:spTree>
    <p:extLst>
      <p:ext uri="{BB962C8B-B14F-4D97-AF65-F5344CB8AC3E}">
        <p14:creationId xmlns:p14="http://schemas.microsoft.com/office/powerpoint/2010/main" xmlns="" val="79305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305800" cy="1219200"/>
          </a:xfrm>
        </p:spPr>
        <p:txBody>
          <a:bodyPr/>
          <a:lstStyle/>
          <a:p>
            <a:pPr algn="r" rtl="1"/>
            <a:r>
              <a:rPr lang="ar-JO" b="1" dirty="0"/>
              <a:t>تجاهل أعراض الإجهاد: الدائرة </a:t>
            </a:r>
            <a:r>
              <a:rPr lang="ar-JO" b="1" dirty="0" smtClean="0"/>
              <a:t>المُفرغة </a:t>
            </a:r>
            <a:endParaRPr lang="en-US" b="1" dirty="0"/>
          </a:p>
        </p:txBody>
      </p:sp>
      <p:graphicFrame>
        <p:nvGraphicFramePr>
          <p:cNvPr id="4" name="Diagram 3">
            <a:extLst>
              <a:ext uri="{FF2B5EF4-FFF2-40B4-BE49-F238E27FC236}">
                <a16:creationId xmlns:a16="http://schemas.microsoft.com/office/drawing/2014/main" xmlns="" id="{A65CFA17-1BDA-483F-A28D-DABF2C725C8A}"/>
              </a:ext>
            </a:extLst>
          </p:cNvPr>
          <p:cNvGraphicFramePr/>
          <p:nvPr>
            <p:extLst>
              <p:ext uri="{D42A27DB-BD31-4B8C-83A1-F6EECF244321}">
                <p14:modId xmlns:p14="http://schemas.microsoft.com/office/powerpoint/2010/main" xmlns="" val="2236902713"/>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763009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pPr algn="r" rtl="1"/>
            <a:r>
              <a:rPr lang="ar-JO" b="1" dirty="0"/>
              <a:t>التحدث والاستماع</a:t>
            </a:r>
            <a:endParaRPr lang="en-US" b="1" u="sng" dirty="0"/>
          </a:p>
        </p:txBody>
      </p:sp>
      <p:sp>
        <p:nvSpPr>
          <p:cNvPr id="3" name="Rectangle 2"/>
          <p:cNvSpPr/>
          <p:nvPr/>
        </p:nvSpPr>
        <p:spPr>
          <a:xfrm>
            <a:off x="457200" y="1447800"/>
            <a:ext cx="8686800" cy="3785652"/>
          </a:xfrm>
          <a:prstGeom prst="rect">
            <a:avLst/>
          </a:prstGeom>
        </p:spPr>
        <p:txBody>
          <a:bodyPr wrap="square">
            <a:spAutoFit/>
          </a:bodyPr>
          <a:lstStyle/>
          <a:p>
            <a:pPr marL="342900" lvl="0" indent="-342900" algn="just" rtl="1">
              <a:buFont typeface="Arial" panose="020B0604020202020204" pitchFamily="34" charset="0"/>
              <a:buChar char="•"/>
            </a:pPr>
            <a:r>
              <a:rPr lang="ar-JO" dirty="0"/>
              <a:t>خلال الأزمة غالبا ما تنقسم العائلة ويبدو أن الحياة اليومية العادية </a:t>
            </a:r>
            <a:r>
              <a:rPr lang="ar-JO" dirty="0" smtClean="0"/>
              <a:t>مستحيلة.</a:t>
            </a:r>
            <a:endParaRPr lang="en-US" dirty="0"/>
          </a:p>
          <a:p>
            <a:pPr marL="342900" lvl="0" indent="-342900" algn="just" rtl="1">
              <a:buFont typeface="Arial" panose="020B0604020202020204" pitchFamily="34" charset="0"/>
              <a:buChar char="•"/>
            </a:pPr>
            <a:endParaRPr lang="en-US" dirty="0"/>
          </a:p>
          <a:p>
            <a:pPr marL="342900" lvl="0" indent="-342900" algn="just" rtl="1">
              <a:buFont typeface="Arial" panose="020B0604020202020204" pitchFamily="34" charset="0"/>
              <a:buChar char="•"/>
            </a:pPr>
            <a:r>
              <a:rPr lang="ar-JO" dirty="0"/>
              <a:t>يمكن أن يشعر الأطفال بالحيرة والخوف مما يحدث من حولهم .</a:t>
            </a:r>
            <a:endParaRPr lang="en-US" dirty="0"/>
          </a:p>
          <a:p>
            <a:pPr marL="342900" lvl="0" indent="-342900" algn="just" rtl="1">
              <a:buFont typeface="Arial" panose="020B0604020202020204" pitchFamily="34" charset="0"/>
              <a:buChar char="•"/>
            </a:pPr>
            <a:endParaRPr lang="en-US" dirty="0"/>
          </a:p>
          <a:p>
            <a:pPr marL="342900" lvl="0" indent="-342900" algn="just" rtl="1">
              <a:buFont typeface="Arial" panose="020B0604020202020204" pitchFamily="34" charset="0"/>
              <a:buChar char="•"/>
            </a:pPr>
            <a:r>
              <a:rPr lang="ar-JO" dirty="0"/>
              <a:t>مع أن الأطفال مثل الكبار يحتاجون إلى الوقت حتى يتوقفوا عن التفكير بالأزمة ولكنهم لن يكونوا قادرين على نسيان ما حدث </a:t>
            </a:r>
            <a:r>
              <a:rPr lang="ar-JO" dirty="0" smtClean="0"/>
              <a:t>لهم.</a:t>
            </a:r>
            <a:endParaRPr lang="en-US" dirty="0"/>
          </a:p>
          <a:p>
            <a:pPr marL="342900" lvl="0" indent="-342900" algn="just" rtl="1">
              <a:buFont typeface="Arial" panose="020B0604020202020204" pitchFamily="34" charset="0"/>
              <a:buChar char="•"/>
            </a:pPr>
            <a:endParaRPr lang="en-US" dirty="0"/>
          </a:p>
          <a:p>
            <a:pPr marL="342900" lvl="0" indent="-342900" algn="just" rtl="1">
              <a:buFont typeface="Arial" panose="020B0604020202020204" pitchFamily="34" charset="0"/>
              <a:buChar char="•"/>
            </a:pPr>
            <a:r>
              <a:rPr lang="ar-JO" dirty="0"/>
              <a:t>إن التحدث عن ما حدث في الماضي وعن شعورهم بالقلق على المستقبل مع شخص يثقون به سوف يساعد الأطفال في إيجاد معنى لما يحدث من حولهم وبذلك تصبح ذكرياتهم أقل ضيقا .</a:t>
            </a:r>
            <a:endParaRPr lang="en-US" dirty="0"/>
          </a:p>
        </p:txBody>
      </p:sp>
    </p:spTree>
    <p:extLst>
      <p:ext uri="{BB962C8B-B14F-4D97-AF65-F5344CB8AC3E}">
        <p14:creationId xmlns:p14="http://schemas.microsoft.com/office/powerpoint/2010/main" xmlns="" val="4169098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JO" b="1" dirty="0"/>
              <a:t>ماذا يحتاج الأطفال ؟ </a:t>
            </a:r>
            <a:endParaRPr lang="en-US" b="1" dirty="0"/>
          </a:p>
        </p:txBody>
      </p:sp>
      <p:sp>
        <p:nvSpPr>
          <p:cNvPr id="3" name="TextBox 2"/>
          <p:cNvSpPr txBox="1"/>
          <p:nvPr/>
        </p:nvSpPr>
        <p:spPr>
          <a:xfrm>
            <a:off x="381001" y="1981200"/>
            <a:ext cx="7620000" cy="2677656"/>
          </a:xfrm>
          <a:prstGeom prst="rect">
            <a:avLst/>
          </a:prstGeom>
          <a:noFill/>
        </p:spPr>
        <p:txBody>
          <a:bodyPr wrap="square" rtlCol="0">
            <a:spAutoFit/>
          </a:bodyPr>
          <a:lstStyle/>
          <a:p>
            <a:pPr marL="342900" lvl="0" indent="-342900" algn="r" rtl="1">
              <a:buFont typeface="Arial" panose="020B0604020202020204" pitchFamily="34" charset="0"/>
              <a:buChar char="•"/>
            </a:pPr>
            <a:r>
              <a:rPr lang="ar-JO" dirty="0"/>
              <a:t>فهم ما يجري من حولهم </a:t>
            </a:r>
            <a:endParaRPr lang="en-US" dirty="0"/>
          </a:p>
          <a:p>
            <a:pPr marL="342900" lvl="0" indent="-342900" algn="r" rtl="1">
              <a:buFont typeface="Arial" panose="020B0604020202020204" pitchFamily="34" charset="0"/>
              <a:buChar char="•"/>
            </a:pPr>
            <a:r>
              <a:rPr lang="ar-JO" dirty="0"/>
              <a:t>التعبير عن مشاعرهم </a:t>
            </a:r>
            <a:endParaRPr lang="en-US" dirty="0"/>
          </a:p>
          <a:p>
            <a:pPr marL="342900" lvl="0" indent="-342900" algn="r" rtl="1">
              <a:buFont typeface="Arial" panose="020B0604020202020204" pitchFamily="34" charset="0"/>
              <a:buChar char="•"/>
            </a:pPr>
            <a:r>
              <a:rPr lang="ar-JO" dirty="0"/>
              <a:t>بالنسبة لمقدمي الرعاية الاستماع </a:t>
            </a:r>
            <a:r>
              <a:rPr lang="ar-JO" dirty="0" smtClean="0"/>
              <a:t>اليهم بشكل </a:t>
            </a:r>
            <a:r>
              <a:rPr lang="ar-JO" dirty="0"/>
              <a:t>حساس وفعال </a:t>
            </a:r>
            <a:endParaRPr lang="en-US" dirty="0"/>
          </a:p>
          <a:p>
            <a:pPr marL="342900" lvl="0" indent="-342900" algn="r" rtl="1">
              <a:buFont typeface="Arial" panose="020B0604020202020204" pitchFamily="34" charset="0"/>
              <a:buChar char="•"/>
            </a:pPr>
            <a:r>
              <a:rPr lang="ar-JO" dirty="0"/>
              <a:t>بالنسبة لمقدمي الرعاية تقبل مشاعر أطفالهم </a:t>
            </a:r>
            <a:r>
              <a:rPr lang="ar-JO" dirty="0" smtClean="0"/>
              <a:t>وأن </a:t>
            </a:r>
            <a:r>
              <a:rPr lang="ar-JO" dirty="0"/>
              <a:t>يدعوهم يتكلمون عندما يشعرون بالرغبة لذلك </a:t>
            </a:r>
            <a:endParaRPr lang="en-US" dirty="0"/>
          </a:p>
          <a:p>
            <a:pPr marL="342900" indent="-342900" algn="r" rtl="1">
              <a:buFont typeface="Wingdings" charset="2"/>
              <a:buChar char="Ø"/>
            </a:pPr>
            <a:endParaRPr lang="en-US" dirty="0"/>
          </a:p>
          <a:p>
            <a:pPr marL="342900" indent="-342900" algn="r" rtl="1">
              <a:buFont typeface="Arial" panose="020B0604020202020204" pitchFamily="34" charset="0"/>
              <a:buChar char="•"/>
            </a:pPr>
            <a:endParaRPr lang="en-US" dirty="0"/>
          </a:p>
        </p:txBody>
      </p:sp>
    </p:spTree>
    <p:extLst>
      <p:ext uri="{BB962C8B-B14F-4D97-AF65-F5344CB8AC3E}">
        <p14:creationId xmlns:p14="http://schemas.microsoft.com/office/powerpoint/2010/main" xmlns="" val="4194064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228600" y="2286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pPr algn="r" rtl="1"/>
            <a:r>
              <a:rPr lang="ar-JO" sz="4000" b="1" u="sng" dirty="0"/>
              <a:t>دعنا </a:t>
            </a:r>
            <a:r>
              <a:rPr lang="ar-JO" sz="4000" b="1" u="sng" dirty="0" smtClean="0"/>
              <a:t>نتمرن</a:t>
            </a:r>
            <a:r>
              <a:rPr lang="en-US" sz="4000" b="1" u="sng" dirty="0" smtClean="0"/>
              <a:t>!</a:t>
            </a:r>
            <a:endParaRPr lang="en-US" sz="4000" b="1" u="sng" dirty="0"/>
          </a:p>
        </p:txBody>
      </p:sp>
      <p:sp>
        <p:nvSpPr>
          <p:cNvPr id="4" name="TextBox 3"/>
          <p:cNvSpPr txBox="1"/>
          <p:nvPr/>
        </p:nvSpPr>
        <p:spPr>
          <a:xfrm>
            <a:off x="228600" y="990600"/>
            <a:ext cx="8610600" cy="5509200"/>
          </a:xfrm>
          <a:prstGeom prst="rect">
            <a:avLst/>
          </a:prstGeom>
          <a:noFill/>
        </p:spPr>
        <p:txBody>
          <a:bodyPr wrap="square" rtlCol="0">
            <a:spAutoFit/>
          </a:bodyPr>
          <a:lstStyle/>
          <a:p>
            <a:pPr algn="r" rtl="1"/>
            <a:r>
              <a:rPr lang="ar-JO" sz="1600" b="1" dirty="0"/>
              <a:t>المجموعة الأولى  </a:t>
            </a:r>
            <a:r>
              <a:rPr lang="ar-JO" sz="1600" dirty="0"/>
              <a:t>منهاج مهارات الآباء والأمهات لمقدمي الرعاية للمراهقين – القسم 6 التواصل والتعاطف مع الأطفال والمراهقين </a:t>
            </a:r>
            <a:endParaRPr lang="en-US" sz="1600" dirty="0"/>
          </a:p>
          <a:p>
            <a:pPr marL="285750" lvl="0" indent="-285750" algn="r" rtl="1">
              <a:buFont typeface="Arial" panose="020B0604020202020204" pitchFamily="34" charset="0"/>
              <a:buChar char="•"/>
            </a:pPr>
            <a:r>
              <a:rPr lang="ar-JO" sz="1600" dirty="0"/>
              <a:t>النشاط رقم 3: يستغرق التواصل وقتا واحتراما </a:t>
            </a:r>
            <a:endParaRPr lang="en-US" sz="1600" dirty="0"/>
          </a:p>
          <a:p>
            <a:pPr marL="285750" lvl="0" indent="-285750" algn="r" rtl="1">
              <a:buFont typeface="Arial" panose="020B0604020202020204" pitchFamily="34" charset="0"/>
              <a:buChar char="•"/>
            </a:pPr>
            <a:r>
              <a:rPr lang="ar-JO" sz="1600" dirty="0"/>
              <a:t>النشاط رقم 4 : مفهوم التعاطف</a:t>
            </a:r>
            <a:endParaRPr lang="en-US" sz="1600" dirty="0"/>
          </a:p>
          <a:p>
            <a:pPr lvl="0" algn="r" rtl="1"/>
            <a:endParaRPr lang="en-US" sz="1600" dirty="0"/>
          </a:p>
          <a:p>
            <a:pPr algn="r" rtl="1"/>
            <a:r>
              <a:rPr lang="ar-JO" sz="1600" b="1" dirty="0"/>
              <a:t>المجموعة الثانية  </a:t>
            </a:r>
            <a:r>
              <a:rPr lang="ar-JO" sz="1600" dirty="0"/>
              <a:t>منهاج الآباء </a:t>
            </a:r>
            <a:r>
              <a:rPr lang="ar-JO" sz="1600" dirty="0" smtClean="0"/>
              <a:t>والأمهات </a:t>
            </a:r>
            <a:r>
              <a:rPr lang="ar-JO" sz="1600" dirty="0"/>
              <a:t>لمقدمي الرعاية للمراهقين –القسم 6 التواصل والتعاطف مع الأطفال والمراهقين </a:t>
            </a:r>
            <a:endParaRPr lang="en-US" sz="1600" dirty="0"/>
          </a:p>
          <a:p>
            <a:pPr marL="285750" lvl="0" indent="-285750" algn="r" rtl="1">
              <a:buFont typeface="Arial" panose="020B0604020202020204" pitchFamily="34" charset="0"/>
              <a:buChar char="•"/>
            </a:pPr>
            <a:r>
              <a:rPr lang="ar-JO" sz="1600" dirty="0"/>
              <a:t>النشاط رقم 5 :إظهار التعاطف يتألف من </a:t>
            </a:r>
            <a:r>
              <a:rPr lang="ar-JO" sz="1600" dirty="0" smtClean="0"/>
              <a:t>أساليب </a:t>
            </a:r>
            <a:r>
              <a:rPr lang="ar-JO" sz="1600" dirty="0"/>
              <a:t>ذات أربع خطوات</a:t>
            </a:r>
            <a:endParaRPr lang="en-US" sz="1600" dirty="0"/>
          </a:p>
          <a:p>
            <a:pPr lvl="0" algn="r" rtl="1"/>
            <a:endParaRPr lang="en-US" sz="1600" dirty="0"/>
          </a:p>
          <a:p>
            <a:pPr algn="r" rtl="1"/>
            <a:r>
              <a:rPr lang="ar-JO" sz="1600" b="1" dirty="0"/>
              <a:t>المجموعة الثالثة </a:t>
            </a:r>
            <a:r>
              <a:rPr lang="ar-JO" sz="1600" dirty="0"/>
              <a:t>منهاج مهارات الآباء </a:t>
            </a:r>
            <a:r>
              <a:rPr lang="ar-JO" sz="1600" dirty="0" smtClean="0"/>
              <a:t>والأمهات </a:t>
            </a:r>
            <a:r>
              <a:rPr lang="ar-JO" sz="1600" dirty="0"/>
              <a:t>لمقدمي الرعاية </a:t>
            </a:r>
            <a:r>
              <a:rPr lang="ar-JO" sz="1600" dirty="0" smtClean="0"/>
              <a:t>للمراهقين/منهاج </a:t>
            </a:r>
            <a:r>
              <a:rPr lang="ar-JO" sz="1600" dirty="0"/>
              <a:t>مهارات الآباء والأمهات لمقدمي الرعاية للأطفال –القسم 11 : فهم حاجات المراهقين النفسية الاجتماعية /توفير دعم نفسي اجتماعي للأطفال </a:t>
            </a:r>
            <a:endParaRPr lang="en-US" sz="1600" dirty="0"/>
          </a:p>
          <a:p>
            <a:pPr marL="285750" lvl="0" indent="-285750" algn="r" rtl="1">
              <a:buFont typeface="Arial" panose="020B0604020202020204" pitchFamily="34" charset="0"/>
              <a:buChar char="•"/>
            </a:pPr>
            <a:r>
              <a:rPr lang="ar-JO" sz="1600" dirty="0"/>
              <a:t>النشاط رقم 2 : أثر الحروب ( تختصر إلى 20 دقيقة ) </a:t>
            </a:r>
            <a:endParaRPr lang="en-US" sz="1600" dirty="0"/>
          </a:p>
          <a:p>
            <a:pPr lvl="0" algn="r" rtl="1"/>
            <a:endParaRPr lang="en-US" sz="1600" dirty="0"/>
          </a:p>
          <a:p>
            <a:pPr algn="r" rtl="1"/>
            <a:r>
              <a:rPr lang="ar-JO" sz="1600" b="1" dirty="0"/>
              <a:t>المجموعة الرابعة </a:t>
            </a:r>
            <a:r>
              <a:rPr lang="ar-JO" sz="1600" dirty="0"/>
              <a:t>منهاج مهارات الآباء والأمهات لمقدمي الرعاية للمراهقين/منهاج مهارات الآباء والأمهات لمقدمي الرعاية للأطفال –القسم 11:فهم حاجات المراهقين لنفسية والاجتماعية \توفير دعم نفسي واجتماعي للأطفال </a:t>
            </a:r>
            <a:endParaRPr lang="en-US" sz="1600" dirty="0"/>
          </a:p>
          <a:p>
            <a:pPr marL="285750" lvl="0" indent="-285750" algn="r" rtl="1">
              <a:buFont typeface="Arial" panose="020B0604020202020204" pitchFamily="34" charset="0"/>
              <a:buChar char="•"/>
            </a:pPr>
            <a:r>
              <a:rPr lang="ar-JO" sz="1600" dirty="0"/>
              <a:t>النشاط رقم 2:أثر الحروب (تختصر على 20 دقيقة) </a:t>
            </a:r>
            <a:endParaRPr lang="en-US" sz="1600" dirty="0"/>
          </a:p>
          <a:p>
            <a:pPr marL="285750" lvl="0" indent="-285750" algn="r" rtl="1">
              <a:buFont typeface="Arial" panose="020B0604020202020204" pitchFamily="34" charset="0"/>
              <a:buChar char="•"/>
            </a:pPr>
            <a:endParaRPr lang="en-US" sz="1600" dirty="0"/>
          </a:p>
          <a:p>
            <a:pPr algn="r" rtl="1"/>
            <a:r>
              <a:rPr lang="ar-JO" sz="1600" b="1" dirty="0"/>
              <a:t>المجموعة الخامسة </a:t>
            </a:r>
            <a:r>
              <a:rPr lang="ar-JO" sz="1600" dirty="0"/>
              <a:t>منهاج مهارات الآباء والأمهات لمقدمي الرعاية للمراهقين /القسم 5 : بناء علاقات إيجابية وخلق فضاءات للحوار </a:t>
            </a:r>
            <a:endParaRPr lang="en-US" sz="1600" dirty="0"/>
          </a:p>
          <a:p>
            <a:pPr marL="285750" lvl="0" indent="-285750" algn="r" rtl="1">
              <a:buFont typeface="Arial" panose="020B0604020202020204" pitchFamily="34" charset="0"/>
              <a:buChar char="•"/>
            </a:pPr>
            <a:r>
              <a:rPr lang="ar-JO" sz="1600" dirty="0"/>
              <a:t>النشاط رقم 3: استرخاء </a:t>
            </a:r>
            <a:endParaRPr lang="en-US" sz="1600" dirty="0"/>
          </a:p>
          <a:p>
            <a:pPr marL="285750" lvl="0" indent="-285750" algn="r" rtl="1">
              <a:buFont typeface="Arial" panose="020B0604020202020204" pitchFamily="34" charset="0"/>
              <a:buChar char="•"/>
            </a:pPr>
            <a:endParaRPr lang="en-US" sz="1600" dirty="0"/>
          </a:p>
          <a:p>
            <a:pPr algn="r" rtl="1"/>
            <a:r>
              <a:rPr lang="ar-JO" sz="1600" b="1" dirty="0"/>
              <a:t>المجموعة رقم 6 </a:t>
            </a:r>
            <a:r>
              <a:rPr lang="ar-JO" sz="1600" dirty="0"/>
              <a:t>:منهاج مهارات الآباء والأمهات لمقدمي الرعاية للمراهقين/قسم 5 :وقت إيجابي من الآباء والأمهات للنمو الصحي والتطور </a:t>
            </a:r>
            <a:endParaRPr lang="en-US" sz="1600" dirty="0"/>
          </a:p>
          <a:p>
            <a:pPr marL="285750" lvl="0" indent="-285750" algn="r" rtl="1">
              <a:buFont typeface="Arial" panose="020B0604020202020204" pitchFamily="34" charset="0"/>
              <a:buChar char="•"/>
            </a:pPr>
            <a:r>
              <a:rPr lang="ar-JO" sz="1600" dirty="0"/>
              <a:t>النشاط رقم 4: التربية والتعليم لدعم حاجات الأطفال النفسية الاجتماعية</a:t>
            </a:r>
            <a:endParaRPr lang="en-US" sz="1050" dirty="0"/>
          </a:p>
        </p:txBody>
      </p:sp>
    </p:spTree>
    <p:extLst>
      <p:ext uri="{BB962C8B-B14F-4D97-AF65-F5344CB8AC3E}">
        <p14:creationId xmlns:p14="http://schemas.microsoft.com/office/powerpoint/2010/main" xmlns="" val="1473874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pPr algn="r" rtl="1"/>
            <a:r>
              <a:rPr lang="ar-JO" b="1" u="sng" dirty="0"/>
              <a:t>الشريحة رقم 2</a:t>
            </a:r>
            <a:endParaRPr lang="en-US" b="1" u="sng" dirty="0"/>
          </a:p>
        </p:txBody>
      </p:sp>
      <p:sp>
        <p:nvSpPr>
          <p:cNvPr id="3" name="TextBox 2"/>
          <p:cNvSpPr txBox="1"/>
          <p:nvPr/>
        </p:nvSpPr>
        <p:spPr>
          <a:xfrm>
            <a:off x="381000" y="2133600"/>
            <a:ext cx="8267699" cy="2677656"/>
          </a:xfrm>
          <a:prstGeom prst="rect">
            <a:avLst/>
          </a:prstGeom>
          <a:noFill/>
        </p:spPr>
        <p:txBody>
          <a:bodyPr wrap="square" rtlCol="0">
            <a:spAutoFit/>
          </a:bodyPr>
          <a:lstStyle/>
          <a:p>
            <a:pPr algn="r" rtl="1"/>
            <a:r>
              <a:rPr lang="ar-JO" b="1" dirty="0"/>
              <a:t>قم بمناقشة ما يلي مع شريكك</a:t>
            </a:r>
          </a:p>
          <a:p>
            <a:pPr algn="r" rtl="1"/>
            <a:endParaRPr lang="en-US" b="1" dirty="0"/>
          </a:p>
          <a:p>
            <a:pPr marL="342900" lvl="0" indent="-342900" algn="r" rtl="1">
              <a:buFont typeface="Arial" panose="020B0604020202020204" pitchFamily="34" charset="0"/>
              <a:buChar char="•"/>
            </a:pPr>
            <a:r>
              <a:rPr lang="ar-JO" dirty="0"/>
              <a:t>ما هي بعض طرق اللعب مع الأطفال التي تعزز تطور الدماغ؟</a:t>
            </a:r>
          </a:p>
          <a:p>
            <a:pPr marL="342900" lvl="0" indent="-342900" algn="r" rtl="1">
              <a:buFont typeface="Arial" panose="020B0604020202020204" pitchFamily="34" charset="0"/>
              <a:buChar char="•"/>
            </a:pPr>
            <a:endParaRPr lang="en-US" dirty="0"/>
          </a:p>
          <a:p>
            <a:pPr marL="342900" lvl="0" indent="-342900" algn="r" rtl="1">
              <a:buFont typeface="Arial" panose="020B0604020202020204" pitchFamily="34" charset="0"/>
              <a:buChar char="•"/>
            </a:pPr>
            <a:r>
              <a:rPr lang="ar-JO" dirty="0"/>
              <a:t>هل تتوفر لديك الفرصة للعب مع </a:t>
            </a:r>
            <a:r>
              <a:rPr lang="ar-JO" dirty="0" smtClean="0"/>
              <a:t>أطفالك (إذا </a:t>
            </a:r>
            <a:r>
              <a:rPr lang="ar-JO" dirty="0"/>
              <a:t>لم يكن لديك أطفال، هل تلعب مع أطفال أصدقائك أو أقاربك) بطريقة تعزز نمو الدماغ؟</a:t>
            </a:r>
            <a:endParaRPr lang="en-US" dirty="0"/>
          </a:p>
          <a:p>
            <a:pPr algn="r" rtl="1"/>
            <a:r>
              <a:rPr lang="ar-JO" dirty="0"/>
              <a:t> </a:t>
            </a:r>
            <a:endParaRPr lang="en-US" dirty="0"/>
          </a:p>
        </p:txBody>
      </p:sp>
    </p:spTree>
    <p:extLst>
      <p:ext uri="{BB962C8B-B14F-4D97-AF65-F5344CB8AC3E}">
        <p14:creationId xmlns:p14="http://schemas.microsoft.com/office/powerpoint/2010/main" xmlns="" val="3531135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914400"/>
          </a:xfrm>
        </p:spPr>
        <p:txBody>
          <a:bodyPr/>
          <a:lstStyle/>
          <a:p>
            <a:pPr algn="ctr"/>
            <a:r>
              <a:rPr lang="ar-JO" dirty="0"/>
              <a:t>مستخلص</a:t>
            </a:r>
            <a:r>
              <a:rPr lang="en-US" dirty="0"/>
              <a:t/>
            </a:r>
            <a:br>
              <a:rPr lang="en-US" dirty="0"/>
            </a:br>
            <a:r>
              <a:rPr lang="en-US" b="1" u="sng" dirty="0"/>
              <a:t> </a:t>
            </a:r>
          </a:p>
        </p:txBody>
      </p:sp>
      <p:sp>
        <p:nvSpPr>
          <p:cNvPr id="4" name="Rectangle 3"/>
          <p:cNvSpPr/>
          <p:nvPr/>
        </p:nvSpPr>
        <p:spPr>
          <a:xfrm>
            <a:off x="381000" y="1371600"/>
            <a:ext cx="8299938" cy="4893647"/>
          </a:xfrm>
          <a:prstGeom prst="rect">
            <a:avLst/>
          </a:prstGeom>
        </p:spPr>
        <p:txBody>
          <a:bodyPr wrap="square">
            <a:spAutoFit/>
          </a:bodyPr>
          <a:lstStyle/>
          <a:p>
            <a:pPr algn="r"/>
            <a:r>
              <a:rPr lang="ar-JO" b="1" dirty="0"/>
              <a:t>الخطوة رقم 1 : التقويم الذاتي </a:t>
            </a:r>
            <a:endParaRPr lang="en-US" b="1" dirty="0"/>
          </a:p>
          <a:p>
            <a:pPr marL="342900" lvl="0" indent="-342900" algn="r" rtl="1">
              <a:buFont typeface="Arial" panose="020B0604020202020204" pitchFamily="34" charset="0"/>
              <a:buChar char="•"/>
            </a:pPr>
            <a:r>
              <a:rPr lang="ar-JO" dirty="0"/>
              <a:t>ما الذي سار بشكل جيد ؟ </a:t>
            </a:r>
            <a:endParaRPr lang="en-US" dirty="0"/>
          </a:p>
          <a:p>
            <a:pPr marL="342900" indent="-342900" algn="r" rtl="1">
              <a:buFont typeface="Arial" panose="020B0604020202020204" pitchFamily="34" charset="0"/>
              <a:buChar char="•"/>
            </a:pPr>
            <a:r>
              <a:rPr lang="ar-JO" dirty="0"/>
              <a:t>ما الذي كان بإمكانهم عمله بشكل مختلف؟</a:t>
            </a:r>
            <a:endParaRPr lang="en-US" dirty="0"/>
          </a:p>
          <a:p>
            <a:pPr algn="r" rtl="1"/>
            <a:endParaRPr lang="en-US" b="1" dirty="0"/>
          </a:p>
          <a:p>
            <a:pPr algn="r" rtl="1"/>
            <a:r>
              <a:rPr lang="ar-JO" b="1" dirty="0"/>
              <a:t>الخطوة رقم 2 : مستخلص للمجموعة ككل </a:t>
            </a:r>
            <a:endParaRPr lang="en-US" b="1" dirty="0"/>
          </a:p>
          <a:p>
            <a:pPr marL="342900" lvl="0" indent="-342900" algn="r" rtl="1">
              <a:buFont typeface="Arial" panose="020B0604020202020204" pitchFamily="34" charset="0"/>
              <a:buChar char="•"/>
            </a:pPr>
            <a:r>
              <a:rPr lang="ar-JO" dirty="0"/>
              <a:t>تغذية راجعة إيجابية </a:t>
            </a:r>
            <a:endParaRPr lang="en-US" dirty="0"/>
          </a:p>
          <a:p>
            <a:pPr marL="342900" lvl="0" indent="-342900" algn="r" rtl="1">
              <a:buFont typeface="Arial" panose="020B0604020202020204" pitchFamily="34" charset="0"/>
              <a:buChar char="•"/>
            </a:pPr>
            <a:r>
              <a:rPr lang="ar-JO" dirty="0"/>
              <a:t>اقتراحات للتحسين </a:t>
            </a:r>
            <a:endParaRPr lang="en-US" dirty="0"/>
          </a:p>
          <a:p>
            <a:pPr marL="342900" lvl="0" indent="-342900" algn="r" rtl="1">
              <a:buFont typeface="Arial" panose="020B0604020202020204" pitchFamily="34" charset="0"/>
              <a:buChar char="•"/>
            </a:pPr>
            <a:endParaRPr lang="en-US" dirty="0"/>
          </a:p>
          <a:p>
            <a:pPr algn="r" rtl="1"/>
            <a:r>
              <a:rPr lang="ar-JO" b="1" dirty="0"/>
              <a:t>الخطوة رقم 3 : تغذية راجعة من المدرب </a:t>
            </a:r>
            <a:endParaRPr lang="en-US" b="1" dirty="0"/>
          </a:p>
          <a:p>
            <a:pPr marL="342900" lvl="0" indent="-342900" algn="r" rtl="1">
              <a:buFont typeface="Arial" panose="020B0604020202020204" pitchFamily="34" charset="0"/>
              <a:buChar char="•"/>
            </a:pPr>
            <a:r>
              <a:rPr lang="ar-JO" dirty="0"/>
              <a:t>تغذية راجعة إيجابية </a:t>
            </a:r>
            <a:endParaRPr lang="en-US" dirty="0"/>
          </a:p>
          <a:p>
            <a:pPr marL="342900" lvl="0" indent="-342900" algn="r" rtl="1">
              <a:buFont typeface="Arial" panose="020B0604020202020204" pitchFamily="34" charset="0"/>
              <a:buChar char="•"/>
            </a:pPr>
            <a:r>
              <a:rPr lang="ar-JO" dirty="0"/>
              <a:t>اقتراحات للتحسين </a:t>
            </a:r>
            <a:endParaRPr lang="en-US" dirty="0"/>
          </a:p>
          <a:p>
            <a:pPr algn="r" rtl="1"/>
            <a:endParaRPr lang="en-US" dirty="0"/>
          </a:p>
          <a:p>
            <a:pPr algn="l" rtl="1"/>
            <a:endParaRPr lang="en-US" dirty="0"/>
          </a:p>
        </p:txBody>
      </p:sp>
    </p:spTree>
    <p:extLst>
      <p:ext uri="{BB962C8B-B14F-4D97-AF65-F5344CB8AC3E}">
        <p14:creationId xmlns:p14="http://schemas.microsoft.com/office/powerpoint/2010/main" xmlns="" val="1750251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pPr algn="r" rtl="1"/>
            <a:r>
              <a:rPr lang="ar-JO" dirty="0"/>
              <a:t>أفكار حول جلسة اليوم </a:t>
            </a:r>
            <a:endParaRPr lang="en-US" dirty="0"/>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lvl="0" indent="-457200" algn="r" rtl="1">
              <a:buFont typeface="Arial" panose="020B0604020202020204" pitchFamily="34" charset="0"/>
              <a:buChar char="•"/>
            </a:pPr>
            <a:r>
              <a:rPr lang="ar-JO" dirty="0"/>
              <a:t>ماذا تعلمت اليوم ؟</a:t>
            </a:r>
            <a:endParaRPr lang="en-US" dirty="0"/>
          </a:p>
          <a:p>
            <a:pPr marL="457200" lvl="0" indent="-457200" algn="r" rtl="1">
              <a:buFont typeface="Arial" panose="020B0604020202020204" pitchFamily="34" charset="0"/>
              <a:buChar char="•"/>
            </a:pPr>
            <a:r>
              <a:rPr lang="ar-JO" dirty="0"/>
              <a:t>ما الذي أحببته أكثر من غيره في هذه الجلسة؟</a:t>
            </a:r>
            <a:endParaRPr lang="en-US" dirty="0"/>
          </a:p>
          <a:p>
            <a:pPr marL="457200" lvl="0" indent="-457200" algn="r" rtl="1">
              <a:buFont typeface="Arial" panose="020B0604020202020204" pitchFamily="34" charset="0"/>
              <a:buChar char="•"/>
            </a:pPr>
            <a:r>
              <a:rPr lang="ar-JO" dirty="0"/>
              <a:t>ما الذي أحببته أقل من غيره ؟ولماذا؟</a:t>
            </a:r>
            <a:endParaRPr lang="en-US" dirty="0"/>
          </a:p>
          <a:p>
            <a:pPr marL="457200" lvl="0" indent="-457200" algn="r" rtl="1">
              <a:buFont typeface="Arial" panose="020B0604020202020204" pitchFamily="34" charset="0"/>
              <a:buChar char="•"/>
            </a:pPr>
            <a:r>
              <a:rPr lang="ar-JO" dirty="0"/>
              <a:t>ما الذي كنت تود لو تمت مناقشته مما لم تتم تغطيته؟</a:t>
            </a:r>
            <a:endParaRPr lang="en-US" dirty="0"/>
          </a:p>
          <a:p>
            <a:pPr marL="457200" lvl="0" indent="-457200" algn="r" rtl="1">
              <a:buFont typeface="Arial" panose="020B0604020202020204" pitchFamily="34" charset="0"/>
              <a:buChar char="•"/>
            </a:pPr>
            <a:r>
              <a:rPr lang="ar-JO" dirty="0"/>
              <a:t>هل لديك أية اقتراحات أو تعليقات ؟</a:t>
            </a:r>
            <a:endParaRPr lang="en-US" dirty="0"/>
          </a:p>
        </p:txBody>
      </p:sp>
    </p:spTree>
    <p:extLst>
      <p:ext uri="{BB962C8B-B14F-4D97-AF65-F5344CB8AC3E}">
        <p14:creationId xmlns:p14="http://schemas.microsoft.com/office/powerpoint/2010/main" xmlns="" val="3639668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4191000" y="381000"/>
            <a:ext cx="4343400" cy="646331"/>
          </a:xfrm>
          <a:prstGeom prst="rect">
            <a:avLst/>
          </a:prstGeom>
        </p:spPr>
        <p:txBody>
          <a:bodyPr wrap="square">
            <a:spAutoFit/>
          </a:bodyPr>
          <a:lstStyle/>
          <a:p>
            <a:pPr algn="r" rtl="1"/>
            <a:r>
              <a:rPr lang="ar-JO" sz="3600" b="1" u="sng" kern="0" dirty="0">
                <a:solidFill>
                  <a:prstClr val="black"/>
                </a:solidFill>
                <a:latin typeface="Arial"/>
                <a:ea typeface="MS PGothic" pitchFamily="34" charset="-128"/>
                <a:cs typeface="Arial"/>
              </a:rPr>
              <a:t>اليوم الثالث - جدول الأعمال</a:t>
            </a:r>
            <a:endParaRPr lang="en-US" dirty="0"/>
          </a:p>
        </p:txBody>
      </p:sp>
      <p:graphicFrame>
        <p:nvGraphicFramePr>
          <p:cNvPr id="3" name="Table 2">
            <a:extLst>
              <a:ext uri="{FF2B5EF4-FFF2-40B4-BE49-F238E27FC236}">
                <a16:creationId xmlns:a16="http://schemas.microsoft.com/office/drawing/2014/main" xmlns="" id="{230F79F8-06D1-48D6-B131-8D78C9F0214B}"/>
              </a:ext>
            </a:extLst>
          </p:cNvPr>
          <p:cNvGraphicFramePr>
            <a:graphicFrameLocks noGrp="1"/>
          </p:cNvGraphicFramePr>
          <p:nvPr>
            <p:extLst>
              <p:ext uri="{D42A27DB-BD31-4B8C-83A1-F6EECF244321}">
                <p14:modId xmlns:p14="http://schemas.microsoft.com/office/powerpoint/2010/main" xmlns="" val="2024647544"/>
              </p:ext>
            </p:extLst>
          </p:nvPr>
        </p:nvGraphicFramePr>
        <p:xfrm>
          <a:off x="1000100" y="3071810"/>
          <a:ext cx="6851148" cy="3526308"/>
        </p:xfrm>
        <a:graphic>
          <a:graphicData uri="http://schemas.openxmlformats.org/drawingml/2006/table">
            <a:tbl>
              <a:tblPr rtl="1" firstRow="1" firstCol="1" bandRow="1">
                <a:tableStyleId>{5C22544A-7EE6-4342-B048-85BDC9FD1C3A}</a:tableStyleId>
              </a:tblPr>
              <a:tblGrid>
                <a:gridCol w="3425574">
                  <a:extLst>
                    <a:ext uri="{9D8B030D-6E8A-4147-A177-3AD203B41FA5}">
                      <a16:colId xmlns:a16="http://schemas.microsoft.com/office/drawing/2014/main" xmlns="" val="3210711368"/>
                    </a:ext>
                  </a:extLst>
                </a:gridCol>
                <a:gridCol w="3425574">
                  <a:extLst>
                    <a:ext uri="{9D8B030D-6E8A-4147-A177-3AD203B41FA5}">
                      <a16:colId xmlns:a16="http://schemas.microsoft.com/office/drawing/2014/main" xmlns="" val="921756380"/>
                    </a:ext>
                  </a:extLst>
                </a:gridCol>
              </a:tblGrid>
              <a:tr h="252130">
                <a:tc>
                  <a:txBody>
                    <a:bodyPr/>
                    <a:lstStyle/>
                    <a:p>
                      <a:pPr marL="0" marR="0" algn="ctr" rtl="1">
                        <a:lnSpc>
                          <a:spcPct val="107000"/>
                        </a:lnSpc>
                        <a:spcBef>
                          <a:spcPts val="0"/>
                        </a:spcBef>
                        <a:spcAft>
                          <a:spcPts val="0"/>
                        </a:spcAft>
                      </a:pPr>
                      <a:r>
                        <a:rPr lang="ar-JO" sz="1050" dirty="0">
                          <a:effectLst/>
                        </a:rPr>
                        <a:t>الجلسة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07000"/>
                        </a:lnSpc>
                        <a:spcBef>
                          <a:spcPts val="0"/>
                        </a:spcBef>
                        <a:spcAft>
                          <a:spcPts val="0"/>
                        </a:spcAft>
                      </a:pPr>
                      <a:r>
                        <a:rPr lang="ar-JO" sz="1050">
                          <a:effectLst/>
                        </a:rPr>
                        <a:t>المدة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extLst>
                  <a:ext uri="{0D108BD9-81ED-4DB2-BD59-A6C34878D82A}">
                    <a16:rowId xmlns:a16="http://schemas.microsoft.com/office/drawing/2014/main" xmlns="" val="3582984143"/>
                  </a:ext>
                </a:extLst>
              </a:tr>
              <a:tr h="176500">
                <a:tc>
                  <a:txBody>
                    <a:bodyPr/>
                    <a:lstStyle/>
                    <a:p>
                      <a:pPr marL="0" marR="0" algn="ctr" rtl="1">
                        <a:lnSpc>
                          <a:spcPct val="150000"/>
                        </a:lnSpc>
                        <a:spcBef>
                          <a:spcPts val="0"/>
                        </a:spcBef>
                        <a:spcAft>
                          <a:spcPts val="0"/>
                        </a:spcAft>
                      </a:pPr>
                      <a:r>
                        <a:rPr lang="ar-JO" sz="1050" dirty="0">
                          <a:effectLst/>
                        </a:rPr>
                        <a:t>الجلسة رقم 3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algn="ctr">
                        <a:lnSpc>
                          <a:spcPct val="150000"/>
                        </a:lnSpc>
                      </a:pPr>
                      <a:endParaRPr lang="en-US" sz="1100" dirty="0"/>
                    </a:p>
                  </a:txBody>
                  <a:tcPr marL="77799" marR="77799" marT="38900" marB="389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1596508"/>
                  </a:ext>
                </a:extLst>
              </a:tr>
              <a:tr h="204430">
                <a:tc>
                  <a:txBody>
                    <a:bodyPr/>
                    <a:lstStyle/>
                    <a:p>
                      <a:pPr marL="0" marR="0" algn="r" rtl="1">
                        <a:lnSpc>
                          <a:spcPct val="150000"/>
                        </a:lnSpc>
                        <a:spcBef>
                          <a:spcPts val="0"/>
                        </a:spcBef>
                        <a:spcAft>
                          <a:spcPts val="0"/>
                        </a:spcAft>
                      </a:pPr>
                      <a:r>
                        <a:rPr lang="ar-JO" sz="1000" dirty="0">
                          <a:effectLst/>
                        </a:rPr>
                        <a:t>التعاطف وحاجات الأطفال النفسية الاجتماعية </a:t>
                      </a:r>
                      <a:r>
                        <a:rPr lang="en-US" sz="500" dirty="0">
                          <a:effectLst/>
                        </a:rPr>
                        <a:t> </a:t>
                      </a:r>
                      <a:r>
                        <a:rPr lang="ar-JO" sz="500" dirty="0" smtClean="0">
                          <a:effectLst/>
                        </a:rPr>
                        <a:t>ا</a:t>
                      </a:r>
                      <a:r>
                        <a:rPr lang="en-US" sz="700" dirty="0" err="1" smtClean="0">
                          <a:effectLst/>
                        </a:rPr>
                        <a:t>لتدريب</a:t>
                      </a:r>
                      <a:r>
                        <a:rPr lang="en-US" sz="700" dirty="0" smtClean="0">
                          <a:effectLst/>
                        </a:rPr>
                        <a:t> </a:t>
                      </a:r>
                      <a:r>
                        <a:rPr lang="en-US" sz="700" dirty="0">
                          <a:effectLst/>
                        </a:rPr>
                        <a:t>على الأبوة </a:t>
                      </a:r>
                      <a:endParaRPr lang="en-US" sz="700" dirty="0">
                        <a:effectLst/>
                        <a:latin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8 ساعات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248067579"/>
                  </a:ext>
                </a:extLst>
              </a:tr>
              <a:tr h="347306">
                <a:tc>
                  <a:txBody>
                    <a:bodyPr/>
                    <a:lstStyle/>
                    <a:p>
                      <a:pPr marL="0" marR="0" algn="r" rtl="1">
                        <a:lnSpc>
                          <a:spcPct val="150000"/>
                        </a:lnSpc>
                        <a:spcBef>
                          <a:spcPts val="0"/>
                        </a:spcBef>
                        <a:spcAft>
                          <a:spcPts val="0"/>
                        </a:spcAft>
                      </a:pPr>
                      <a:r>
                        <a:rPr lang="ar-JO" sz="1050" dirty="0" smtClean="0">
                          <a:effectLst/>
                        </a:rPr>
                        <a:t>3-1 الترحيب </a:t>
                      </a:r>
                      <a:r>
                        <a:rPr lang="ar-JO" sz="1050" dirty="0">
                          <a:effectLst/>
                        </a:rPr>
                        <a:t>بتدريب اليوم الثالث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45 دقيقة</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258428268"/>
                  </a:ext>
                </a:extLst>
              </a:tr>
              <a:tr h="357190">
                <a:tc>
                  <a:txBody>
                    <a:bodyPr/>
                    <a:lstStyle/>
                    <a:p>
                      <a:pPr marL="0" marR="0" algn="r" rtl="1">
                        <a:lnSpc>
                          <a:spcPct val="150000"/>
                        </a:lnSpc>
                        <a:spcBef>
                          <a:spcPts val="0"/>
                        </a:spcBef>
                        <a:spcAft>
                          <a:spcPts val="0"/>
                        </a:spcAft>
                      </a:pPr>
                      <a:r>
                        <a:rPr lang="ar-JO" sz="1050" dirty="0" smtClean="0">
                          <a:effectLst/>
                        </a:rPr>
                        <a:t>استراحة </a:t>
                      </a:r>
                      <a:r>
                        <a:rPr lang="ar-JO" sz="1050" dirty="0">
                          <a:effectLst/>
                        </a:rPr>
                        <a:t>شاي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استراحة شاي 15 دقيقة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666749045"/>
                  </a:ext>
                </a:extLst>
              </a:tr>
              <a:tr h="285752">
                <a:tc>
                  <a:txBody>
                    <a:bodyPr/>
                    <a:lstStyle/>
                    <a:p>
                      <a:pPr marL="0" marR="0" algn="r" rtl="1">
                        <a:lnSpc>
                          <a:spcPct val="150000"/>
                        </a:lnSpc>
                        <a:spcBef>
                          <a:spcPts val="0"/>
                        </a:spcBef>
                        <a:spcAft>
                          <a:spcPts val="0"/>
                        </a:spcAft>
                      </a:pPr>
                      <a:r>
                        <a:rPr lang="ar-JO" sz="1050" dirty="0" smtClean="0">
                          <a:effectLst/>
                        </a:rPr>
                        <a:t>3-2 التعاطف </a:t>
                      </a:r>
                      <a:r>
                        <a:rPr lang="ar-JO" sz="1050" dirty="0">
                          <a:effectLst/>
                        </a:rPr>
                        <a:t>مع الأطفال والمراهقين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التعاطف ساعتان</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1679034"/>
                  </a:ext>
                </a:extLst>
              </a:tr>
              <a:tr h="285880">
                <a:tc>
                  <a:txBody>
                    <a:bodyPr/>
                    <a:lstStyle/>
                    <a:p>
                      <a:pPr marL="0" marR="0" algn="r" rtl="1">
                        <a:lnSpc>
                          <a:spcPct val="150000"/>
                        </a:lnSpc>
                        <a:spcBef>
                          <a:spcPts val="0"/>
                        </a:spcBef>
                        <a:spcAft>
                          <a:spcPts val="0"/>
                        </a:spcAft>
                      </a:pPr>
                      <a:r>
                        <a:rPr lang="ar-JO" sz="1050" dirty="0">
                          <a:effectLst/>
                        </a:rPr>
                        <a:t>استراحة غداء</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استراحة غداء ساعة واحدة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712527529"/>
                  </a:ext>
                </a:extLst>
              </a:tr>
              <a:tr h="285880">
                <a:tc>
                  <a:txBody>
                    <a:bodyPr/>
                    <a:lstStyle/>
                    <a:p>
                      <a:pPr marL="0" marR="0" algn="r" rtl="1">
                        <a:lnSpc>
                          <a:spcPct val="150000"/>
                        </a:lnSpc>
                        <a:spcBef>
                          <a:spcPts val="0"/>
                        </a:spcBef>
                        <a:spcAft>
                          <a:spcPts val="0"/>
                        </a:spcAft>
                      </a:pPr>
                      <a:r>
                        <a:rPr lang="ar-JO" sz="1050" dirty="0" smtClean="0">
                          <a:effectLst/>
                        </a:rPr>
                        <a:t>3-3تفهم </a:t>
                      </a:r>
                      <a:r>
                        <a:rPr lang="ar-JO" sz="1050" dirty="0">
                          <a:effectLst/>
                        </a:rPr>
                        <a:t>حاجات الأطفال النفسية الاجتماعية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التفهم ساعة وخمسة وأربعين دقيقة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98196076"/>
                  </a:ext>
                </a:extLst>
              </a:tr>
              <a:tr h="285880">
                <a:tc>
                  <a:txBody>
                    <a:bodyPr/>
                    <a:lstStyle/>
                    <a:p>
                      <a:pPr marL="0" marR="0" algn="r" rtl="1">
                        <a:lnSpc>
                          <a:spcPct val="150000"/>
                        </a:lnSpc>
                        <a:spcBef>
                          <a:spcPts val="0"/>
                        </a:spcBef>
                        <a:spcAft>
                          <a:spcPts val="0"/>
                        </a:spcAft>
                      </a:pPr>
                      <a:r>
                        <a:rPr lang="ar-JO" sz="1050" dirty="0">
                          <a:effectLst/>
                        </a:rPr>
                        <a:t>استراحة شاي</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15 دقيقة </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21892214"/>
                  </a:ext>
                </a:extLst>
              </a:tr>
              <a:tr h="285880">
                <a:tc>
                  <a:txBody>
                    <a:bodyPr/>
                    <a:lstStyle/>
                    <a:p>
                      <a:pPr marL="0" marR="0" algn="r" rtl="1">
                        <a:lnSpc>
                          <a:spcPct val="150000"/>
                        </a:lnSpc>
                        <a:spcBef>
                          <a:spcPts val="0"/>
                        </a:spcBef>
                        <a:spcAft>
                          <a:spcPts val="0"/>
                        </a:spcAft>
                      </a:pPr>
                      <a:r>
                        <a:rPr lang="ar-JO" sz="1050" dirty="0" smtClean="0">
                          <a:effectLst/>
                        </a:rPr>
                        <a:t>3-4 مراجعة </a:t>
                      </a:r>
                      <a:r>
                        <a:rPr lang="ar-JO" sz="1050" dirty="0">
                          <a:effectLst/>
                        </a:rPr>
                        <a:t>وتطبيق الجلسات 6 و 10 و11 و 12</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a:effectLst/>
                        </a:rPr>
                        <a:t>ثلاث ساعات </a:t>
                      </a:r>
                      <a:endParaRPr lang="ar-JO" sz="1050" dirty="0" smtClean="0">
                        <a:effectLst/>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89886651"/>
                  </a:ext>
                </a:extLst>
              </a:tr>
              <a:tr h="285368">
                <a:tc>
                  <a:txBody>
                    <a:bodyPr/>
                    <a:lstStyle/>
                    <a:p>
                      <a:pPr marL="0" marR="0" algn="r" rtl="1">
                        <a:lnSpc>
                          <a:spcPct val="150000"/>
                        </a:lnSpc>
                        <a:spcBef>
                          <a:spcPts val="0"/>
                        </a:spcBef>
                        <a:spcAft>
                          <a:spcPts val="0"/>
                        </a:spcAft>
                      </a:pPr>
                      <a:r>
                        <a:rPr lang="ar-JO" sz="1050" b="1" kern="1200" dirty="0" smtClean="0">
                          <a:solidFill>
                            <a:schemeClr val="lt1"/>
                          </a:solidFill>
                          <a:effectLst/>
                          <a:latin typeface="+mn-lt"/>
                          <a:ea typeface="+mn-ea"/>
                          <a:cs typeface="+mn-cs"/>
                        </a:rPr>
                        <a:t>3-5 إختتام اليوم 3 </a:t>
                      </a:r>
                      <a:endParaRPr lang="en-US" sz="105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smtClean="0">
                          <a:effectLst/>
                        </a:rPr>
                        <a:t>30 دقيقة </a:t>
                      </a: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5752">
                <a:tc>
                  <a:txBody>
                    <a:bodyPr/>
                    <a:lstStyle/>
                    <a:p>
                      <a:pPr marL="0" marR="0" algn="r" rtl="1">
                        <a:lnSpc>
                          <a:spcPct val="150000"/>
                        </a:lnSpc>
                        <a:spcBef>
                          <a:spcPts val="0"/>
                        </a:spcBef>
                        <a:spcAft>
                          <a:spcPts val="0"/>
                        </a:spcAft>
                      </a:pPr>
                      <a:r>
                        <a:rPr lang="ar-JO" sz="1050" b="1" kern="1200" dirty="0" smtClean="0">
                          <a:solidFill>
                            <a:schemeClr val="lt1"/>
                          </a:solidFill>
                          <a:effectLst/>
                          <a:latin typeface="+mn-lt"/>
                          <a:ea typeface="+mn-ea"/>
                          <a:cs typeface="+mn-cs"/>
                        </a:rPr>
                        <a:t>3-5 إختتام اليوم 2 </a:t>
                      </a:r>
                      <a:endParaRPr lang="en-US" sz="1050" b="1" kern="1200" dirty="0">
                        <a:solidFill>
                          <a:schemeClr val="lt1"/>
                        </a:solidFill>
                        <a:effectLst/>
                        <a:latin typeface="+mn-lt"/>
                        <a:ea typeface="+mn-ea"/>
                        <a:cs typeface="+mn-cs"/>
                      </a:endParaRP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a:txBody>
                    <a:bodyPr/>
                    <a:lstStyle/>
                    <a:p>
                      <a:pPr marL="0" marR="0" algn="ctr" rtl="1">
                        <a:lnSpc>
                          <a:spcPct val="150000"/>
                        </a:lnSpc>
                        <a:spcBef>
                          <a:spcPts val="0"/>
                        </a:spcBef>
                        <a:spcAft>
                          <a:spcPts val="0"/>
                        </a:spcAft>
                      </a:pPr>
                      <a:r>
                        <a:rPr lang="ar-JO" sz="1050" dirty="0" smtClean="0">
                          <a:effectLst/>
                        </a:rPr>
                        <a:t>30 دقيقة </a:t>
                      </a:r>
                    </a:p>
                  </a:txBody>
                  <a:tcPr marL="58349" marR="5834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Rectangle 4">
            <a:extLst>
              <a:ext uri="{FF2B5EF4-FFF2-40B4-BE49-F238E27FC236}">
                <a16:creationId xmlns:a16="http://schemas.microsoft.com/office/drawing/2014/main" xmlns="" id="{627A0426-DBDB-47AB-A65C-B7B9E7269B7E}"/>
              </a:ext>
            </a:extLst>
          </p:cNvPr>
          <p:cNvSpPr/>
          <p:nvPr/>
        </p:nvSpPr>
        <p:spPr>
          <a:xfrm>
            <a:off x="714348" y="1071546"/>
            <a:ext cx="8001000" cy="1456809"/>
          </a:xfrm>
          <a:prstGeom prst="rect">
            <a:avLst/>
          </a:prstGeom>
        </p:spPr>
        <p:txBody>
          <a:bodyPr wrap="square">
            <a:spAutoFit/>
          </a:bodyPr>
          <a:lstStyle/>
          <a:p>
            <a:pPr marL="119063" marR="0" algn="r" rtl="1">
              <a:spcBef>
                <a:spcPts val="0"/>
              </a:spcBef>
              <a:spcAft>
                <a:spcPts val="800"/>
              </a:spcAft>
              <a:tabLst>
                <a:tab pos="119063" algn="l"/>
              </a:tabLst>
            </a:pPr>
            <a:r>
              <a:rPr lang="ar-JO" sz="1200" b="1" dirty="0" smtClean="0">
                <a:latin typeface="Calibri" panose="020F0502020204030204" pitchFamily="34" charset="0"/>
                <a:ea typeface="Calibri" panose="020F0502020204030204" pitchFamily="34" charset="0"/>
                <a:cs typeface="Arial" panose="020B0604020202020204" pitchFamily="34" charset="0"/>
              </a:rPr>
              <a:t>أهداف الجلسة</a:t>
            </a:r>
          </a:p>
          <a:p>
            <a:pPr marL="119063" marR="0" algn="r" rtl="1">
              <a:spcBef>
                <a:spcPts val="0"/>
              </a:spcBef>
              <a:spcAft>
                <a:spcPts val="800"/>
              </a:spcAft>
              <a:tabLst>
                <a:tab pos="119063" algn="l"/>
              </a:tabLst>
            </a:pPr>
            <a:r>
              <a:rPr lang="ar-JO" sz="1200" b="1" dirty="0" smtClean="0">
                <a:latin typeface="Calibri" panose="020F0502020204030204" pitchFamily="34" charset="0"/>
                <a:ea typeface="Calibri" panose="020F0502020204030204" pitchFamily="34" charset="0"/>
                <a:cs typeface="Arial" panose="020B0604020202020204" pitchFamily="34" charset="0"/>
              </a:rPr>
              <a:t>في </a:t>
            </a:r>
            <a:r>
              <a:rPr lang="ar-JO" sz="1200" b="1" dirty="0">
                <a:latin typeface="Calibri" panose="020F0502020204030204" pitchFamily="34" charset="0"/>
                <a:ea typeface="Calibri" panose="020F0502020204030204" pitchFamily="34" charset="0"/>
                <a:cs typeface="Arial" panose="020B0604020202020204" pitchFamily="34" charset="0"/>
              </a:rPr>
              <a:t>نهاية الجلسة، سيكون المتدربين قادرين على القيام بما يلي:</a:t>
            </a:r>
            <a:endParaRPr lang="en-US" sz="1050" b="1"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800"/>
              </a:spcAft>
              <a:buFont typeface="Symbol" panose="05050102010706020507" pitchFamily="18" charset="2"/>
              <a:buChar char=""/>
            </a:pPr>
            <a:r>
              <a:rPr lang="ar-JO" sz="1200" dirty="0">
                <a:latin typeface="Calibri" panose="020F0502020204030204" pitchFamily="34" charset="0"/>
                <a:ea typeface="Calibri" panose="020F0502020204030204" pitchFamily="34" charset="0"/>
                <a:cs typeface="Arial" panose="020B0604020202020204" pitchFamily="34" charset="0"/>
              </a:rPr>
              <a:t>ذكر خطوات التعاطف واستخدامها</a:t>
            </a:r>
            <a:endParaRPr lang="en-US" sz="105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800"/>
              </a:spcAft>
              <a:buFont typeface="Symbol" panose="05050102010706020507" pitchFamily="18" charset="2"/>
              <a:buChar char=""/>
            </a:pPr>
            <a:r>
              <a:rPr lang="ar-JO" sz="1200" dirty="0">
                <a:latin typeface="Calibri" panose="020F0502020204030204" pitchFamily="34" charset="0"/>
                <a:ea typeface="Calibri" panose="020F0502020204030204" pitchFamily="34" charset="0"/>
                <a:cs typeface="Arial" panose="020B0604020202020204" pitchFamily="34" charset="0"/>
              </a:rPr>
              <a:t>تسهيل لعب أدوار بناء التعاطف </a:t>
            </a:r>
            <a:r>
              <a:rPr lang="ar-JO" sz="1200" dirty="0" smtClean="0">
                <a:latin typeface="Calibri" panose="020F0502020204030204" pitchFamily="34" charset="0"/>
                <a:ea typeface="Calibri" panose="020F0502020204030204" pitchFamily="34" charset="0"/>
                <a:cs typeface="Arial" panose="020B0604020202020204" pitchFamily="34" charset="0"/>
              </a:rPr>
              <a:t>ومهارات </a:t>
            </a:r>
            <a:r>
              <a:rPr lang="ar-JO" sz="1200" dirty="0">
                <a:latin typeface="Calibri" panose="020F0502020204030204" pitchFamily="34" charset="0"/>
                <a:ea typeface="Calibri" panose="020F0502020204030204" pitchFamily="34" charset="0"/>
                <a:cs typeface="Arial" panose="020B0604020202020204" pitchFamily="34" charset="0"/>
              </a:rPr>
              <a:t>الاتصال</a:t>
            </a:r>
            <a:endParaRPr lang="en-US" sz="1050" dirty="0">
              <a:latin typeface="Calibri" panose="020F0502020204030204" pitchFamily="34" charset="0"/>
              <a:ea typeface="Calibri" panose="020F0502020204030204" pitchFamily="34" charset="0"/>
              <a:cs typeface="Arial" panose="020B0604020202020204" pitchFamily="34" charset="0"/>
            </a:endParaRPr>
          </a:p>
          <a:p>
            <a:pPr marL="285750" indent="-285750" algn="r" rtl="1">
              <a:buFont typeface="Arial" panose="020B0604020202020204" pitchFamily="34" charset="0"/>
              <a:buChar char="•"/>
            </a:pPr>
            <a:r>
              <a:rPr lang="ar-JO" sz="1200" dirty="0">
                <a:latin typeface="Calibri" panose="020F0502020204030204" pitchFamily="34" charset="0"/>
                <a:ea typeface="Calibri" panose="020F0502020204030204" pitchFamily="34" charset="0"/>
                <a:cs typeface="Arial" panose="020B0604020202020204" pitchFamily="34" charset="0"/>
              </a:rPr>
              <a:t>توضيح حاجات الأطفال </a:t>
            </a:r>
            <a:r>
              <a:rPr lang="ar-JO" sz="1200" dirty="0" smtClean="0">
                <a:latin typeface="Calibri" panose="020F0502020204030204" pitchFamily="34" charset="0"/>
                <a:ea typeface="Calibri" panose="020F0502020204030204" pitchFamily="34" charset="0"/>
                <a:cs typeface="Arial" panose="020B0604020202020204" pitchFamily="34" charset="0"/>
              </a:rPr>
              <a:t>والمراهقين </a:t>
            </a:r>
            <a:r>
              <a:rPr lang="ar-JO" sz="1200" dirty="0">
                <a:latin typeface="Calibri" panose="020F0502020204030204" pitchFamily="34" charset="0"/>
                <a:ea typeface="Calibri" panose="020F0502020204030204" pitchFamily="34" charset="0"/>
                <a:cs typeface="Arial" panose="020B0604020202020204" pitchFamily="34" charset="0"/>
              </a:rPr>
              <a:t>النفسية والاجتماعية خلال </a:t>
            </a:r>
            <a:r>
              <a:rPr lang="ar-JO" sz="1200" dirty="0" smtClean="0">
                <a:latin typeface="Calibri" panose="020F0502020204030204" pitchFamily="34" charset="0"/>
                <a:ea typeface="Calibri" panose="020F0502020204030204" pitchFamily="34" charset="0"/>
                <a:cs typeface="Arial" panose="020B0604020202020204" pitchFamily="34" charset="0"/>
              </a:rPr>
              <a:t>الأزمات</a:t>
            </a:r>
            <a:endParaRPr lang="en-US" sz="1200" dirty="0"/>
          </a:p>
        </p:txBody>
      </p:sp>
    </p:spTree>
    <p:extLst>
      <p:ext uri="{BB962C8B-B14F-4D97-AF65-F5344CB8AC3E}">
        <p14:creationId xmlns:p14="http://schemas.microsoft.com/office/powerpoint/2010/main" xmlns="" val="2697362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JO" b="1" u="sng" dirty="0"/>
              <a:t>منشط : فئات </a:t>
            </a:r>
            <a:r>
              <a:rPr lang="en-US" dirty="0"/>
              <a:t/>
            </a:r>
            <a:br>
              <a:rPr lang="en-US" dirty="0"/>
            </a:br>
            <a:r>
              <a:rPr lang="ar-JO" dirty="0"/>
              <a:t> </a:t>
            </a:r>
            <a:r>
              <a:rPr lang="en-US" dirty="0"/>
              <a:t/>
            </a:r>
            <a:br>
              <a:rPr lang="en-US" dirty="0"/>
            </a:br>
            <a:r>
              <a:rPr lang="ar-JO" dirty="0"/>
              <a:t> </a:t>
            </a:r>
            <a:r>
              <a:rPr lang="en-US" dirty="0"/>
              <a:t/>
            </a:r>
            <a:br>
              <a:rPr lang="en-US" dirty="0"/>
            </a:br>
            <a:r>
              <a:rPr lang="en-US" dirty="0"/>
              <a:t/>
            </a:r>
            <a:br>
              <a:rPr lang="en-US" dirty="0"/>
            </a:b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3558282353"/>
              </p:ext>
            </p:extLst>
          </p:nvPr>
        </p:nvGraphicFramePr>
        <p:xfrm>
          <a:off x="1143000" y="2514600"/>
          <a:ext cx="6857999" cy="2865120"/>
        </p:xfrm>
        <a:graphic>
          <a:graphicData uri="http://schemas.openxmlformats.org/drawingml/2006/table">
            <a:tbl>
              <a:tblPr firstRow="1" bandRow="1">
                <a:tableStyleId>{5C22544A-7EE6-4342-B048-85BDC9FD1C3A}</a:tableStyleId>
              </a:tblPr>
              <a:tblGrid>
                <a:gridCol w="1119673">
                  <a:extLst>
                    <a:ext uri="{9D8B030D-6E8A-4147-A177-3AD203B41FA5}">
                      <a16:colId xmlns:a16="http://schemas.microsoft.com/office/drawing/2014/main" xmlns="" val="20000"/>
                    </a:ext>
                  </a:extLst>
                </a:gridCol>
                <a:gridCol w="1399592">
                  <a:extLst>
                    <a:ext uri="{9D8B030D-6E8A-4147-A177-3AD203B41FA5}">
                      <a16:colId xmlns:a16="http://schemas.microsoft.com/office/drawing/2014/main" xmlns="" val="20001"/>
                    </a:ext>
                  </a:extLst>
                </a:gridCol>
                <a:gridCol w="1399592">
                  <a:extLst>
                    <a:ext uri="{9D8B030D-6E8A-4147-A177-3AD203B41FA5}">
                      <a16:colId xmlns:a16="http://schemas.microsoft.com/office/drawing/2014/main" xmlns="" val="20002"/>
                    </a:ext>
                  </a:extLst>
                </a:gridCol>
                <a:gridCol w="1469571">
                  <a:extLst>
                    <a:ext uri="{9D8B030D-6E8A-4147-A177-3AD203B41FA5}">
                      <a16:colId xmlns:a16="http://schemas.microsoft.com/office/drawing/2014/main" xmlns="" val="20003"/>
                    </a:ext>
                  </a:extLst>
                </a:gridCol>
                <a:gridCol w="1469571">
                  <a:extLst>
                    <a:ext uri="{9D8B030D-6E8A-4147-A177-3AD203B41FA5}">
                      <a16:colId xmlns:a16="http://schemas.microsoft.com/office/drawing/2014/main" xmlns="" val="20004"/>
                    </a:ext>
                  </a:extLst>
                </a:gridCol>
              </a:tblGrid>
              <a:tr h="370840">
                <a:tc>
                  <a:txBody>
                    <a:bodyPr/>
                    <a:lstStyle/>
                    <a:p>
                      <a:pPr algn="ctr"/>
                      <a:r>
                        <a:rPr lang="ar-JO" dirty="0"/>
                        <a:t>جماد</a:t>
                      </a:r>
                      <a:endParaRPr lang="en-US" dirty="0"/>
                    </a:p>
                  </a:txBody>
                  <a:tcPr>
                    <a:solidFill>
                      <a:srgbClr val="009999"/>
                    </a:solidFill>
                  </a:tcPr>
                </a:tc>
                <a:tc>
                  <a:txBody>
                    <a:bodyPr/>
                    <a:lstStyle/>
                    <a:p>
                      <a:pPr algn="ctr"/>
                      <a:r>
                        <a:rPr lang="ar-JO"/>
                        <a:t>حيوان</a:t>
                      </a:r>
                      <a:endParaRPr lang="en-US" dirty="0"/>
                    </a:p>
                  </a:txBody>
                  <a:tcPr>
                    <a:solidFill>
                      <a:srgbClr val="009999"/>
                    </a:solidFill>
                  </a:tcPr>
                </a:tc>
                <a:tc>
                  <a:txBody>
                    <a:bodyPr/>
                    <a:lstStyle/>
                    <a:p>
                      <a:pPr algn="ctr"/>
                      <a:r>
                        <a:rPr lang="ar-JO"/>
                        <a:t>المكان</a:t>
                      </a:r>
                      <a:endParaRPr lang="en-US" dirty="0"/>
                    </a:p>
                  </a:txBody>
                  <a:tcPr>
                    <a:solidFill>
                      <a:srgbClr val="009999"/>
                    </a:solidFill>
                  </a:tcPr>
                </a:tc>
                <a:tc>
                  <a:txBody>
                    <a:bodyPr/>
                    <a:lstStyle/>
                    <a:p>
                      <a:pPr algn="ctr"/>
                      <a:r>
                        <a:rPr lang="ar-JO"/>
                        <a:t>الاسم</a:t>
                      </a:r>
                      <a:endParaRPr lang="en-US" dirty="0"/>
                    </a:p>
                  </a:txBody>
                  <a:tcPr>
                    <a:solidFill>
                      <a:srgbClr val="009999"/>
                    </a:solidFill>
                  </a:tcPr>
                </a:tc>
                <a:tc>
                  <a:txBody>
                    <a:bodyPr/>
                    <a:lstStyle/>
                    <a:p>
                      <a:pPr algn="ctr"/>
                      <a:r>
                        <a:rPr lang="ar-JO"/>
                        <a:t>الحرف</a:t>
                      </a:r>
                      <a:endParaRPr lang="en-US" dirty="0"/>
                    </a:p>
                  </a:txBody>
                  <a:tcPr>
                    <a:solidFill>
                      <a:srgbClr val="009999"/>
                    </a:solidFill>
                  </a:tcPr>
                </a:tc>
                <a:extLst>
                  <a:ext uri="{0D108BD9-81ED-4DB2-BD59-A6C34878D82A}">
                    <a16:rowId xmlns:a16="http://schemas.microsoft.com/office/drawing/2014/main" xmlns="" val="10000"/>
                  </a:ext>
                </a:extLst>
              </a:tr>
              <a:tr h="370840">
                <a:tc>
                  <a:txBody>
                    <a:bodyPr/>
                    <a:lstStyle/>
                    <a:p>
                      <a:pPr algn="ctr"/>
                      <a:r>
                        <a:rPr lang="ar-JO" dirty="0" err="1"/>
                        <a:t>أجاصة</a:t>
                      </a:r>
                      <a:endParaRPr lang="en-US" dirty="0"/>
                    </a:p>
                  </a:txBody>
                  <a:tcPr/>
                </a:tc>
                <a:tc>
                  <a:txBody>
                    <a:bodyPr/>
                    <a:lstStyle/>
                    <a:p>
                      <a:pPr algn="ctr"/>
                      <a:r>
                        <a:rPr lang="ar-JO" dirty="0"/>
                        <a:t>أرنب</a:t>
                      </a:r>
                      <a:endParaRPr lang="en-US" dirty="0"/>
                    </a:p>
                  </a:txBody>
                  <a:tcPr/>
                </a:tc>
                <a:tc>
                  <a:txBody>
                    <a:bodyPr/>
                    <a:lstStyle/>
                    <a:p>
                      <a:pPr algn="ctr"/>
                      <a:r>
                        <a:rPr lang="ar-JO"/>
                        <a:t>إفريقيا</a:t>
                      </a:r>
                      <a:endParaRPr lang="en-US" dirty="0"/>
                    </a:p>
                  </a:txBody>
                  <a:tcPr/>
                </a:tc>
                <a:tc>
                  <a:txBody>
                    <a:bodyPr/>
                    <a:lstStyle/>
                    <a:p>
                      <a:pPr algn="ctr"/>
                      <a:r>
                        <a:rPr lang="ar-JO" dirty="0"/>
                        <a:t>أحمد</a:t>
                      </a:r>
                      <a:endParaRPr lang="en-US" dirty="0"/>
                    </a:p>
                  </a:txBody>
                  <a:tcPr/>
                </a:tc>
                <a:tc>
                  <a:txBody>
                    <a:bodyPr/>
                    <a:lstStyle/>
                    <a:p>
                      <a:pPr algn="ctr"/>
                      <a:r>
                        <a:rPr lang="ar-JO" dirty="0"/>
                        <a:t>أ </a:t>
                      </a:r>
                      <a:r>
                        <a:rPr lang="en-US" dirty="0"/>
                        <a:t/>
                      </a:r>
                      <a:br>
                        <a:rPr lang="en-US" dirty="0"/>
                      </a:br>
                      <a:endParaRPr lang="en-US" dirty="0"/>
                    </a:p>
                  </a:txBody>
                  <a:tcPr/>
                </a:tc>
                <a:extLst>
                  <a:ext uri="{0D108BD9-81ED-4DB2-BD59-A6C34878D82A}">
                    <a16:rowId xmlns:a16="http://schemas.microsoft.com/office/drawing/2014/main" xmlns="" val="10001"/>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xmlns="" val="10002"/>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xmlns="" val="10003"/>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xmlns="" val="10004"/>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xmlns="" val="10005"/>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xmlns="" val="2465434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Title 1"/>
          <p:cNvSpPr>
            <a:spLocks noGrp="1"/>
          </p:cNvSpPr>
          <p:nvPr>
            <p:ph type="title"/>
          </p:nvPr>
        </p:nvSpPr>
        <p:spPr>
          <a:xfrm>
            <a:off x="340518" y="533400"/>
            <a:ext cx="8305800" cy="1219200"/>
          </a:xfrm>
        </p:spPr>
        <p:txBody>
          <a:bodyPr/>
          <a:lstStyle/>
          <a:p>
            <a:pPr algn="r" rtl="1"/>
            <a:r>
              <a:rPr lang="ar-JO" b="1" u="sng" dirty="0"/>
              <a:t>التدريب على خريطة الجسد </a:t>
            </a:r>
            <a:endParaRPr lang="en-US" b="1" u="sng" dirty="0"/>
          </a:p>
        </p:txBody>
      </p:sp>
      <p:sp>
        <p:nvSpPr>
          <p:cNvPr id="109570" name="TextBox 2"/>
          <p:cNvSpPr txBox="1">
            <a:spLocks noChangeArrowheads="1"/>
          </p:cNvSpPr>
          <p:nvPr/>
        </p:nvSpPr>
        <p:spPr bwMode="auto">
          <a:xfrm>
            <a:off x="1854200" y="2406650"/>
            <a:ext cx="184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endParaRPr lang="en-US"/>
          </a:p>
        </p:txBody>
      </p:sp>
      <p:sp>
        <p:nvSpPr>
          <p:cNvPr id="109571" name="TextBox 4"/>
          <p:cNvSpPr txBox="1">
            <a:spLocks noChangeArrowheads="1"/>
          </p:cNvSpPr>
          <p:nvPr/>
        </p:nvSpPr>
        <p:spPr bwMode="auto">
          <a:xfrm>
            <a:off x="533399" y="1524000"/>
            <a:ext cx="8112919" cy="4524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marL="457200" indent="-457200" algn="r" rtl="1">
              <a:buFont typeface="+mj-lt"/>
              <a:buAutoNum type="arabicPeriod"/>
            </a:pPr>
            <a:r>
              <a:rPr lang="ar-JO" dirty="0"/>
              <a:t> لديك 30 دقيقة لإكمال هذا النشاط </a:t>
            </a:r>
            <a:endParaRPr lang="en-US" dirty="0"/>
          </a:p>
          <a:p>
            <a:pPr marL="457200" indent="-457200" algn="r" rtl="1">
              <a:buFont typeface="+mj-lt"/>
              <a:buAutoNum type="arabicPeriod"/>
            </a:pPr>
            <a:r>
              <a:rPr lang="ar-JO" dirty="0"/>
              <a:t> ارسم شكل جسم على ورقة </a:t>
            </a:r>
            <a:endParaRPr lang="en-US" dirty="0"/>
          </a:p>
          <a:p>
            <a:pPr marL="457200" indent="-457200" algn="r" rtl="1">
              <a:buFont typeface="+mj-lt"/>
              <a:buAutoNum type="arabicPeriod"/>
            </a:pPr>
            <a:r>
              <a:rPr lang="ar-JO" dirty="0"/>
              <a:t> تذكر بعض الذكريات السعيدة وبعض الذكريات السيئة من الطفولة </a:t>
            </a:r>
            <a:endParaRPr lang="en-US" dirty="0"/>
          </a:p>
          <a:p>
            <a:pPr marL="457200" indent="-457200" algn="r" rtl="1">
              <a:buFont typeface="+mj-lt"/>
              <a:buAutoNum type="arabicPeriod"/>
            </a:pPr>
            <a:r>
              <a:rPr lang="ar-JO" dirty="0"/>
              <a:t> ضع نقطة </a:t>
            </a:r>
            <a:r>
              <a:rPr lang="ar-JO" dirty="0" smtClean="0"/>
              <a:t>على </a:t>
            </a:r>
            <a:r>
              <a:rPr lang="ar-JO" dirty="0"/>
              <a:t>رسم الجسم حيث شعرت بتحسن عند </a:t>
            </a:r>
            <a:r>
              <a:rPr lang="ar-JO" dirty="0" smtClean="0"/>
              <a:t>تذكرك </a:t>
            </a:r>
            <a:r>
              <a:rPr lang="ar-JO" dirty="0"/>
              <a:t>الأشياء السعيدة </a:t>
            </a:r>
            <a:endParaRPr lang="en-US" dirty="0"/>
          </a:p>
          <a:p>
            <a:pPr marL="457200" indent="-457200" algn="r" rtl="1">
              <a:buFont typeface="+mj-lt"/>
              <a:buAutoNum type="arabicPeriod"/>
            </a:pPr>
            <a:r>
              <a:rPr lang="ar-JO" dirty="0"/>
              <a:t> ضع إشارة </a:t>
            </a:r>
            <a:r>
              <a:rPr lang="en-US" dirty="0"/>
              <a:t>x</a:t>
            </a:r>
            <a:r>
              <a:rPr lang="ar-JO" dirty="0"/>
              <a:t>على الرسومات في المناطق حيث تشعر بألم وأنت تتذكر الأشياء السيئة</a:t>
            </a:r>
            <a:endParaRPr lang="en-US" dirty="0"/>
          </a:p>
          <a:p>
            <a:pPr marL="457200" indent="-457200" algn="r" rtl="1">
              <a:buFont typeface="+mj-lt"/>
              <a:buAutoNum type="arabicPeriod"/>
            </a:pPr>
            <a:r>
              <a:rPr lang="ar-JO" dirty="0"/>
              <a:t> بالمشاركة ناقش ما يلي: </a:t>
            </a:r>
            <a:endParaRPr lang="en-US" dirty="0"/>
          </a:p>
          <a:p>
            <a:pPr marL="1200150" lvl="1" indent="-457200" algn="r" rtl="1">
              <a:buFont typeface="Arial" panose="020B0604020202020204" pitchFamily="34" charset="0"/>
              <a:buChar char="•"/>
            </a:pPr>
            <a:r>
              <a:rPr lang="ar-JO" dirty="0"/>
              <a:t>ذكرياتك السعيدة وغير السعيدة منذ الطفولة اذا كنت تشعر بالارتياح عند </a:t>
            </a:r>
            <a:r>
              <a:rPr lang="ar-JO" dirty="0" smtClean="0"/>
              <a:t>المشاركة.</a:t>
            </a:r>
            <a:endParaRPr lang="en-US" dirty="0"/>
          </a:p>
          <a:p>
            <a:pPr marL="1200150" lvl="1" indent="-457200" algn="r" rtl="1">
              <a:buFont typeface="Arial" panose="020B0604020202020204" pitchFamily="34" charset="0"/>
              <a:buChar char="•"/>
            </a:pPr>
            <a:r>
              <a:rPr lang="ar-JO" dirty="0"/>
              <a:t>فيما اذا كان البالغون من حولك يتفهمون مشاعرك في طفولتك </a:t>
            </a:r>
            <a:endParaRPr lang="en-US" dirty="0"/>
          </a:p>
          <a:p>
            <a:pPr marL="1200150" lvl="1" indent="-457200" algn="r" rtl="1">
              <a:buFont typeface="Arial" panose="020B0604020202020204" pitchFamily="34" charset="0"/>
              <a:buChar char="•"/>
            </a:pPr>
            <a:r>
              <a:rPr lang="ar-JO" dirty="0"/>
              <a:t>فيما اذا كان البالغون من حولك يعترفون بمشاعرك أثناء الطفولة ويقدمون المساعدة</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Title 1"/>
          <p:cNvSpPr>
            <a:spLocks noGrp="1"/>
          </p:cNvSpPr>
          <p:nvPr>
            <p:ph type="title"/>
          </p:nvPr>
        </p:nvSpPr>
        <p:spPr>
          <a:xfrm>
            <a:off x="627063" y="582722"/>
            <a:ext cx="8305800" cy="1219200"/>
          </a:xfrm>
        </p:spPr>
        <p:txBody>
          <a:bodyPr/>
          <a:lstStyle/>
          <a:p>
            <a:pPr algn="r"/>
            <a:r>
              <a:rPr lang="ar-JO" b="1" u="sng" dirty="0"/>
              <a:t>التعاطف</a:t>
            </a:r>
            <a:endParaRPr lang="en-US" b="1" u="sng" dirty="0">
              <a:latin typeface="Arial" charset="0"/>
              <a:ea typeface="MS PGothic" charset="0"/>
            </a:endParaRPr>
          </a:p>
        </p:txBody>
      </p:sp>
      <p:sp>
        <p:nvSpPr>
          <p:cNvPr id="3" name="Rectangle 2"/>
          <p:cNvSpPr/>
          <p:nvPr/>
        </p:nvSpPr>
        <p:spPr>
          <a:xfrm>
            <a:off x="990600" y="1524000"/>
            <a:ext cx="6927056" cy="3046988"/>
          </a:xfrm>
          <a:prstGeom prst="rect">
            <a:avLst/>
          </a:prstGeom>
        </p:spPr>
        <p:txBody>
          <a:bodyPr wrap="square">
            <a:spAutoFit/>
          </a:bodyPr>
          <a:lstStyle/>
          <a:p>
            <a:pPr marL="342900" lvl="0" indent="-342900" algn="r" rtl="1">
              <a:buFont typeface="Arial" panose="020B0604020202020204" pitchFamily="34" charset="0"/>
              <a:buChar char="•"/>
            </a:pPr>
            <a:r>
              <a:rPr lang="ar-JO" dirty="0"/>
              <a:t>سمة إنسانية تتيح </a:t>
            </a:r>
            <a:r>
              <a:rPr lang="ar-JO" b="1" dirty="0"/>
              <a:t>لنا تفهم الناس من حولنا </a:t>
            </a:r>
            <a:r>
              <a:rPr lang="ar-JO" b="1" dirty="0" smtClean="0"/>
              <a:t>والشعور </a:t>
            </a:r>
            <a:r>
              <a:rPr lang="ar-JO" b="1" dirty="0"/>
              <a:t>معهم</a:t>
            </a:r>
          </a:p>
          <a:p>
            <a:pPr lvl="0" algn="r" rtl="1"/>
            <a:endParaRPr lang="en-US" b="1" dirty="0"/>
          </a:p>
          <a:p>
            <a:pPr marL="342900" lvl="0" indent="-342900" algn="r" rtl="1">
              <a:buFont typeface="Arial" panose="020B0604020202020204" pitchFamily="34" charset="0"/>
              <a:buChar char="•"/>
            </a:pPr>
            <a:r>
              <a:rPr lang="ar-JO" dirty="0"/>
              <a:t>يعني التعاطف القدرة على إدراك المشاعر </a:t>
            </a:r>
            <a:r>
              <a:rPr lang="ar-JO" dirty="0" smtClean="0"/>
              <a:t>والعواطف </a:t>
            </a:r>
            <a:r>
              <a:rPr lang="ar-JO" dirty="0"/>
              <a:t>والحاجات ورغبات الشخص الآخر وتفهمها </a:t>
            </a:r>
            <a:r>
              <a:rPr lang="ar-JO" b="1" dirty="0"/>
              <a:t>والتصرف باهتمام</a:t>
            </a:r>
          </a:p>
          <a:p>
            <a:pPr lvl="0" algn="r" rtl="1"/>
            <a:endParaRPr lang="en-US" dirty="0"/>
          </a:p>
          <a:p>
            <a:pPr marL="342900" indent="-342900" algn="r" rtl="1">
              <a:buFont typeface="Arial" panose="020B0604020202020204" pitchFamily="34" charset="0"/>
              <a:buChar char="•"/>
            </a:pPr>
            <a:r>
              <a:rPr lang="en-US" dirty="0"/>
              <a:t> </a:t>
            </a:r>
            <a:r>
              <a:rPr lang="ar-JO" dirty="0"/>
              <a:t>يشمل التعاطف القدرة على أن تضع نفسك في وضع الشخص الآخر </a:t>
            </a:r>
            <a:r>
              <a:rPr lang="ar-JO" dirty="0" smtClean="0"/>
              <a:t>لكي </a:t>
            </a:r>
            <a:r>
              <a:rPr lang="ar-JO" dirty="0"/>
              <a:t>تشعر بما </a:t>
            </a:r>
            <a:r>
              <a:rPr lang="ar-JO" dirty="0" smtClean="0"/>
              <a:t>يشعر </a:t>
            </a:r>
            <a:r>
              <a:rPr lang="ar-JO" dirty="0"/>
              <a:t>به</a:t>
            </a:r>
          </a:p>
          <a:p>
            <a:pPr marL="452438" indent="-342900" algn="r">
              <a:spcAft>
                <a:spcPts val="600"/>
              </a:spcAft>
              <a:buFont typeface="Arial" panose="020B0604020202020204" pitchFamily="34" charset="0"/>
              <a:buChar char="•"/>
              <a:defRPr/>
            </a:pPr>
            <a:endParaRPr lang="en-US" dirty="0">
              <a:solidFill>
                <a:srgbClr val="FFD6CB"/>
              </a:solidFill>
            </a:endParaRPr>
          </a:p>
        </p:txBody>
      </p:sp>
    </p:spTree>
    <p:extLst>
      <p:ext uri="{BB962C8B-B14F-4D97-AF65-F5344CB8AC3E}">
        <p14:creationId xmlns:p14="http://schemas.microsoft.com/office/powerpoint/2010/main" xmlns="" val="4232728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5" name="Title 1"/>
          <p:cNvSpPr>
            <a:spLocks noGrp="1"/>
          </p:cNvSpPr>
          <p:nvPr>
            <p:ph type="title"/>
          </p:nvPr>
        </p:nvSpPr>
        <p:spPr>
          <a:xfrm>
            <a:off x="244475" y="685800"/>
            <a:ext cx="8305800" cy="1219200"/>
          </a:xfrm>
        </p:spPr>
        <p:txBody>
          <a:bodyPr/>
          <a:lstStyle/>
          <a:p>
            <a:pPr algn="r"/>
            <a:r>
              <a:rPr lang="ar-JO" b="1" u="sng" dirty="0"/>
              <a:t>مراحل تطوير التعاطف</a:t>
            </a:r>
            <a:endParaRPr lang="en-US" b="1" u="sng" dirty="0">
              <a:latin typeface="Arial" charset="0"/>
              <a:ea typeface="MS PGothic" charset="0"/>
            </a:endParaRPr>
          </a:p>
        </p:txBody>
      </p:sp>
      <p:sp>
        <p:nvSpPr>
          <p:cNvPr id="113666" name="Rectangle 2"/>
          <p:cNvSpPr>
            <a:spLocks noChangeArrowheads="1"/>
          </p:cNvSpPr>
          <p:nvPr/>
        </p:nvSpPr>
        <p:spPr bwMode="auto">
          <a:xfrm>
            <a:off x="244475" y="1143000"/>
            <a:ext cx="8032750" cy="48936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lvl="0" indent="-342900" algn="r" rtl="1">
              <a:buFont typeface="Arial" panose="020B0604020202020204" pitchFamily="34" charset="0"/>
              <a:buChar char="•"/>
            </a:pPr>
            <a:endParaRPr lang="ar-JO" sz="2000" dirty="0"/>
          </a:p>
          <a:p>
            <a:pPr marL="342900" lvl="0" indent="-342900" algn="r" rtl="1">
              <a:buFont typeface="Arial" panose="020B0604020202020204" pitchFamily="34" charset="0"/>
              <a:buChar char="•"/>
            </a:pPr>
            <a:r>
              <a:rPr lang="ar-JO" sz="2000" dirty="0"/>
              <a:t>يمر الأطفال بمشاعر قوية تشكل شخصيتهم عندما يكبرون أي أنهم يبنون ذكرياتهم من خلال خبراتهم .</a:t>
            </a:r>
          </a:p>
          <a:p>
            <a:pPr marL="342900" lvl="0" indent="-342900" algn="r" rtl="1">
              <a:buFont typeface="Arial" panose="020B0604020202020204" pitchFamily="34" charset="0"/>
              <a:buChar char="•"/>
            </a:pPr>
            <a:endParaRPr lang="en-US" sz="2000" dirty="0"/>
          </a:p>
          <a:p>
            <a:pPr marL="342900" lvl="0" indent="-342900" algn="r" rtl="1">
              <a:buFont typeface="Arial" panose="020B0604020202020204" pitchFamily="34" charset="0"/>
              <a:buChar char="•"/>
            </a:pPr>
            <a:r>
              <a:rPr lang="ar-JO" sz="2000" dirty="0"/>
              <a:t>يرغب الأطفال ويحتاجون لأن يتفهم آبائهم مشاعرهم الصعبة ومساعدتهم </a:t>
            </a:r>
            <a:r>
              <a:rPr lang="ar-JO" sz="2000" dirty="0" smtClean="0"/>
              <a:t>في </a:t>
            </a:r>
            <a:r>
              <a:rPr lang="ar-JO" sz="2000" dirty="0"/>
              <a:t>التغلب عليها</a:t>
            </a:r>
          </a:p>
          <a:p>
            <a:pPr marL="342900" lvl="0" indent="-342900" algn="r" rtl="1">
              <a:buFont typeface="Arial" panose="020B0604020202020204" pitchFamily="34" charset="0"/>
              <a:buChar char="•"/>
            </a:pPr>
            <a:endParaRPr lang="en-US" sz="2000" dirty="0"/>
          </a:p>
          <a:p>
            <a:pPr marL="342900" lvl="0" indent="-342900" algn="r" rtl="1">
              <a:buFont typeface="Arial" panose="020B0604020202020204" pitchFamily="34" charset="0"/>
              <a:buChar char="•"/>
            </a:pPr>
            <a:r>
              <a:rPr lang="ar-JO" sz="2000" dirty="0"/>
              <a:t>يحتاج الأطفال لأن يتعاطف معهم الأهل ويبدون لهم المحبة والرعاية وتفهم المشاعر.</a:t>
            </a:r>
          </a:p>
          <a:p>
            <a:pPr marL="342900" lvl="0" indent="-342900" algn="r" rtl="1">
              <a:buFont typeface="Arial" panose="020B0604020202020204" pitchFamily="34" charset="0"/>
              <a:buChar char="•"/>
            </a:pPr>
            <a:endParaRPr lang="en-US" sz="2000" dirty="0"/>
          </a:p>
          <a:p>
            <a:pPr marL="342900" lvl="0" indent="-342900" algn="r" rtl="1">
              <a:buFont typeface="Arial" panose="020B0604020202020204" pitchFamily="34" charset="0"/>
              <a:buChar char="•"/>
            </a:pPr>
            <a:r>
              <a:rPr lang="ar-JO" sz="2000" dirty="0"/>
              <a:t>يساعد التعاطف الأطفال </a:t>
            </a:r>
            <a:r>
              <a:rPr lang="ar-JO" sz="2000" dirty="0" smtClean="0"/>
              <a:t>في </a:t>
            </a:r>
            <a:r>
              <a:rPr lang="ar-JO" sz="2000" dirty="0"/>
              <a:t>الشعور بالأمن والأمان </a:t>
            </a:r>
          </a:p>
          <a:p>
            <a:pPr marL="342900" lvl="0" indent="-342900" algn="r" rtl="1">
              <a:buFont typeface="Arial" panose="020B0604020202020204" pitchFamily="34" charset="0"/>
              <a:buChar char="•"/>
            </a:pPr>
            <a:endParaRPr lang="en-US" sz="2000" dirty="0"/>
          </a:p>
          <a:p>
            <a:pPr marL="342900" lvl="0" indent="-342900" algn="r" rtl="1">
              <a:buFont typeface="Arial" panose="020B0604020202020204" pitchFamily="34" charset="0"/>
              <a:buChar char="•"/>
            </a:pPr>
            <a:r>
              <a:rPr lang="ar-JO" sz="2000" dirty="0"/>
              <a:t>بما أن التعاطف مرتبط بالأهل فهو يعني </a:t>
            </a:r>
            <a:r>
              <a:rPr lang="ar-JO" sz="2000" dirty="0" smtClean="0"/>
              <a:t>القدرة </a:t>
            </a:r>
            <a:r>
              <a:rPr lang="ar-JO" sz="2000" dirty="0"/>
              <a:t>على إدراك عواطف الطفل وحاجاته ورغباته والقدرة على الاستجابة بطريقة راعية مع المحافظة على خير الطفل الإيجابي </a:t>
            </a:r>
            <a:r>
              <a:rPr lang="ar-JO" sz="2000" dirty="0" smtClean="0"/>
              <a:t>كأولوية.</a:t>
            </a:r>
            <a:endParaRPr lang="ar-JO" sz="2000" dirty="0"/>
          </a:p>
          <a:p>
            <a:pPr marL="342900" lvl="0" indent="-342900" algn="r" rtl="1">
              <a:buFont typeface="Arial" panose="020B0604020202020204" pitchFamily="34" charset="0"/>
              <a:buChar char="•"/>
            </a:pPr>
            <a:endParaRPr lang="en-US" sz="2000" dirty="0"/>
          </a:p>
          <a:p>
            <a:pPr marL="342900" lvl="0" indent="-342900" algn="r" rtl="1">
              <a:buFont typeface="Arial" panose="020B0604020202020204" pitchFamily="34" charset="0"/>
              <a:buChar char="•"/>
            </a:pPr>
            <a:r>
              <a:rPr lang="ar-JO" sz="2000" dirty="0"/>
              <a:t>يساعد التعاطف الطفل </a:t>
            </a:r>
            <a:r>
              <a:rPr lang="ar-JO" sz="2000" dirty="0" smtClean="0"/>
              <a:t>لكي </a:t>
            </a:r>
            <a:r>
              <a:rPr lang="ar-JO" sz="2000" dirty="0"/>
              <a:t>يصبح حساسا تجاه حاجات الآخرين </a:t>
            </a:r>
            <a:r>
              <a:rPr lang="ar-JO" sz="2000" dirty="0" smtClean="0"/>
              <a:t>وقادرا على </a:t>
            </a:r>
            <a:r>
              <a:rPr lang="ar-JO" sz="2000" dirty="0"/>
              <a:t>التعامل مع المشاعر الصعبة بطرق متقبلة.</a:t>
            </a:r>
            <a:endParaRPr lang="en-US" sz="2000" dirty="0"/>
          </a:p>
        </p:txBody>
      </p:sp>
    </p:spTree>
    <p:extLst>
      <p:ext uri="{BB962C8B-B14F-4D97-AF65-F5344CB8AC3E}">
        <p14:creationId xmlns:p14="http://schemas.microsoft.com/office/powerpoint/2010/main" xmlns="" val="2461413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25450" y="533399"/>
            <a:ext cx="8244417" cy="1261533"/>
          </a:xfrm>
        </p:spPr>
        <p:txBody>
          <a:bodyPr/>
          <a:lstStyle/>
          <a:p>
            <a:pPr algn="r" rtl="1"/>
            <a:r>
              <a:rPr lang="ar-JO" b="1" u="sng" dirty="0"/>
              <a:t>مراحل تطور التعاطف </a:t>
            </a:r>
            <a:endParaRPr lang="en-US" b="1" u="sng" dirty="0"/>
          </a:p>
        </p:txBody>
      </p:sp>
      <p:sp>
        <p:nvSpPr>
          <p:cNvPr id="3" name="TextBox 2"/>
          <p:cNvSpPr txBox="1"/>
          <p:nvPr/>
        </p:nvSpPr>
        <p:spPr>
          <a:xfrm>
            <a:off x="533400" y="1295400"/>
            <a:ext cx="8089900" cy="3416320"/>
          </a:xfrm>
          <a:prstGeom prst="rect">
            <a:avLst/>
          </a:prstGeom>
          <a:noFill/>
        </p:spPr>
        <p:txBody>
          <a:bodyPr wrap="square" rtlCol="0">
            <a:spAutoFit/>
          </a:bodyPr>
          <a:lstStyle/>
          <a:p>
            <a:pPr marL="342900" lvl="0" indent="-342900" algn="r" rtl="1">
              <a:buFont typeface="Arial" panose="020B0604020202020204" pitchFamily="34" charset="0"/>
              <a:buChar char="•"/>
            </a:pPr>
            <a:r>
              <a:rPr lang="ar-JO" dirty="0"/>
              <a:t>يشعر الطفل الذي يبلغ من العمر عاما واحدا بالضيق </a:t>
            </a:r>
            <a:r>
              <a:rPr lang="ar-JO" dirty="0" smtClean="0"/>
              <a:t>عندما </a:t>
            </a:r>
            <a:r>
              <a:rPr lang="ar-JO" dirty="0"/>
              <a:t>يسقط </a:t>
            </a:r>
            <a:r>
              <a:rPr lang="ar-JO" dirty="0" smtClean="0"/>
              <a:t>أو يبكي طفل آخر </a:t>
            </a:r>
            <a:endParaRPr lang="ar-JO" dirty="0"/>
          </a:p>
          <a:p>
            <a:pPr marL="342900" lvl="0" indent="-342900" algn="r" rtl="1">
              <a:buFont typeface="Arial" panose="020B0604020202020204" pitchFamily="34" charset="0"/>
              <a:buChar char="•"/>
            </a:pPr>
            <a:endParaRPr lang="en-US" dirty="0"/>
          </a:p>
          <a:p>
            <a:pPr marL="342900" lvl="0" indent="-342900" algn="r" rtl="1">
              <a:buFont typeface="Arial" panose="020B0604020202020204" pitchFamily="34" charset="0"/>
              <a:buChar char="•"/>
            </a:pPr>
            <a:r>
              <a:rPr lang="ar-JO" dirty="0"/>
              <a:t>يدرك الطفل الذي يبلغ من العمر عامين أنه متميز عن الآخرين وقد يحاول التخفيف </a:t>
            </a:r>
            <a:r>
              <a:rPr lang="ar-JO" dirty="0" smtClean="0"/>
              <a:t>عن </a:t>
            </a:r>
            <a:r>
              <a:rPr lang="ar-JO" dirty="0"/>
              <a:t>طفل آخر يشعر بالضيق  </a:t>
            </a:r>
          </a:p>
          <a:p>
            <a:pPr marL="342900" lvl="0" indent="-342900" algn="r" rtl="1">
              <a:buFont typeface="Arial" panose="020B0604020202020204" pitchFamily="34" charset="0"/>
              <a:buChar char="•"/>
            </a:pPr>
            <a:endParaRPr lang="en-US" dirty="0"/>
          </a:p>
          <a:p>
            <a:pPr marL="342900" lvl="0" indent="-342900" algn="r" rtl="1">
              <a:buFont typeface="Arial" panose="020B0604020202020204" pitchFamily="34" charset="0"/>
              <a:buChar char="•"/>
            </a:pPr>
            <a:r>
              <a:rPr lang="ar-JO" dirty="0"/>
              <a:t>يمكن للطفل الذي يبلغ من العمر 5 أو 6 أعوام أن يفهم مشاعر شخص آخر  ويتعلم قراءة مشاعر الآخرين من خلال تصرفاتهم والإيماء وتعابير الوجه وهذا التعاطف أساسي </a:t>
            </a:r>
            <a:r>
              <a:rPr lang="ar-JO" dirty="0" smtClean="0"/>
              <a:t>ومهارة </a:t>
            </a:r>
            <a:r>
              <a:rPr lang="ar-JO" dirty="0"/>
              <a:t>اجتماعية  </a:t>
            </a:r>
            <a:endParaRPr lang="en-US" dirty="0"/>
          </a:p>
        </p:txBody>
      </p:sp>
      <p:sp>
        <p:nvSpPr>
          <p:cNvPr id="4" name="TextBox 3"/>
          <p:cNvSpPr txBox="1"/>
          <p:nvPr/>
        </p:nvSpPr>
        <p:spPr>
          <a:xfrm>
            <a:off x="654050" y="5986046"/>
            <a:ext cx="7848600" cy="584775"/>
          </a:xfrm>
          <a:prstGeom prst="rect">
            <a:avLst/>
          </a:prstGeom>
          <a:noFill/>
        </p:spPr>
        <p:txBody>
          <a:bodyPr wrap="square" rtlCol="0">
            <a:spAutoFit/>
          </a:bodyPr>
          <a:lstStyle/>
          <a:p>
            <a:pPr algn="r" rtl="1"/>
            <a:r>
              <a:rPr lang="ar-JO" sz="1600" b="1" dirty="0"/>
              <a:t>الطفولة المبكرة اليوم </a:t>
            </a:r>
            <a:r>
              <a:rPr lang="ar-JO" sz="1600" dirty="0"/>
              <a:t>. </a:t>
            </a:r>
            <a:r>
              <a:rPr lang="ar-JO" sz="1600" u="sng" dirty="0"/>
              <a:t>أعمار ومراحل </a:t>
            </a:r>
            <a:r>
              <a:rPr lang="ar-JO" sz="1600" dirty="0"/>
              <a:t>:التعاطف كيف تربي هذه البوابة الهامة للنمو الاجتماعي </a:t>
            </a:r>
            <a:r>
              <a:rPr lang="ar-JO" sz="1600" dirty="0" smtClean="0"/>
              <a:t>والعاطفي. </a:t>
            </a:r>
            <a:r>
              <a:rPr lang="ar-JO" sz="1600" dirty="0"/>
              <a:t>سوزان ميلر –طبعة الين بوث </a:t>
            </a:r>
            <a:r>
              <a:rPr lang="ar-JO" sz="1600" dirty="0" err="1"/>
              <a:t>تشيرش</a:t>
            </a:r>
            <a:r>
              <a:rPr lang="ar-JO" sz="1600" dirty="0"/>
              <a:t> وكارلا بول . 2016 </a:t>
            </a:r>
            <a:endParaRPr lang="en-US" sz="1600" dirty="0"/>
          </a:p>
        </p:txBody>
      </p:sp>
    </p:spTree>
    <p:extLst>
      <p:ext uri="{BB962C8B-B14F-4D97-AF65-F5344CB8AC3E}">
        <p14:creationId xmlns:p14="http://schemas.microsoft.com/office/powerpoint/2010/main" xmlns="" val="1037457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7" name="Title 1"/>
          <p:cNvSpPr>
            <a:spLocks noGrp="1"/>
          </p:cNvSpPr>
          <p:nvPr>
            <p:ph type="title"/>
          </p:nvPr>
        </p:nvSpPr>
        <p:spPr>
          <a:xfrm>
            <a:off x="457200" y="609600"/>
            <a:ext cx="8305800" cy="1219200"/>
          </a:xfrm>
        </p:spPr>
        <p:txBody>
          <a:bodyPr/>
          <a:lstStyle/>
          <a:p>
            <a:pPr algn="r" rtl="1"/>
            <a:r>
              <a:rPr lang="ar-JO" b="1" u="sng" dirty="0"/>
              <a:t>خطوات التعاطف </a:t>
            </a:r>
            <a:endParaRPr lang="en-US" b="1" u="sng" dirty="0"/>
          </a:p>
        </p:txBody>
      </p:sp>
      <p:sp>
        <p:nvSpPr>
          <p:cNvPr id="116738" name="Rectangle 2"/>
          <p:cNvSpPr>
            <a:spLocks noChangeArrowheads="1"/>
          </p:cNvSpPr>
          <p:nvPr/>
        </p:nvSpPr>
        <p:spPr bwMode="auto">
          <a:xfrm>
            <a:off x="914400" y="1600200"/>
            <a:ext cx="6886575" cy="48320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r" rtl="1"/>
            <a:r>
              <a:rPr lang="ar-JO" b="1" dirty="0"/>
              <a:t>الخطوة الأولى</a:t>
            </a:r>
            <a:endParaRPr lang="en-US" b="1" dirty="0"/>
          </a:p>
          <a:p>
            <a:pPr algn="r" rtl="1"/>
            <a:r>
              <a:rPr lang="ar-JO" dirty="0"/>
              <a:t>التعرف على المشاعر </a:t>
            </a:r>
          </a:p>
          <a:p>
            <a:pPr algn="r" rtl="1"/>
            <a:endParaRPr lang="en-US" dirty="0"/>
          </a:p>
          <a:p>
            <a:pPr algn="r" rtl="1"/>
            <a:r>
              <a:rPr lang="ar-JO" b="1" dirty="0"/>
              <a:t>الخطوة الثانية </a:t>
            </a:r>
            <a:endParaRPr lang="en-US" b="1" dirty="0"/>
          </a:p>
          <a:p>
            <a:pPr algn="r" rtl="1"/>
            <a:r>
              <a:rPr lang="ar-JO" dirty="0"/>
              <a:t>تحديد السبب</a:t>
            </a:r>
          </a:p>
          <a:p>
            <a:pPr algn="r" rtl="1"/>
            <a:endParaRPr lang="en-US" dirty="0"/>
          </a:p>
          <a:p>
            <a:pPr algn="r" rtl="1"/>
            <a:r>
              <a:rPr lang="ar-JO" b="1" dirty="0" smtClean="0"/>
              <a:t>الخطوة </a:t>
            </a:r>
            <a:r>
              <a:rPr lang="ar-JO" b="1" dirty="0"/>
              <a:t>الثالثة </a:t>
            </a:r>
            <a:endParaRPr lang="en-US" b="1" dirty="0"/>
          </a:p>
          <a:p>
            <a:pPr algn="r" rtl="1"/>
            <a:r>
              <a:rPr lang="ar-JO" dirty="0"/>
              <a:t>تصديق المشاعر او تمجيدها</a:t>
            </a:r>
          </a:p>
          <a:p>
            <a:pPr algn="r" rtl="1"/>
            <a:endParaRPr lang="en-US" dirty="0"/>
          </a:p>
          <a:p>
            <a:pPr algn="r" rtl="1"/>
            <a:r>
              <a:rPr lang="ar-JO" b="1" dirty="0"/>
              <a:t>الخطوة الرابعة </a:t>
            </a:r>
            <a:endParaRPr lang="en-US" b="1" dirty="0"/>
          </a:p>
          <a:p>
            <a:pPr algn="r" rtl="1"/>
            <a:r>
              <a:rPr lang="ar-JO" dirty="0"/>
              <a:t>مساعدة الطفل في التغلب على مشاعره والتصرف وإيجاد حل إذا كان ذلك ممكنا </a:t>
            </a:r>
            <a:endParaRPr lang="en-US" dirty="0"/>
          </a:p>
          <a:p>
            <a:pPr algn="r"/>
            <a:endParaRPr lang="en-US" sz="2000" dirty="0"/>
          </a:p>
        </p:txBody>
      </p:sp>
    </p:spTree>
    <p:extLst>
      <p:ext uri="{BB962C8B-B14F-4D97-AF65-F5344CB8AC3E}">
        <p14:creationId xmlns:p14="http://schemas.microsoft.com/office/powerpoint/2010/main" xmlns="" val="2417847743"/>
      </p:ext>
    </p:extLst>
  </p:cSld>
  <p:clrMapOvr>
    <a:masterClrMapping/>
  </p:clrMapOvr>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29037</TotalTime>
  <Words>1491</Words>
  <Application>Microsoft Office PowerPoint</Application>
  <PresentationFormat>On-screen Show (4:3)</PresentationFormat>
  <Paragraphs>228</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IRC_PP_pages_white</vt:lpstr>
      <vt:lpstr>IRC_PP_cover_1</vt:lpstr>
      <vt:lpstr>مجالات الشفاء والتعلم  الآمن    تدريب الميسرين على مهارات الأبوة والأمومة     اليوم الثالث   </vt:lpstr>
      <vt:lpstr>الشريحة رقم 2</vt:lpstr>
      <vt:lpstr>Slide 3</vt:lpstr>
      <vt:lpstr>منشط : فئات       </vt:lpstr>
      <vt:lpstr>التدريب على خريطة الجسد </vt:lpstr>
      <vt:lpstr>التعاطف</vt:lpstr>
      <vt:lpstr>مراحل تطوير التعاطف</vt:lpstr>
      <vt:lpstr>مراحل تطور التعاطف </vt:lpstr>
      <vt:lpstr>خطوات التعاطف </vt:lpstr>
      <vt:lpstr>التدرب على الأدوار والتدرب على المهارات </vt:lpstr>
      <vt:lpstr>التعاطف مع جميع الأطفال </vt:lpstr>
      <vt:lpstr> ما هي الأوضاع التي يحتاج فيها المراهقون إلى مساعدة من الكبار، وما هي الأوضاع التي قد يحتاجون فيها إلى الاستماع فقط ؟ </vt:lpstr>
      <vt:lpstr>Slide 13</vt:lpstr>
      <vt:lpstr>العمل في مجموعة : أطفال في أزمة </vt:lpstr>
      <vt:lpstr>أثر الأزمة على الأطفال </vt:lpstr>
      <vt:lpstr>تجاهل أعراض الإجهاد: الدائرة المُفرغة </vt:lpstr>
      <vt:lpstr>التحدث والاستماع</vt:lpstr>
      <vt:lpstr>ماذا يحتاج الأطفال ؟ </vt:lpstr>
      <vt:lpstr>Slide 19</vt:lpstr>
      <vt:lpstr>مستخلص  </vt:lpstr>
      <vt:lpstr>أفكار حول جلسة اليوم </vt:lpstr>
    </vt:vector>
  </TitlesOfParts>
  <Company>The A. J. Heschel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Al-Ofuq</cp:lastModifiedBy>
  <cp:revision>705</cp:revision>
  <cp:lastPrinted>2009-12-29T15:08:35Z</cp:lastPrinted>
  <dcterms:created xsi:type="dcterms:W3CDTF">2009-12-29T15:03:30Z</dcterms:created>
  <dcterms:modified xsi:type="dcterms:W3CDTF">2018-02-13T11:53:01Z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