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7"/>
  </p:notesMasterIdLst>
  <p:sldIdLst>
    <p:sldId id="735" r:id="rId6"/>
    <p:sldId id="736" r:id="rId7"/>
    <p:sldId id="423" r:id="rId8"/>
    <p:sldId id="651" r:id="rId9"/>
    <p:sldId id="717" r:id="rId10"/>
    <p:sldId id="652" r:id="rId11"/>
    <p:sldId id="636" r:id="rId12"/>
    <p:sldId id="427" r:id="rId13"/>
    <p:sldId id="526" r:id="rId14"/>
    <p:sldId id="653" r:id="rId15"/>
    <p:sldId id="725" r:id="rId16"/>
    <p:sldId id="426" r:id="rId17"/>
    <p:sldId id="726" r:id="rId18"/>
    <p:sldId id="655" r:id="rId19"/>
    <p:sldId id="656" r:id="rId20"/>
    <p:sldId id="657" r:id="rId21"/>
    <p:sldId id="658" r:id="rId22"/>
    <p:sldId id="721" r:id="rId23"/>
    <p:sldId id="612" r:id="rId24"/>
    <p:sldId id="614" r:id="rId25"/>
    <p:sldId id="722" r:id="rId26"/>
    <p:sldId id="723" r:id="rId27"/>
    <p:sldId id="615" r:id="rId28"/>
    <p:sldId id="616" r:id="rId29"/>
    <p:sldId id="617" r:id="rId30"/>
    <p:sldId id="729" r:id="rId31"/>
    <p:sldId id="619" r:id="rId32"/>
    <p:sldId id="621" r:id="rId33"/>
    <p:sldId id="737" r:id="rId34"/>
    <p:sldId id="738" r:id="rId35"/>
    <p:sldId id="739" r:id="rId3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74731" autoAdjust="0"/>
  </p:normalViewPr>
  <p:slideViewPr>
    <p:cSldViewPr>
      <p:cViewPr varScale="1">
        <p:scale>
          <a:sx n="44" d="100"/>
          <a:sy n="44" d="100"/>
        </p:scale>
        <p:origin x="1440" y="184"/>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516"/>
    </p:cViewPr>
  </p:sorterViewPr>
  <p:notesViewPr>
    <p:cSldViewPr>
      <p:cViewPr>
        <p:scale>
          <a:sx n="70" d="100"/>
          <a:sy n="70" d="100"/>
        </p:scale>
        <p:origin x="-1434" y="54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notesMaster" Target="notesMasters/notesMaster1.xml"/><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2-2 </a:t>
            </a:r>
            <a:endParaRPr lang="en-US" dirty="0" smtClean="0"/>
          </a:p>
          <a:p>
            <a:pPr algn="r" rtl="1"/>
            <a:endParaRPr lang="en-US" i="1" dirty="0" smtClean="0"/>
          </a:p>
          <a:p>
            <a:pPr algn="r" rtl="1"/>
            <a:endParaRPr lang="en-US" i="1" dirty="0" smtClean="0"/>
          </a:p>
          <a:p>
            <a:pPr algn="r" rtl="1"/>
            <a:r>
              <a:rPr lang="ar-JO" dirty="0" smtClean="0"/>
              <a:t>على سبيل المثال،  تتشكل أجزاء من الدماغ التي تتحكم بحواسنا وردود الفعل   في فترة الرضاعة. أجزاء  دماغنا التي تساعدنا على السيطرة على نبضاتنا واستخدام الحكم الجيد  هي اخر الاجزاء التي تنضج.</a:t>
            </a:r>
            <a:endParaRPr lang="en-US" dirty="0" smtClean="0"/>
          </a:p>
          <a:p>
            <a:pPr algn="r" rtl="1"/>
            <a:r>
              <a:rPr lang="ar-JO" dirty="0" smtClean="0"/>
              <a:t>غالبا ما يكون المراهقون أكثر وعيا  وتفكير ذاتي مقارنة مع الأطفال الأصغر سنا،  انهم يتجركون نحو امتلاك القدرة  على التفكير بطريقة استراتيجية طويلة الأجل.</a:t>
            </a:r>
            <a:endParaRPr lang="en-US" dirty="0" smtClean="0"/>
          </a:p>
          <a:p>
            <a:pPr algn="r" rtl="1"/>
            <a:r>
              <a:rPr lang="ar-JO" dirty="0" smtClean="0"/>
              <a:t>الوعي الذاتي والتفكير  الناقد  يحدث في جزء من الدماغ يسمى قشرة الفص الجبهي. هذا الجزء من الدماغ يتحكم في وظائفنا التنفيذية .  الوظيفية التنفيذية تساعدنا  تنسيق أفكارنا وسلوكياتنا. وهذا يعني أننا   نكون أكثر قدرة على التفكير قبل أن  التصرف كلما  تقدمنا ​​في  العمر ! المفتاح هنا هو أن هذا الجزء من دماغنا  لا ينضج تماما الا عند بلوغ العشرين من العمر !.</a:t>
            </a:r>
            <a:endParaRPr lang="en-US" dirty="0" smtClean="0"/>
          </a:p>
          <a:p>
            <a:pPr algn="r" rtl="1"/>
            <a:r>
              <a:rPr lang="ar-JO" dirty="0" smtClean="0"/>
              <a:t> كل هذه التغيرات في الدماغ والهرمونات تؤثر على الإدراك والقدرات الاجتماعية. وبسبب هذه التغييرات قد يكون من الصعب أحيانا على المراهقين أن يأخذوا وجهة نظر الآخرين، وهو أمر بالغ الأهمية لنجاح التواصل الاجتماعي.</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4192322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2-2 </a:t>
            </a:r>
            <a:endParaRPr lang="en-US" dirty="0" smtClean="0"/>
          </a:p>
          <a:p>
            <a:pPr algn="r" rtl="1"/>
            <a:endParaRPr lang="en-US" dirty="0" smtClean="0"/>
          </a:p>
          <a:p>
            <a:pPr algn="r" rtl="1"/>
            <a:endParaRPr lang="en-US" dirty="0" smtClean="0"/>
          </a:p>
          <a:p>
            <a:pPr algn="r" rtl="1"/>
            <a:r>
              <a:rPr lang="ar-SA" dirty="0" smtClean="0"/>
              <a:t>نيويورك تايمز </a:t>
            </a:r>
            <a:r>
              <a:rPr lang="ar-JO" dirty="0" smtClean="0"/>
              <a:t>( 15 ايلول 2008 ) نمو دماغ الطفل </a:t>
            </a:r>
            <a:endParaRPr lang="ar-SA" dirty="0" smtClean="0"/>
          </a:p>
          <a:p>
            <a:pPr algn="r"/>
            <a:r>
              <a:rPr lang="ar-JO" dirty="0" smtClean="0"/>
              <a:t>متاح على  </a:t>
            </a:r>
            <a:endParaRPr lang="en-US" dirty="0" smtClean="0"/>
          </a:p>
          <a:p>
            <a:r>
              <a:rPr lang="en-US" dirty="0" smtClean="0"/>
              <a:t>http://www.nytimes.com/interactive/2008/09/15/health/20080915-brain-development.html؟_r=1&amp;</a:t>
            </a:r>
            <a:endParaRPr lang="ar-JO" dirty="0" smtClean="0"/>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ASK &gt;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Can you think of some times during adolescence when you did not</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make the best decision or acted foolishly?</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17.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Have trainees reflect on this question and then share their responses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with a partner.</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18.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Ask a few trainees to share their responses with the rest of the group.</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2626762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0" tIns="45895" rIns="91790" bIns="45895"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1" hangingPunct="1"/>
            <a:fld id="{31A9517C-8C75-A64A-9294-49FA576DFB26}" type="slidenum">
              <a:rPr lang="en-US" sz="1200" b="1">
                <a:solidFill>
                  <a:srgbClr val="CC3300"/>
                </a:solidFill>
                <a:latin typeface="Verdana" charset="0"/>
                <a:ea typeface="ＭＳ Ｐゴシック" charset="0"/>
                <a:cs typeface="ＭＳ Ｐゴシック" charset="0"/>
              </a:rPr>
              <a:pPr algn="r" eaLnBrk="1" hangingPunct="1"/>
              <a:t>12</a:t>
            </a:fld>
            <a:endParaRPr lang="en-US" sz="1200" b="1">
              <a:solidFill>
                <a:srgbClr val="CC3300"/>
              </a:solidFill>
              <a:latin typeface="Verdana" charset="0"/>
              <a:ea typeface="ＭＳ Ｐゴシック" charset="0"/>
              <a:cs typeface="ＭＳ Ｐゴシック" charset="0"/>
            </a:endParaRPr>
          </a:p>
        </p:txBody>
      </p:sp>
      <p:sp>
        <p:nvSpPr>
          <p:cNvPr id="37890" name="Rectangle 2"/>
          <p:cNvSpPr>
            <a:spLocks noGrp="1" noRot="1" noChangeAspect="1" noChangeArrowheads="1" noTextEdit="1"/>
          </p:cNvSpPr>
          <p:nvPr>
            <p:ph type="sldImg"/>
          </p:nvPr>
        </p:nvSpPr>
        <p:spPr>
          <a:xfrm>
            <a:off x="1143000" y="684213"/>
            <a:ext cx="4572000" cy="3429000"/>
          </a:xfrm>
          <a:solidFill>
            <a:srgbClr val="FFFFFF"/>
          </a:solidFill>
          <a:ln/>
        </p:spPr>
      </p:sp>
      <p:sp>
        <p:nvSpPr>
          <p:cNvPr id="37891" name="Rectangle 3"/>
          <p:cNvSpPr>
            <a:spLocks noGrp="1" noChangeArrowheads="1"/>
          </p:cNvSpPr>
          <p:nvPr>
            <p:ph type="body" idx="1"/>
          </p:nvPr>
        </p:nvSpPr>
        <p:spPr>
          <a:xfrm>
            <a:off x="914400" y="4344988"/>
            <a:ext cx="5029200" cy="4114800"/>
          </a:xfrm>
          <a:solidFill>
            <a:srgbClr val="FFFFFF"/>
          </a:solidFill>
          <a:ln>
            <a:solidFill>
              <a:srgbClr val="000000"/>
            </a:solidFill>
          </a:ln>
        </p:spPr>
        <p:txBody>
          <a:bodyPr/>
          <a:lstStyle/>
          <a:p>
            <a:pPr algn="r" rtl="1"/>
            <a:r>
              <a:rPr lang="ar-JO" dirty="0" smtClean="0"/>
              <a:t>2-2  دليل </a:t>
            </a:r>
            <a:r>
              <a:rPr lang="en-US" dirty="0" err="1" smtClean="0"/>
              <a:t>ToT</a:t>
            </a:r>
            <a:endParaRPr lang="ar-JO" dirty="0" smtClean="0"/>
          </a:p>
          <a:p>
            <a:pPr algn="r" rtl="1"/>
            <a:r>
              <a:rPr lang="ar-JO" sz="1200" b="0" i="0" kern="1200" dirty="0" smtClean="0">
                <a:solidFill>
                  <a:schemeClr val="bg2"/>
                </a:solidFill>
                <a:effectLst/>
                <a:latin typeface="Arial" pitchFamily="-110" charset="0"/>
                <a:ea typeface="ヒラギノ角ゴ Pro W3" pitchFamily="-110" charset="-128"/>
                <a:cs typeface="ヒラギノ角ゴ Pro W3" pitchFamily="-110" charset="-128"/>
              </a:rPr>
              <a:t>رجع اللدونة الدماغيّة إلى قدرة الجهاز العصبيّ لتغيير تركيبه وعمله طوال حياته، كردّ فعل على اختلاف البيئة. رغما عن استعمال هذه الكلمة في علم النفس وعلم الأعصاب، إن تعريفها ليست سهلة. يستعمل للإشارة إلى التغييرات التي تحدث على مستويات مختلفة في الجهاز العصبيّ: التراكيب الجزيئيّة، تغييرات المظهرالوراثيّ والسلوك".</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20.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SAY &gt;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Our brain also has the unique ability to change or re-create itself. This is</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called ‘plasticity’. Brains start out in life with a lot of plasticity but, as we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age, it gets harder to change our brains.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Scientists have learned that, in adolescence, as in early childhood, if the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brain is exercised with positive experiences, children can learn to control</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impulses, order their thoughts and use good judgment – skills and abilities</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that will help them to become happy, healthy adults.</a:t>
            </a:r>
            <a:endParaRPr lang="en-US" dirty="0" smtClean="0">
              <a:solidFill>
                <a:schemeClr val="bg2"/>
              </a:solidFill>
            </a:endParaRPr>
          </a:p>
          <a:p>
            <a:pPr algn="r" rtl="1"/>
            <a:r>
              <a:rPr lang="ar-JO" dirty="0" smtClean="0"/>
              <a:t> </a:t>
            </a:r>
            <a:endParaRPr lang="en-US" dirty="0" smtClean="0"/>
          </a:p>
          <a:p>
            <a:pPr algn="r" rtl="1"/>
            <a:r>
              <a:rPr lang="ar-JO" dirty="0" smtClean="0"/>
              <a:t>ملاحظات للمدربين:  عندما  يصبح الدماغ الناضج أكثر تخصصا لتولي وظائف أكثر تعقيدا، فإنه  يكون أقل قدرة على إعادة التنظيم والتكيف. على سبيل المثال، بحلول السنة الأولى من العمر ،  تصبح  أجزاء الدماغ التي تميز الأصوات الصوتية متخصصة باللغة التي يتعرض  لها الطفل  وتبدا بفقدان  القدرة على التعرف على الفروق الصوتية الهامة الموجودة في لغات أخرى. ومع بدء تشذيب الدماغ فان الدوائر الغير مستخدمة،تلك التي كانت مستخدمة واصبحت اقوى  وصعبة   تكون عرضة للتغيير مع مرور الوقت. انخفاض اللدونة يعني أنه من الأسهل وأكثر فعالية للتأثير   نمو بنية دماغ الطفل   مقارنة مع إعادة ربط أجزاء من دوائر الدماغ    عند  سنوات البلوغ. بعبارة أخرى، يمكننا أن نستثمر الآن من خلال ضمان ظروف إيجابية  للنمو الصحي ، أو أن ندفع  اكثر  لاحقا من اجل علاج مكلف ، رعاية صحية، خدمات الصحة العقلية، وزيادة معدلات  النوبات .</a:t>
            </a:r>
            <a:endParaRPr lang="en-US" dirty="0" smtClean="0"/>
          </a:p>
          <a:p>
            <a:pPr algn="r" rtl="1"/>
            <a:r>
              <a:rPr lang="ar-JO" dirty="0" smtClean="0"/>
              <a:t> </a:t>
            </a:r>
            <a:endParaRPr lang="en-US" dirty="0" smtClean="0"/>
          </a:p>
          <a:p>
            <a:pPr algn="r" rtl="1"/>
            <a:r>
              <a:rPr lang="ar-JO" dirty="0" smtClean="0"/>
              <a:t> </a:t>
            </a:r>
            <a:endParaRPr lang="en-US" dirty="0" smtClean="0"/>
          </a:p>
          <a:p>
            <a:pPr algn="r" rtl="1"/>
            <a:r>
              <a:rPr lang="ar-JO" dirty="0" smtClean="0"/>
              <a:t> </a:t>
            </a:r>
            <a:endParaRPr lang="en-US" dirty="0" smtClean="0"/>
          </a:p>
          <a:p>
            <a:pPr algn="r" rtl="1"/>
            <a:r>
              <a:rPr lang="ar-JO" dirty="0" smtClean="0"/>
              <a:t>مصدر الرسم البياني: بات ليفيت (2009)</a:t>
            </a:r>
            <a:endParaRPr lang="en-US" dirty="0" smtClean="0"/>
          </a:p>
          <a:p>
            <a:pPr algn="r" eaLnBrk="1" hangingPunct="1"/>
            <a:endParaRPr lang="en-US" i="1"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224956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2-2 </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ASK &gt;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What kinds of skills do you think adolescents will need to be happy,</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healthy adults?</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22.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Make a list of their responses on the flipchart.</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23.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ASK &gt;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How can we help our sons and daughters develop these skills?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Slide 13</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24.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SAY &gt;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 next several sessions of the Parenting Skills Curricula explore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how to help children and adolescents learn the skills needed to live safe,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healthy, happy lives.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We will talk about how to support their continued healthy brain</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development by discussing and practicing each of the following: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Showing an interest in children’s lives.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Being honest and direct about sensitive topics.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Helping children make healthy choices.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Respecting children’s thoughts and opinions.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Supporting children’s education.</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1359611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تسير مع القسم  2-2</a:t>
            </a:r>
            <a:endParaRPr lang="en-US" dirty="0" smtClean="0"/>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After trainees have responded, share the following answers, if needed:</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Changes in their attitudes and beliefs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Changes in their bodies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Changes in their relationships with peers and parents</a:t>
            </a:r>
            <a:endParaRPr lang="ar-JO"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endParaRP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Explain the changes that adolescents experience: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Adolescence is an amazing and challenging time! Children are going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through so many changes cognitively (in their thinking and learning)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and physically.</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Adolescents usually begin to rely on, and identify more with peers.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This can be a challenging time emotionally, and you may notice that one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minute they want your help and the next their autonomy.</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Adolescents often feel that their experiences are unique and that no one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can possibly understand how they are feeling.</a:t>
            </a:r>
            <a:endParaRPr lang="ar-JO"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endParaRP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They are changing physically. Chemical messengers in our bodies called</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hormones are fluctuating. These hormones affect things like our mood,</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sexual function and desires and growth and development.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This is a great time to talk with adolescents about what they are going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through physically, socially, and emotionally!</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122975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تسير</a:t>
            </a:r>
            <a:r>
              <a:rPr lang="ar-JO" baseline="0" dirty="0" smtClean="0"/>
              <a:t> مع القسم 2-2 </a:t>
            </a:r>
            <a:endParaRPr lang="en-US" dirty="0" smtClean="0"/>
          </a:p>
          <a:p>
            <a:pPr algn="r" rtl="1"/>
            <a:endParaRPr lang="en-US" dirty="0" smtClean="0"/>
          </a:p>
          <a:p>
            <a:pPr algn="r" rtl="1"/>
            <a:r>
              <a:rPr lang="ar-SA" dirty="0" smtClean="0"/>
              <a:t>بعد أن </a:t>
            </a:r>
            <a:r>
              <a:rPr lang="ar-JO" dirty="0" smtClean="0"/>
              <a:t>ي</a:t>
            </a:r>
            <a:r>
              <a:rPr lang="ar-SA" dirty="0" smtClean="0"/>
              <a:t>تحدثوا </a:t>
            </a:r>
            <a:r>
              <a:rPr lang="ar-JO" dirty="0" smtClean="0"/>
              <a:t> بشكل زوجي  </a:t>
            </a:r>
            <a:r>
              <a:rPr lang="ar-SA" dirty="0" smtClean="0"/>
              <a:t>لمدة 10 </a:t>
            </a:r>
            <a:r>
              <a:rPr lang="ar-JO" dirty="0" smtClean="0"/>
              <a:t> دقائق </a:t>
            </a:r>
            <a:r>
              <a:rPr lang="ar-SA" dirty="0" smtClean="0"/>
              <a:t> أو نحو ذلك، </a:t>
            </a:r>
            <a:r>
              <a:rPr lang="ar-JO" dirty="0" smtClean="0"/>
              <a:t>قم بجمع </a:t>
            </a:r>
            <a:r>
              <a:rPr lang="ar-SA" dirty="0" smtClean="0"/>
              <a:t>الجميع مرة أخرى معا </a:t>
            </a:r>
            <a:r>
              <a:rPr lang="ar-JO" dirty="0" smtClean="0"/>
              <a:t> ودع  اثنين من المشاركين يتشاركون </a:t>
            </a:r>
            <a:r>
              <a:rPr lang="ar-SA" dirty="0" smtClean="0"/>
              <a:t> مع المجموعة بأكملها.</a:t>
            </a:r>
            <a:endParaRPr lang="ar-JO" dirty="0" smtClean="0"/>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Showing interest in your teen’s life</a:t>
            </a:r>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1650613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r" rtl="1"/>
            <a:r>
              <a:rPr lang="ar-JO" sz="1200" kern="1200" dirty="0" smtClean="0">
                <a:solidFill>
                  <a:schemeClr val="tx1"/>
                </a:solidFill>
                <a:effectLst/>
                <a:latin typeface="Arial" pitchFamily="-110" charset="0"/>
                <a:ea typeface="ヒラギノ角ゴ Pro W3" pitchFamily="-110" charset="-128"/>
                <a:cs typeface="ヒラギノ角ゴ Pro W3" pitchFamily="-110" charset="-128"/>
              </a:rPr>
              <a:t>يسير مع القسم 2-2</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ASK &gt;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What does it look like to show interest in a teenager’s life?</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4.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After trainees have shared their responses, add the following points to</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 list, if needed:</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Listening without interrupting.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Affirming and validating feelings – for example, “I see why you would</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be upset about that.”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Offering support, if needed.</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Praising good decisions, actions and character traits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935030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قسم 2-2 صفحة 60 </a:t>
            </a:r>
            <a:r>
              <a:rPr lang="en-US" dirty="0" smtClean="0"/>
              <a:t>role play script</a:t>
            </a:r>
            <a:endParaRPr lang="ar-JO" dirty="0" smtClean="0"/>
          </a:p>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استخدم العصف الذهني لعرض/عمل السلوكيات اعلاه.</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5.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SAY &gt;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We will talk about problem-solving and helping adolescents make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good choices in the next few sessions, but for today we are going to focus</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on showing an interest.</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Role-play for skills practice: Showing interest in your teen’s life</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1.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Pick 2 trainees for the role-play. One will be the ‘parent’ and the other will</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be a ‘16-year-old boy’.</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2.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Present the scenario – A parent asks the teenager how their day is going.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 teenager shares something going on in their life. The parent shows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interest in the teenager’s life.</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3.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Coach the ‘parent’ and the ‘16-year-old boy’ on the role-play. You can adapt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 sample script provided, or create your own.</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4.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Have the volunteers present the role-play in front of the group.</a:t>
            </a:r>
          </a:p>
          <a:p>
            <a:endParaRPr lang="ar-JO" dirty="0" smtClean="0"/>
          </a:p>
          <a:p>
            <a:pPr algn="r" rtl="1"/>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5.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Debrief on the role-play.</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Ask the person playing the 16-year-old how it felt for the ‘parent’ to show</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an interest in them and their problem.</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Ask trainees what skills the parent used in the role-play to show an</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interest in the teenager’s life.</a:t>
            </a:r>
          </a:p>
          <a:p>
            <a:pPr algn="r" rtl="1"/>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Example answers:</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 Problem-solving</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 Good judgment and decision-making</a:t>
            </a:r>
            <a:endParaRPr lang="en-US" dirty="0" smtClean="0"/>
          </a:p>
          <a:p>
            <a:pPr algn="r" rtl="1"/>
            <a:endParaRPr lang="en-US" dirty="0" smtClean="0"/>
          </a:p>
          <a:p>
            <a:pPr algn="r" rtl="1"/>
            <a:r>
              <a:rPr lang="en-US" dirty="0" smtClean="0"/>
              <a:t> </a:t>
            </a:r>
            <a:endParaRPr lang="en-US" baseline="0" dirty="0" smtClean="0"/>
          </a:p>
          <a:p>
            <a:pPr algn="r" rtl="1"/>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17</a:t>
            </a:fld>
            <a:endParaRPr lang="en-US"/>
          </a:p>
        </p:txBody>
      </p:sp>
    </p:spTree>
    <p:extLst>
      <p:ext uri="{BB962C8B-B14F-4D97-AF65-F5344CB8AC3E}">
        <p14:creationId xmlns:p14="http://schemas.microsoft.com/office/powerpoint/2010/main" val="853743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latin typeface="Arial" charset="0"/>
                <a:ea typeface="ヒラギノ角ゴ Pro W3" charset="0"/>
                <a:cs typeface="ヒラギノ角ゴ Pro W3" charset="0"/>
              </a:rPr>
              <a:t>هذه الشريحة هي بداية القسم 2-3 </a:t>
            </a:r>
            <a:endParaRPr lang="en-US" b="1" dirty="0" smtClean="0">
              <a:latin typeface="Arial" charset="0"/>
              <a:ea typeface="ヒラギノ角ゴ Pro W3" charset="0"/>
              <a:cs typeface="ヒラギノ角ゴ Pro W3" charset="0"/>
            </a:endParaRP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Building positive relationships with children</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and adolescents to support development</a:t>
            </a:r>
          </a:p>
          <a:p>
            <a:pPr algn="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Inform trainees about education opportunities in the SHLS, if they are</a:t>
            </a:r>
          </a:p>
          <a:p>
            <a:pPr algn="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available. If possible, share information about how to enroll children in formal</a:t>
            </a:r>
          </a:p>
          <a:p>
            <a:pPr algn="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or non-formal education opportunities available in the context</a:t>
            </a:r>
            <a:endParaRPr lang="en-US" b="1" dirty="0" smtClean="0">
              <a:latin typeface="Arial" charset="0"/>
              <a:ea typeface="ヒラギノ角ゴ Pro W3" charset="0"/>
              <a:cs typeface="ヒラギノ角ゴ Pro W3" charset="0"/>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26215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ln/>
        </p:spPr>
      </p:sp>
      <p:sp>
        <p:nvSpPr>
          <p:cNvPr id="7680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dirty="0" smtClean="0">
                <a:latin typeface="Arial" charset="0"/>
                <a:ea typeface="ヒラギノ角ゴ Pro W3" charset="0"/>
                <a:cs typeface="ヒラギノ角ゴ Pro W3" charset="0"/>
              </a:rPr>
              <a:t>يسير  مع القسم 2-3</a:t>
            </a:r>
          </a:p>
          <a:p>
            <a:pPr algn="r" rtl="1"/>
            <a:r>
              <a:rPr lang="ar-JO" dirty="0" smtClean="0">
                <a:latin typeface="Arial" charset="0"/>
                <a:ea typeface="ヒラギノ角ゴ Pro W3" charset="0"/>
                <a:cs typeface="ヒラギノ角ゴ Pro W3" charset="0"/>
              </a:rPr>
              <a:t>الصورة ماخوذة من  الصور الفنية في مايكروسوفت</a:t>
            </a:r>
            <a:endParaRPr lang="en-US" b="1" dirty="0" smtClean="0">
              <a:latin typeface="Arial" charset="0"/>
              <a:ea typeface="ヒラギノ角ゴ Pro W3" charset="0"/>
              <a:cs typeface="ヒラギノ角ゴ Pro W3" charset="0"/>
            </a:endParaRPr>
          </a:p>
          <a:p>
            <a:pPr algn="r" rtl="1"/>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 golden rule of psychology: children need and want adult attention</a:t>
            </a:r>
            <a:endParaRPr lang="ar-JO" b="1" dirty="0" smtClean="0">
              <a:latin typeface="Arial" charset="0"/>
              <a:ea typeface="ヒラギノ角ゴ Pro W3" charset="0"/>
              <a:cs typeface="ヒラギノ角ゴ Pro W3" charset="0"/>
            </a:endParaRPr>
          </a:p>
          <a:p>
            <a:pPr algn="r" rtl="1"/>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p:txBody>
      </p:sp>
      <p:sp>
        <p:nvSpPr>
          <p:cNvPr id="7680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A71D8AA5-D285-934F-B837-C9A6ABB48FE2}" type="slidenum">
              <a:rPr lang="en-US" sz="1200"/>
              <a:pPr/>
              <a:t>19</a:t>
            </a:fld>
            <a:endParaRPr lang="en-US" sz="1200"/>
          </a:p>
        </p:txBody>
      </p:sp>
    </p:spTree>
    <p:extLst>
      <p:ext uri="{BB962C8B-B14F-4D97-AF65-F5344CB8AC3E}">
        <p14:creationId xmlns:p14="http://schemas.microsoft.com/office/powerpoint/2010/main" val="483625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r" rtl="1"/>
            <a:r>
              <a:rPr lang="ar-JO" sz="1200" kern="1200" dirty="0" smtClean="0">
                <a:solidFill>
                  <a:schemeClr val="tx1"/>
                </a:solidFill>
                <a:effectLst/>
                <a:latin typeface="Arial" pitchFamily="-110" charset="0"/>
                <a:ea typeface="ヒラギノ角ゴ Pro W3" pitchFamily="-110" charset="-128"/>
                <a:cs typeface="ヒラギノ角ゴ Pro W3" pitchFamily="-110" charset="-128"/>
              </a:rPr>
              <a:t>تطوير الدماغ وتعزيز</a:t>
            </a:r>
            <a:r>
              <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rPr>
              <a:t> </a:t>
            </a:r>
            <a:r>
              <a:rPr lang="ar-JO" sz="1200" kern="1200" dirty="0" smtClean="0">
                <a:solidFill>
                  <a:schemeClr val="tx1"/>
                </a:solidFill>
                <a:effectLst/>
                <a:latin typeface="Arial" pitchFamily="-110" charset="0"/>
                <a:ea typeface="ヒラギノ角ゴ Pro W3" pitchFamily="-110" charset="-128"/>
                <a:cs typeface="ヒラギノ角ゴ Pro W3" pitchFamily="-110" charset="-128"/>
              </a:rPr>
              <a:t>علاقات إيجابية</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1114687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a:p>
            <a:pPr algn="r" rtl="1"/>
            <a:r>
              <a:rPr lang="ar-JO" dirty="0" smtClean="0">
                <a:latin typeface="Arial" charset="0"/>
                <a:ea typeface="ヒラギノ角ゴ Pro W3" charset="0"/>
                <a:cs typeface="ヒラギノ角ゴ Pro W3" charset="0"/>
              </a:rPr>
              <a:t>يسير مع القسم 2-3 </a:t>
            </a:r>
            <a:endParaRPr lang="en-US" dirty="0">
              <a:latin typeface="Arial" charset="0"/>
              <a:ea typeface="ヒラギノ角ゴ Pro W3" charset="0"/>
              <a:cs typeface="ヒラギノ角ゴ Pro W3" charset="0"/>
            </a:endParaRP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We are going to talk about 3 different parenting tools that will help parents</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encourage more positive behaviors in their children and decrease negative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behaviors.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These tools are playing, praising and spending quality time.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Praising is providing positive attention for positive behaviors and qualities</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about children.</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Parents need to be strategic about giving attention!</a:t>
            </a:r>
            <a:endParaRPr lang="en-US" dirty="0" smtClean="0">
              <a:latin typeface="Arial" charset="0"/>
              <a:ea typeface="ヒラギノ角ゴ Pro W3" charset="0"/>
              <a:cs typeface="ヒラギノ角ゴ Pro W3" charset="0"/>
            </a:endParaRP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When children misbehave in ways that are annoying, but not harmful to</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themselves or others, parents can ignore that misbehavior.</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If no one listens to a child who whines, then there is no point for the child</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to continue whining.</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When parents yell at or hit children who whine, they are providing them</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with negative attention and thus reinforcing that negative behavior</a:t>
            </a:r>
            <a:endParaRPr lang="en-US" dirty="0" smtClean="0">
              <a:latin typeface="Arial" charset="0"/>
              <a:ea typeface="ヒラギノ角ゴ Pro W3" charset="0"/>
              <a:cs typeface="ヒラギノ角ゴ Pro W3" charset="0"/>
            </a:endParaRPr>
          </a:p>
          <a:p>
            <a:endParaRPr lang="en-US" dirty="0" smtClean="0"/>
          </a:p>
          <a:p>
            <a:endParaRPr lang="en-US" dirty="0">
              <a:latin typeface="Arial" charset="0"/>
              <a:ea typeface="ヒラギノ角ゴ Pro W3" charset="0"/>
              <a:cs typeface="ヒラギノ角ゴ Pro W3" charset="0"/>
            </a:endParaRPr>
          </a:p>
        </p:txBody>
      </p:sp>
      <p:sp>
        <p:nvSpPr>
          <p:cNvPr id="788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1DB9EB2B-CF17-F44E-9E08-DF7CFF1D09CC}" type="slidenum">
              <a:rPr lang="en-US" sz="1200"/>
              <a:pPr/>
              <a:t>20</a:t>
            </a:fld>
            <a:endParaRPr lang="en-US" sz="1200"/>
          </a:p>
        </p:txBody>
      </p:sp>
    </p:spTree>
    <p:extLst>
      <p:ext uri="{BB962C8B-B14F-4D97-AF65-F5344CB8AC3E}">
        <p14:creationId xmlns:p14="http://schemas.microsoft.com/office/powerpoint/2010/main" val="68796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latin typeface="Arial" charset="0"/>
              <a:ea typeface="ヒラギノ角ゴ Pro W3" charset="0"/>
              <a:cs typeface="ヒラギノ角ゴ Pro W3" charset="0"/>
            </a:endParaRPr>
          </a:p>
          <a:p>
            <a:pPr algn="r" rtl="1"/>
            <a:r>
              <a:rPr lang="ar-JO" dirty="0" smtClean="0">
                <a:latin typeface="Arial" charset="0"/>
                <a:ea typeface="ヒラギノ角ゴ Pro W3" charset="0"/>
                <a:cs typeface="ヒラギノ角ゴ Pro W3" charset="0"/>
              </a:rPr>
              <a:t>يسير مع القسم 2-3 </a:t>
            </a:r>
            <a:endParaRPr lang="en-US" dirty="0" smtClean="0">
              <a:latin typeface="Arial" charset="0"/>
              <a:ea typeface="ヒラギノ角ゴ Pro W3" charset="0"/>
              <a:cs typeface="ヒラギノ角ゴ Pro W3" charset="0"/>
            </a:endParaRP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Example answers: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 Playing with their children</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 Having dinner or breakfast together</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 Praise for completing their chores or homework</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 Taking a walk and talking together</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Tell the group that you will discuss the importance of play later in</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this training.</a:t>
            </a:r>
            <a:endParaRPr lang="en-US" dirty="0" smtClean="0">
              <a:latin typeface="Arial" charset="0"/>
              <a:ea typeface="ヒラギノ角ゴ Pro W3" charset="0"/>
              <a:cs typeface="ヒラギノ角ゴ Pro W3" charset="0"/>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1634917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5794" y="4357686"/>
            <a:ext cx="5029200" cy="4114800"/>
          </a:xfrm>
        </p:spPr>
        <p:txBody>
          <a:bodyPr/>
          <a:lstStyle/>
          <a:p>
            <a:pPr algn="r" rtl="1"/>
            <a:r>
              <a:rPr lang="ar-JO" dirty="0" smtClean="0"/>
              <a:t>يسير مع القسم 2-3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36793415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a:ln/>
        </p:spPr>
      </p:sp>
      <p:sp>
        <p:nvSpPr>
          <p:cNvPr id="808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 </a:t>
            </a:r>
            <a:r>
              <a:rPr lang="ar-JO" dirty="0" smtClean="0">
                <a:latin typeface="Arial" charset="0"/>
                <a:ea typeface="ヒラギノ角ゴ Pro W3" charset="0"/>
                <a:cs typeface="ヒラギノ角ゴ Pro W3" charset="0"/>
              </a:rPr>
              <a:t>يسير  مع القسم 2-4</a:t>
            </a:r>
          </a:p>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latin typeface="Arial" charset="0"/>
                <a:ea typeface="ヒラギノ角ゴ Pro W3" charset="0"/>
                <a:cs typeface="ヒラギノ角ゴ Pro W3" charset="0"/>
              </a:rPr>
              <a:t>قم بعمل عصف ذهني لهذين السؤالين مع المدربين لمدة 10 او 15 دقيقة. اكتب جميع الفوائد على اللوح القلاب بمساعدة المشاركين </a:t>
            </a:r>
            <a:endParaRPr lang="en-US" dirty="0" smtClean="0">
              <a:latin typeface="Arial" charset="0"/>
              <a:ea typeface="ヒラギノ角ゴ Pro W3" charset="0"/>
              <a:cs typeface="ヒラギノ角ゴ Pro W3" charset="0"/>
            </a:endParaRP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Play and praise: Positive attention shapes positive behavior and builds brains!</a:t>
            </a:r>
            <a:endParaRPr lang="en-US" b="1"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 </a:t>
            </a:r>
          </a:p>
        </p:txBody>
      </p:sp>
      <p:sp>
        <p:nvSpPr>
          <p:cNvPr id="8089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498E564-BA11-4941-8BF6-5F8694FA548E}" type="slidenum">
              <a:rPr lang="en-US" sz="1200"/>
              <a:pPr/>
              <a:t>23</a:t>
            </a:fld>
            <a:endParaRPr lang="en-US" sz="1200"/>
          </a:p>
        </p:txBody>
      </p:sp>
    </p:spTree>
    <p:extLst>
      <p:ext uri="{BB962C8B-B14F-4D97-AF65-F5344CB8AC3E}">
        <p14:creationId xmlns:p14="http://schemas.microsoft.com/office/powerpoint/2010/main" val="915968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5794" y="4357686"/>
            <a:ext cx="5029200" cy="4114800"/>
          </a:xfrm>
        </p:spPr>
        <p:txBody>
          <a:bodyPr/>
          <a:lstStyle/>
          <a:p>
            <a:pPr algn="r" rtl="1"/>
            <a:r>
              <a:rPr lang="ar-JO" dirty="0" smtClean="0"/>
              <a:t>يسير  مع القسم 2-4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834959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يسير مع القسم 2-4  من دليل  </a:t>
            </a:r>
            <a:r>
              <a:rPr lang="en-US" dirty="0" err="1" smtClean="0"/>
              <a:t>ToT</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29691072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2-2</a:t>
            </a:r>
          </a:p>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استخدم العصف الذهني لعمل/عرض السلوكيات اعلاه </a:t>
            </a:r>
            <a:endParaRPr lang="en-US" dirty="0" smtClean="0"/>
          </a:p>
          <a:p>
            <a:endParaRPr lang="en-US" dirty="0" smtClean="0"/>
          </a:p>
          <a:p>
            <a:r>
              <a:rPr lang="en-US" dirty="0" smtClean="0"/>
              <a:t> </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26</a:t>
            </a:fld>
            <a:endParaRPr lang="en-US"/>
          </a:p>
        </p:txBody>
      </p:sp>
    </p:spTree>
    <p:extLst>
      <p:ext uri="{BB962C8B-B14F-4D97-AF65-F5344CB8AC3E}">
        <p14:creationId xmlns:p14="http://schemas.microsoft.com/office/powerpoint/2010/main" val="1441955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a:ln/>
        </p:spPr>
      </p:sp>
      <p:sp>
        <p:nvSpPr>
          <p:cNvPr id="8601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endParaRPr lang="en-US" dirty="0" smtClean="0">
              <a:latin typeface="Arial" charset="0"/>
              <a:ea typeface="ヒラギノ角ゴ Pro W3" charset="0"/>
              <a:cs typeface="ヒラギノ角ゴ Pro W3" charset="0"/>
            </a:endParaRPr>
          </a:p>
          <a:p>
            <a:pPr algn="r" rtl="1"/>
            <a:r>
              <a:rPr lang="ar-JO" dirty="0" smtClean="0"/>
              <a:t>إن  الثناء على  الطفل  لقيامه بعمل  الشيء الصحيح سيجعل تاثير الوالد / مقدم الرعاية قوي في حياة طفلهما.</a:t>
            </a:r>
            <a:endParaRPr lang="en-US" dirty="0" smtClean="0"/>
          </a:p>
          <a:p>
            <a:pPr algn="r" rtl="1"/>
            <a:r>
              <a:rPr lang="ar-JO" dirty="0" smtClean="0"/>
              <a:t>الثناء والتشجيع يمكن أن يكون قويا بشكل خاص عندما يحاول الأطفال عمل  السلوكيات الجديدة أو تعلم عادات جديدة والتي يمكن أن تصبح سمات شخصية إيجابية.</a:t>
            </a:r>
            <a:endParaRPr lang="en-US" dirty="0" smtClean="0"/>
          </a:p>
          <a:p>
            <a:pPr algn="r" rtl="1"/>
            <a:r>
              <a:rPr lang="ar-JO" dirty="0" smtClean="0"/>
              <a:t>أن  الثناء يساعد الناس على الشعور بالرضا عن أنفسهم.</a:t>
            </a:r>
            <a:endParaRPr lang="en-US" dirty="0" smtClean="0"/>
          </a:p>
          <a:p>
            <a:pPr algn="r" rtl="1"/>
            <a:r>
              <a:rPr lang="ar-JO" dirty="0" smtClean="0"/>
              <a:t>عندما يشعر الطفل بشعور جيد تجاه الاباء والامهات  / مقدمي الرعاية،  فانهم يرغبون بالبقاء حول هذا الشخص أكثر،  وان يقوم بعمل  المزيد من الأشياء للحصول على اهتمام إيجابي.</a:t>
            </a:r>
            <a:endParaRPr lang="en-US" dirty="0"/>
          </a:p>
        </p:txBody>
      </p:sp>
      <p:sp>
        <p:nvSpPr>
          <p:cNvPr id="860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3666A31-5615-8B43-8AE5-F1C94EB37C66}" type="slidenum">
              <a:rPr lang="en-US" sz="1200"/>
              <a:pPr/>
              <a:t>27</a:t>
            </a:fld>
            <a:endParaRPr lang="en-US" sz="1200"/>
          </a:p>
        </p:txBody>
      </p:sp>
    </p:spTree>
    <p:extLst>
      <p:ext uri="{BB962C8B-B14F-4D97-AF65-F5344CB8AC3E}">
        <p14:creationId xmlns:p14="http://schemas.microsoft.com/office/powerpoint/2010/main" val="1566520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r" rtl="1"/>
            <a:r>
              <a:rPr lang="ar-JO" dirty="0" smtClean="0"/>
              <a:t>يسير مع القسم 2-4 من دليل </a:t>
            </a:r>
            <a:r>
              <a:rPr lang="en-US" dirty="0" err="1" smtClean="0"/>
              <a:t>ToT</a:t>
            </a:r>
            <a:r>
              <a:rPr lang="en-US" dirty="0" smtClean="0"/>
              <a:t> </a:t>
            </a:r>
          </a:p>
          <a:p>
            <a:pPr algn="r" rtl="1"/>
            <a:r>
              <a:rPr lang="ar-JO" dirty="0" smtClean="0"/>
              <a:t>هذه صورة من ملفات  لجنة  الانقاذ الدولية</a:t>
            </a:r>
          </a:p>
          <a:p>
            <a:pPr algn="r" rtl="1"/>
            <a:r>
              <a:rPr lang="ar-JO" dirty="0" smtClean="0"/>
              <a:t>في السيناريو الأول، يقوم الطفل بالتلوين أو اللعب مع ا الاباء، والاباء يطبقون الثناء ويشجعون الطفل.</a:t>
            </a:r>
            <a:endParaRPr lang="en-US" dirty="0" smtClean="0"/>
          </a:p>
          <a:p>
            <a:pPr algn="r" rtl="1"/>
            <a:r>
              <a:rPr lang="ar-JO" dirty="0" smtClean="0"/>
              <a:t>ثم يبدا الطفل بالأنين لعدم حصوله على شيء يريده والاباء سوف يتجاهلون الامر حتى يتوقف الطفل، ثم يقوم الاباء بالثناء على الطفل لتهدئة. سيستغرق ذلك حوالي 15 دقيقة. </a:t>
            </a:r>
            <a:endParaRPr lang="en-US" dirty="0"/>
          </a:p>
        </p:txBody>
      </p:sp>
      <p:sp>
        <p:nvSpPr>
          <p:cNvPr id="901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637F755-3DAB-4148-9DBE-D12F8EBEAA1A}" type="slidenum">
              <a:rPr lang="en-US" sz="1200"/>
              <a:pPr/>
              <a:t>28</a:t>
            </a:fld>
            <a:endParaRPr lang="en-US" sz="1200"/>
          </a:p>
        </p:txBody>
      </p:sp>
    </p:spTree>
    <p:extLst>
      <p:ext uri="{BB962C8B-B14F-4D97-AF65-F5344CB8AC3E}">
        <p14:creationId xmlns:p14="http://schemas.microsoft.com/office/powerpoint/2010/main" val="1863922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3573119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القسم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37286429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3635945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تسير مع القسم 2-2</a:t>
            </a:r>
            <a:endParaRPr lang="en-US" dirty="0" smtClean="0"/>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Child and adolescent brain development</a:t>
            </a:r>
          </a:p>
          <a:p>
            <a:pPr algn="r" rtl="1"/>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Understanding brain development</a:t>
            </a:r>
          </a:p>
          <a:p>
            <a:pPr algn="r" rtl="1"/>
            <a:r>
              <a:rPr lang="en-US" dirty="0" smtClean="0"/>
              <a:t>https://www.youtube.com/watch?v=VNNsN9IJkws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79813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2-2  دليل  </a:t>
            </a:r>
            <a:r>
              <a:rPr lang="en-US" dirty="0" err="1" smtClean="0"/>
              <a:t>ToT</a:t>
            </a:r>
            <a:r>
              <a:rPr lang="en-US" dirty="0" smtClean="0"/>
              <a:t>.</a:t>
            </a:r>
          </a:p>
          <a:p>
            <a:r>
              <a:rPr lang="en-US" dirty="0" smtClean="0"/>
              <a:t>3:</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Love, support and encouragement build strong, healthy brains. These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synapses, or circuits, enable humans to learn language, think, walk,</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catch a ball, trust others, and manage emotions.</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They are like electrical wires that, when connected, enable the lights</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to turn on. If the synapses between neurons are used repeatedly, they</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become permanent and strong – like exercising a muscle!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Image 3: The brain with stronger ‘electrical connections’ thanks to</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2888371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sz="1600" kern="1200" dirty="0" smtClean="0">
              <a:solidFill>
                <a:schemeClr val="tx1"/>
              </a:solidFill>
              <a:effectLst/>
              <a:latin typeface="Arial" pitchFamily="-110" charset="0"/>
              <a:ea typeface="ヒラギノ角ゴ Pro W3" pitchFamily="-110" charset="-128"/>
              <a:cs typeface="ヒラギノ角ゴ Pro W3" pitchFamily="-110" charset="-128"/>
            </a:endParaRPr>
          </a:p>
          <a:p>
            <a:pPr algn="r" rtl="1"/>
            <a:endParaRPr lang="ar-JO" sz="1600" dirty="0" smtClean="0"/>
          </a:p>
          <a:p>
            <a:pPr algn="r" rtl="1"/>
            <a:r>
              <a:rPr lang="ar-JO" sz="1600" dirty="0" smtClean="0"/>
              <a:t>في البداية، قد يكون المسار بسيطا ووعرا ويصعب السير عليه. في الواقع لا يصبح مسارا جيدا إلا إذا استخدمه وسار عليه  العديد من الناس لمرات عديدة ، عندها يصبح  المسار سهلا وترى إلى أين أنت ذاهب . دماغنا تبنى بنفس الطريقة . كلما زاد الوقت الذي   تقضيه في  التعليم وإبداء  اللطف والاحترام للأطفال، كلما أصبحت  الوصلات بين الخلايا  في دماغهم  أقوى (الخلايا العصبية). إنها الوصلات القوية   التي تمكن الأطفال من أن يكونوا أعضاء  أسرة ومجتمع   يتمتعون بالصحة </a:t>
            </a:r>
            <a:r>
              <a:rPr lang="ar-JO" sz="1600" dirty="0" err="1" smtClean="0"/>
              <a:t>و</a:t>
            </a:r>
            <a:r>
              <a:rPr lang="ar-JO" sz="1600" dirty="0" smtClean="0"/>
              <a:t> السعادة  والمسؤولية.</a:t>
            </a:r>
            <a:endParaRPr lang="en-US" sz="1600"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686683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يسير مع القسم  2-02 </a:t>
            </a:r>
          </a:p>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اعرض فيديو  هارفارد للإجهاد الحاد هنا </a:t>
            </a:r>
            <a:r>
              <a:rPr lang="en-US" dirty="0" smtClean="0"/>
              <a:t>https://rescue.app.box.com/s/9cl0pg32gernlp0sr7zqtkgiwv6dvbnh/file/30510418269</a:t>
            </a:r>
          </a:p>
          <a:p>
            <a:pPr marL="0" marR="0" indent="0" algn="r" defTabSz="914400" rtl="1" eaLnBrk="0" fontAlgn="base" latinLnBrk="0" hangingPunct="0">
              <a:lnSpc>
                <a:spcPct val="100000"/>
              </a:lnSpc>
              <a:spcBef>
                <a:spcPct val="30000"/>
              </a:spcBef>
              <a:spcAft>
                <a:spcPct val="0"/>
              </a:spcAft>
              <a:buClrTx/>
              <a:buSzTx/>
              <a:buFontTx/>
              <a:buNone/>
              <a:tabLst/>
              <a:defRPr/>
            </a:pPr>
            <a:endParaRPr lang="en-US" dirty="0" smtClean="0"/>
          </a:p>
          <a:p>
            <a:pPr marL="0" marR="0" indent="0" algn="r" defTabSz="914400" rtl="1" eaLnBrk="0" fontAlgn="base" latinLnBrk="0" hangingPunct="0">
              <a:lnSpc>
                <a:spcPct val="100000"/>
              </a:lnSpc>
              <a:spcBef>
                <a:spcPct val="30000"/>
              </a:spcBef>
              <a:spcAft>
                <a:spcPct val="0"/>
              </a:spcAft>
              <a:buClrTx/>
              <a:buSzTx/>
              <a:buFontTx/>
              <a:buNone/>
              <a:tabLst/>
              <a:defRPr/>
            </a:pPr>
            <a:r>
              <a:rPr lang="ar-JO" dirty="0" smtClean="0"/>
              <a:t>فيديو</a:t>
            </a:r>
            <a:r>
              <a:rPr lang="ar-JO" baseline="0" dirty="0" smtClean="0"/>
              <a:t> كل ما نكبر : </a:t>
            </a:r>
            <a:r>
              <a:rPr lang="en-US" baseline="0" dirty="0" smtClean="0"/>
              <a:t>https://rescue.app.box.com/s/9cl0pg32gernlp0sr7zqtkgiwv6dvbnh/folder/5128818806</a:t>
            </a:r>
            <a:r>
              <a:rPr lang="ar-JO" baseline="0" dirty="0" smtClean="0"/>
              <a:t> </a:t>
            </a:r>
          </a:p>
          <a:p>
            <a:pPr marL="0" marR="0" indent="0" algn="r" defTabSz="914400" rtl="1" eaLnBrk="0" fontAlgn="base" latinLnBrk="0" hangingPunct="0">
              <a:lnSpc>
                <a:spcPct val="100000"/>
              </a:lnSpc>
              <a:spcBef>
                <a:spcPct val="30000"/>
              </a:spcBef>
              <a:spcAft>
                <a:spcPct val="0"/>
              </a:spcAft>
              <a:buClrTx/>
              <a:buSzTx/>
              <a:buFontTx/>
              <a:buNone/>
              <a:tabLst/>
              <a:defRPr/>
            </a:pPr>
            <a:r>
              <a:rPr lang="ar-JO" baseline="0" dirty="0" smtClean="0"/>
              <a:t>مشاركته مع الميسرين</a:t>
            </a:r>
            <a:endParaRPr lang="en-US" dirty="0" smtClean="0"/>
          </a:p>
          <a:p>
            <a:endParaRPr lang="en-US" dirty="0" smtClean="0"/>
          </a:p>
          <a:p>
            <a:r>
              <a:rPr lang="ar-JO" dirty="0" smtClean="0"/>
              <a:t> </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1355302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A858CB-ADC9-A44E-AD68-182680842FD9}" type="slidenum">
              <a:rPr lang="en-US" sz="1200">
                <a:solidFill>
                  <a:srgbClr val="000000"/>
                </a:solidFill>
                <a:latin typeface="Times" charset="0"/>
                <a:ea typeface="ＭＳ Ｐゴシック" charset="0"/>
                <a:cs typeface="ＭＳ Ｐゴシック" charset="0"/>
              </a:rPr>
              <a:pPr/>
              <a:t>8</a:t>
            </a:fld>
            <a:endParaRPr lang="en-US" sz="1200">
              <a:solidFill>
                <a:srgbClr val="000000"/>
              </a:solidFill>
              <a:latin typeface="Times" charset="0"/>
              <a:ea typeface="ＭＳ Ｐゴシック" charset="0"/>
              <a:cs typeface="ＭＳ Ｐゴシック" charset="0"/>
            </a:endParaRPr>
          </a:p>
        </p:txBody>
      </p:sp>
      <p:sp>
        <p:nvSpPr>
          <p:cNvPr id="399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794" tIns="45897" rIns="91794" bIns="45897" anchor="b"/>
          <a:lstStyle>
            <a:lvl1pPr defTabSz="935038">
              <a:defRPr sz="2400">
                <a:solidFill>
                  <a:schemeClr val="tx1"/>
                </a:solidFill>
                <a:latin typeface="Arial" charset="0"/>
                <a:ea typeface="ヒラギノ角ゴ Pro W3" charset="0"/>
                <a:cs typeface="ヒラギノ角ゴ Pro W3" charset="0"/>
              </a:defRPr>
            </a:lvl1pPr>
            <a:lvl2pPr marL="742950" indent="-285750" defTabSz="935038">
              <a:defRPr sz="2400">
                <a:solidFill>
                  <a:schemeClr val="tx1"/>
                </a:solidFill>
                <a:latin typeface="Arial" charset="0"/>
                <a:ea typeface="ヒラギノ角ゴ Pro W3" charset="0"/>
                <a:cs typeface="ヒラギノ角ゴ Pro W3" charset="0"/>
              </a:defRPr>
            </a:lvl2pPr>
            <a:lvl3pPr marL="1143000" indent="-228600" defTabSz="935038">
              <a:defRPr sz="2400">
                <a:solidFill>
                  <a:schemeClr val="tx1"/>
                </a:solidFill>
                <a:latin typeface="Arial" charset="0"/>
                <a:ea typeface="ヒラギノ角ゴ Pro W3" charset="0"/>
                <a:cs typeface="ヒラギノ角ゴ Pro W3" charset="0"/>
              </a:defRPr>
            </a:lvl3pPr>
            <a:lvl4pPr marL="1600200" indent="-228600" defTabSz="935038">
              <a:defRPr sz="2400">
                <a:solidFill>
                  <a:schemeClr val="tx1"/>
                </a:solidFill>
                <a:latin typeface="Arial" charset="0"/>
                <a:ea typeface="ヒラギノ角ゴ Pro W3" charset="0"/>
                <a:cs typeface="ヒラギノ角ゴ Pro W3" charset="0"/>
              </a:defRPr>
            </a:lvl4pPr>
            <a:lvl5pPr marL="2057400" indent="-228600" defTabSz="935038">
              <a:defRPr sz="2400">
                <a:solidFill>
                  <a:schemeClr val="tx1"/>
                </a:solidFill>
                <a:latin typeface="Arial" charset="0"/>
                <a:ea typeface="ヒラギノ角ゴ Pro W3" charset="0"/>
                <a:cs typeface="ヒラギノ角ゴ Pro W3" charset="0"/>
              </a:defRPr>
            </a:lvl5pPr>
            <a:lvl6pPr marL="25146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fld id="{5908C84F-1BDA-F74F-98AD-8E32DB9E2A65}" type="slidenum">
              <a:rPr lang="en-US" sz="1200">
                <a:solidFill>
                  <a:srgbClr val="000000"/>
                </a:solidFill>
                <a:latin typeface="Times" charset="0"/>
                <a:ea typeface="ＭＳ Ｐゴシック" charset="0"/>
                <a:cs typeface="ＭＳ Ｐゴシック" charset="0"/>
              </a:rPr>
              <a:pPr algn="r"/>
              <a:t>8</a:t>
            </a:fld>
            <a:endParaRPr lang="en-US" sz="1200">
              <a:solidFill>
                <a:srgbClr val="000000"/>
              </a:solidFill>
              <a:latin typeface="Times" charset="0"/>
              <a:ea typeface="ＭＳ Ｐゴシック" charset="0"/>
              <a:cs typeface="ＭＳ Ｐゴシック" charset="0"/>
            </a:endParaRPr>
          </a:p>
        </p:txBody>
      </p:sp>
      <p:sp>
        <p:nvSpPr>
          <p:cNvPr id="39939" name="Rectangle 2"/>
          <p:cNvSpPr>
            <a:spLocks noGrp="1" noRot="1" noChangeAspect="1" noChangeArrowheads="1" noTextEdit="1"/>
          </p:cNvSpPr>
          <p:nvPr>
            <p:ph type="sldImg"/>
          </p:nvPr>
        </p:nvSpPr>
        <p:spPr>
          <a:xfrm>
            <a:off x="1109663" y="674688"/>
            <a:ext cx="4572000" cy="3429000"/>
          </a:xfrm>
          <a:solidFill>
            <a:srgbClr val="FFFFFF"/>
          </a:solidFill>
          <a:ln/>
        </p:spPr>
      </p:sp>
      <p:sp>
        <p:nvSpPr>
          <p:cNvPr id="437251" name="Rectangle 3"/>
          <p:cNvSpPr>
            <a:spLocks noGrp="1" noChangeArrowheads="1"/>
          </p:cNvSpPr>
          <p:nvPr>
            <p:ph type="body" idx="1"/>
          </p:nvPr>
        </p:nvSpPr>
        <p:spPr>
          <a:solidFill>
            <a:srgbClr val="FFFFFF"/>
          </a:solidFill>
          <a:ln>
            <a:solidFill>
              <a:srgbClr val="000000"/>
            </a:solidFill>
          </a:ln>
        </p:spPr>
        <p:txBody>
          <a:bodyPr lIns="91794" tIns="45897" rIns="91794" bIns="45897"/>
          <a:lstStyle/>
          <a:p>
            <a:pPr marL="0" marR="0" indent="0" algn="r" defTabSz="914400" rtl="1" eaLnBrk="1" fontAlgn="base" latinLnBrk="0" hangingPunct="1">
              <a:lnSpc>
                <a:spcPct val="100000"/>
              </a:lnSpc>
              <a:spcBef>
                <a:spcPct val="30000"/>
              </a:spcBef>
              <a:spcAft>
                <a:spcPct val="0"/>
              </a:spcAft>
              <a:buClrTx/>
              <a:buSzTx/>
              <a:buFontTx/>
              <a:buNone/>
              <a:tabLst/>
              <a:defRPr/>
            </a:pPr>
            <a:r>
              <a:rPr lang="ar-JO" dirty="0" smtClean="0"/>
              <a:t>يسير مع القسم 2-2 </a:t>
            </a:r>
            <a:endParaRPr lang="en-US" dirty="0" smtClean="0"/>
          </a:p>
          <a:p>
            <a:pPr algn="r" rtl="1" eaLnBrk="1" hangingPunct="1">
              <a:defRPr/>
            </a:pPr>
            <a:endParaRPr lang="en-US" dirty="0" smtClean="0">
              <a:latin typeface="Verdana" charset="0"/>
              <a:ea typeface="ＭＳ Ｐゴシック" charset="0"/>
              <a:cs typeface="ＭＳ Ｐゴシック" charset="0"/>
            </a:endParaRPr>
          </a:p>
          <a:p>
            <a:pPr algn="r" rtl="1"/>
            <a:r>
              <a:rPr lang="en-US" sz="1000" b="1" dirty="0" smtClean="0"/>
              <a:t> </a:t>
            </a:r>
            <a:r>
              <a:rPr lang="ar-SA" sz="1000" b="1" dirty="0" smtClean="0"/>
              <a:t>كما أن التجارب المبكرة الإيجابية تبني بنية صحية في الدماغ، فإن التجارب المبكرة السلبية يمكن أن تضعفها. ساعد  جميع الأطفال  ليكون لديهم  بيئات  داعمة لتعلم  وتطوير مستويات اللعب، بالتالي  حتى أولئك الأطفال الذين لا يتمتعون بمزايا في  البيت أو الذين لا تستطيع أسرهم تحمل تكاليف رعاية الأطفال باهظة الثمن يمكنهم أن </a:t>
            </a:r>
            <a:r>
              <a:rPr lang="ar-SA" sz="1000" b="1" dirty="0" err="1" smtClean="0"/>
              <a:t>يبدأوا</a:t>
            </a:r>
            <a:r>
              <a:rPr lang="ar-SA" sz="1000" b="1" dirty="0" smtClean="0"/>
              <a:t> المدرسة بنفس الفرص التي يتمتع بها جيرانهم.</a:t>
            </a:r>
            <a:endParaRPr lang="en-US" sz="1000" b="1" dirty="0" smtClean="0"/>
          </a:p>
          <a:p>
            <a:pPr algn="r" rtl="1"/>
            <a:r>
              <a:rPr lang="ar-SA" sz="1000" b="1" dirty="0" smtClean="0"/>
              <a:t>تظهر هذه الشريحة مقياس واحد لنشاط الدماغ لدى  طفلين. احدهم   لديه  تربية عائلية عادية، والأخر  أمضى سنوات عمره  الأولى في ظروف مهملة للغاية، في دار للأيتام في رومانيا. تم قياس نشاط الدماغ من حيث النبضات الكهربائية، وذلك باستخدام مخطط النبضات الكهربائية . كلما كان هناك نبضات كهربائية اقوي كلما زاد نشاط لدماغ . نلاحظ هنا أن مخطط النبضات الكهربائية قد تمت ترجمته الى طيف ألوان ،كلما كان هناك ألوان أكثر ، كان هناك نشاط كهربائي أكثر في الدماغ .   </a:t>
            </a:r>
            <a:endParaRPr lang="en-US" sz="1000" b="1" dirty="0" smtClean="0"/>
          </a:p>
          <a:p>
            <a:pPr algn="r" rtl="1"/>
            <a:r>
              <a:rPr lang="ar-SA" sz="1000" b="1" dirty="0" smtClean="0"/>
              <a:t>إذا نظرتم إلى هذه المناطق المحاطة بدائرة، فإن الاختلافات تصبح واضحة. ببساطة، مزيد من الإهمال للأطفال الصغار يقلل من قدراتهم الدماغية إلى ما بعد الفترة التي تم إهمالهم فيها. إذا كانت بنية الدماغ الصحية  هي ما يعادل لمبة  100 </a:t>
            </a:r>
            <a:r>
              <a:rPr lang="ar-SA" sz="1000" b="1" dirty="0" err="1" smtClean="0"/>
              <a:t>واط</a:t>
            </a:r>
            <a:r>
              <a:rPr lang="ar-SA" sz="1000" b="1" dirty="0" smtClean="0"/>
              <a:t> ، فانه ومن خلال </a:t>
            </a:r>
            <a:r>
              <a:rPr lang="ar-SA" sz="1000" b="1" dirty="0" err="1" smtClean="0"/>
              <a:t>الاهمال</a:t>
            </a:r>
            <a:r>
              <a:rPr lang="ar-SA" sz="1000" b="1" dirty="0" smtClean="0"/>
              <a:t> الشديد للأطفال  في السنوات الأولى من أعمارهم ، </a:t>
            </a:r>
            <a:r>
              <a:rPr lang="ar-SA" sz="1000" b="1" dirty="0" err="1" smtClean="0"/>
              <a:t>فاننا</a:t>
            </a:r>
            <a:r>
              <a:rPr lang="ar-SA" sz="1000" b="1" dirty="0" smtClean="0"/>
              <a:t>  نعطيهم لمبة 40 </a:t>
            </a:r>
            <a:r>
              <a:rPr lang="ar-SA" sz="1000" b="1" dirty="0" err="1" smtClean="0"/>
              <a:t>واط</a:t>
            </a:r>
            <a:r>
              <a:rPr lang="ar-SA" sz="1000" b="1" dirty="0" smtClean="0"/>
              <a:t>.</a:t>
            </a:r>
            <a:endParaRPr lang="en-US" sz="1000" b="1" dirty="0" smtClean="0"/>
          </a:p>
          <a:p>
            <a:pPr algn="r" rtl="1"/>
            <a:r>
              <a:rPr lang="ar-SA" sz="1000" b="1" dirty="0" smtClean="0"/>
              <a:t> </a:t>
            </a:r>
            <a:endParaRPr lang="en-US" sz="1000" b="1" dirty="0" smtClean="0"/>
          </a:p>
          <a:p>
            <a:pPr algn="r" rtl="1"/>
            <a:r>
              <a:rPr lang="ar-SA" sz="1000" b="1" dirty="0" smtClean="0"/>
              <a:t>المصدر: </a:t>
            </a:r>
            <a:r>
              <a:rPr lang="ar-SA" sz="1000" b="1" dirty="0" err="1" smtClean="0"/>
              <a:t>سي</a:t>
            </a:r>
            <a:r>
              <a:rPr lang="ar-SA" sz="1000" b="1" dirty="0" smtClean="0"/>
              <a:t>. أ. . نيلسون (2008) ومارشال </a:t>
            </a:r>
            <a:r>
              <a:rPr lang="ar-SA" sz="1000" b="1" dirty="0" err="1" smtClean="0"/>
              <a:t>بي</a:t>
            </a:r>
            <a:r>
              <a:rPr lang="ar-SA" sz="1000" b="1" dirty="0" smtClean="0"/>
              <a:t> </a:t>
            </a:r>
            <a:r>
              <a:rPr lang="ar-SA" sz="1000" b="1" dirty="0" err="1" smtClean="0"/>
              <a:t>جي</a:t>
            </a:r>
            <a:r>
              <a:rPr lang="ar-SA" sz="1000" b="1" dirty="0" smtClean="0"/>
              <a:t>، فوكس </a:t>
            </a:r>
            <a:r>
              <a:rPr lang="ar-SA" sz="1000" b="1" dirty="0" err="1" smtClean="0"/>
              <a:t>ن</a:t>
            </a:r>
            <a:r>
              <a:rPr lang="ar-SA" sz="1000" b="1" dirty="0" smtClean="0"/>
              <a:t>.أ.، ومجموعة </a:t>
            </a:r>
            <a:r>
              <a:rPr lang="ar-SA" sz="1000" b="1" dirty="0" err="1" smtClean="0"/>
              <a:t>بيب</a:t>
            </a:r>
            <a:r>
              <a:rPr lang="ar-SA" sz="1000" b="1" dirty="0" smtClean="0"/>
              <a:t> كور (2004). مجلة علم الأعصاب الإدراكي، 16، 1327-1338.</a:t>
            </a:r>
            <a:endParaRPr lang="en-US" sz="1000" b="1" dirty="0" smtClean="0"/>
          </a:p>
          <a:p>
            <a:pPr algn="r" rtl="1"/>
            <a:r>
              <a:rPr lang="en-US" sz="1000" b="1" dirty="0" smtClean="0"/>
              <a:t>  </a:t>
            </a:r>
            <a:r>
              <a:rPr lang="ar-SA" sz="1000" b="1" dirty="0" smtClean="0"/>
              <a:t>.</a:t>
            </a:r>
            <a:endParaRPr lang="en-US" sz="1000" b="1" dirty="0" smtClean="0"/>
          </a:p>
          <a:p>
            <a:pPr algn="r" rtl="1" eaLnBrk="1" hangingPunct="1">
              <a:defRPr/>
            </a:pPr>
            <a:endParaRPr lang="en-US" sz="1000" dirty="0">
              <a:latin typeface="Verdana" charset="0"/>
              <a:ea typeface="ＭＳ Ｐゴシック" charset="0"/>
              <a:cs typeface="ＭＳ Ｐゴシック" charset="0"/>
            </a:endParaRPr>
          </a:p>
        </p:txBody>
      </p:sp>
    </p:spTree>
    <p:extLst>
      <p:ext uri="{BB962C8B-B14F-4D97-AF65-F5344CB8AC3E}">
        <p14:creationId xmlns:p14="http://schemas.microsoft.com/office/powerpoint/2010/main" val="1550655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smtClean="0"/>
              <a:t>2-2  دليل </a:t>
            </a:r>
            <a:r>
              <a:rPr lang="en-US" dirty="0" err="1" smtClean="0"/>
              <a:t>ToT</a:t>
            </a:r>
            <a:endParaRPr lang="ar-JO" dirty="0" smtClean="0"/>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What do you notice about these images? What are the differences?</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13.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SAY &gt; </a:t>
            </a:r>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Notice how the nurtured child’s brain has much more activity, while</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the brain of the child who was subjected to abuse and extreme deprivation</a:t>
            </a:r>
          </a:p>
          <a:p>
            <a:r>
              <a:rPr lang="en-US" sz="1200" b="0" i="1" u="none" strike="noStrike" kern="1200" baseline="0" dirty="0" smtClean="0">
                <a:solidFill>
                  <a:schemeClr val="tx1"/>
                </a:solidFill>
                <a:latin typeface="Arial" pitchFamily="-110" charset="0"/>
                <a:ea typeface="ヒラギノ角ゴ Pro W3" pitchFamily="-110" charset="-128"/>
                <a:cs typeface="ヒラギノ角ゴ Pro W3" pitchFamily="-110" charset="-128"/>
              </a:rPr>
              <a:t>shows less activity in the same areas..</a:t>
            </a:r>
          </a:p>
          <a:p>
            <a:r>
              <a:rPr lang="en-US" sz="1200" b="1"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14. </a:t>
            </a:r>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Explain basic concepts of brain development to the trainees, based on the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following information:</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The image of the abused child’s brain is of a child who suffered severe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abuse and violence.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Chronic neglect or abuse of children can diminish their brain function</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well beyond their youth.16</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Just as positive early experiences build healthy brain architecture,</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adverse early experiences can weaken it.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 Helping all children have supportive environments to learn and grow</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provides the foundation for better school achievement and adult</a:t>
            </a:r>
          </a:p>
          <a:p>
            <a:r>
              <a:rPr lang="en-US" sz="1200" b="0" i="0" u="none" strike="noStrike" kern="1200" baseline="0" dirty="0" smtClean="0">
                <a:solidFill>
                  <a:schemeClr val="tx1"/>
                </a:solidFill>
                <a:latin typeface="Arial" pitchFamily="-110" charset="0"/>
                <a:ea typeface="ヒラギノ角ゴ Pro W3" pitchFamily="-110" charset="-128"/>
                <a:cs typeface="ヒラギノ角ゴ Pro W3" pitchFamily="-110" charset="-128"/>
              </a:rPr>
              <a:t>productivity!</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351740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1573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82500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1" r:id="rId7"/>
    <p:sldLayoutId id="2147483892" r:id="rId8"/>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4">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 id="2147483893" r:id="rId2"/>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marL="0" marR="0" algn="ctr" rtl="1">
              <a:lnSpc>
                <a:spcPct val="107000"/>
              </a:lnSpc>
              <a:spcBef>
                <a:spcPts val="0"/>
              </a:spcBef>
              <a:spcAft>
                <a:spcPts val="800"/>
              </a:spcAft>
            </a:pPr>
            <a:r>
              <a:rPr lang="ar-JO" sz="3200" dirty="0">
                <a:latin typeface="Calibri" panose="020F0502020204030204" pitchFamily="34" charset="0"/>
                <a:ea typeface="Calibri" panose="020F0502020204030204" pitchFamily="34" charset="0"/>
                <a:cs typeface="Arial" panose="020B0604020202020204" pitchFamily="34" charset="0"/>
              </a:rPr>
              <a:t>مجالات </a:t>
            </a:r>
            <a:r>
              <a:rPr lang="ar-JO" sz="3200">
                <a:latin typeface="Calibri" panose="020F0502020204030204" pitchFamily="34" charset="0"/>
                <a:ea typeface="Calibri" panose="020F0502020204030204" pitchFamily="34" charset="0"/>
                <a:cs typeface="Arial" panose="020B0604020202020204" pitchFamily="34" charset="0"/>
              </a:rPr>
              <a:t>الشفاء </a:t>
            </a:r>
            <a:r>
              <a:rPr lang="ar-JO" sz="3200" smtClean="0">
                <a:latin typeface="Calibri" panose="020F0502020204030204" pitchFamily="34" charset="0"/>
                <a:ea typeface="Calibri" panose="020F0502020204030204" pitchFamily="34" charset="0"/>
                <a:cs typeface="Arial" panose="020B0604020202020204" pitchFamily="34" charset="0"/>
              </a:rPr>
              <a:t>والتعلم </a:t>
            </a:r>
            <a:r>
              <a:rPr lang="ar-JO" sz="3200" dirty="0" smtClean="0">
                <a:latin typeface="Calibri" panose="020F0502020204030204" pitchFamily="34" charset="0"/>
                <a:ea typeface="Calibri" panose="020F0502020204030204" pitchFamily="34" charset="0"/>
                <a:cs typeface="Arial" panose="020B0604020202020204" pitchFamily="34" charset="0"/>
              </a:rPr>
              <a:t>الآمن </a:t>
            </a:r>
            <a:r>
              <a:rPr lang="en-US" sz="3200" dirty="0">
                <a:latin typeface="Arial" charset="0"/>
                <a:ea typeface="MS PGothic" charset="0"/>
              </a:rPr>
              <a:t/>
            </a:r>
            <a:br>
              <a:rPr lang="en-US" sz="3200" dirty="0">
                <a:latin typeface="Arial" charset="0"/>
                <a:ea typeface="MS PGothic" charset="0"/>
              </a:rPr>
            </a:br>
            <a:r>
              <a:rPr lang="ar-JO" sz="4000" dirty="0">
                <a:latin typeface="Calibri" panose="020F0502020204030204" pitchFamily="34" charset="0"/>
                <a:ea typeface="MS PGothic" charset="0"/>
                <a:cs typeface="Arial" panose="020B0604020202020204" pitchFamily="34" charset="0"/>
              </a:rPr>
              <a:t>  </a:t>
            </a:r>
            <a:r>
              <a:rPr lang="ar-JO" sz="4000" dirty="0">
                <a:latin typeface="Calibri" panose="020F0502020204030204" pitchFamily="34" charset="0"/>
                <a:ea typeface="Calibri" panose="020F0502020204030204" pitchFamily="34" charset="0"/>
                <a:cs typeface="Arial" panose="020B0604020202020204" pitchFamily="34" charset="0"/>
              </a:rPr>
              <a:t>تدريب الميسرين على مهارات الأبوة والأمومة </a:t>
            </a:r>
            <a:br>
              <a:rPr lang="ar-JO" sz="4000" dirty="0">
                <a:latin typeface="Calibri" panose="020F0502020204030204" pitchFamily="34" charset="0"/>
                <a:ea typeface="Calibri" panose="020F0502020204030204" pitchFamily="34" charset="0"/>
                <a:cs typeface="Arial" panose="020B0604020202020204" pitchFamily="34" charset="0"/>
              </a:rPr>
            </a:b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r>
              <a:rPr lang="en-US" sz="2800" dirty="0">
                <a:latin typeface="Arial" charset="0"/>
                <a:ea typeface="MS PGothic" charset="0"/>
              </a:rPr>
              <a:t/>
            </a:r>
            <a:br>
              <a:rPr lang="en-US" sz="2800" dirty="0">
                <a:latin typeface="Arial" charset="0"/>
                <a:ea typeface="MS PGothic" charset="0"/>
              </a:rPr>
            </a:br>
            <a:r>
              <a:rPr lang="ar-JO" sz="2800" dirty="0">
                <a:latin typeface="Calibri" panose="020F0502020204030204" pitchFamily="34" charset="0"/>
                <a:ea typeface="Calibri" panose="020F0502020204030204" pitchFamily="34" charset="0"/>
                <a:cs typeface="Arial" panose="020B0604020202020204" pitchFamily="34" charset="0"/>
              </a:rPr>
              <a:t>اليوم </a:t>
            </a:r>
            <a:r>
              <a:rPr lang="en-US" sz="2800" dirty="0" smtClean="0">
                <a:latin typeface="Calibri" panose="020F0502020204030204" pitchFamily="34" charset="0"/>
                <a:ea typeface="Calibri" panose="020F0502020204030204" pitchFamily="34" charset="0"/>
                <a:cs typeface="Arial" panose="020B0604020202020204" pitchFamily="34" charset="0"/>
              </a:rPr>
              <a:t> </a:t>
            </a:r>
            <a:r>
              <a:rPr lang="ar-JO" sz="2800" dirty="0" smtClean="0">
                <a:latin typeface="Calibri" panose="020F0502020204030204" pitchFamily="34" charset="0"/>
                <a:ea typeface="Calibri" panose="020F0502020204030204" pitchFamily="34" charset="0"/>
                <a:cs typeface="Arial" panose="020B0604020202020204" pitchFamily="34" charset="0"/>
              </a:rPr>
              <a:t>الثاني </a:t>
            </a:r>
            <a:r>
              <a:rPr lang="en-US" sz="1800" dirty="0">
                <a:latin typeface="Calibri" panose="020F0502020204030204" pitchFamily="34" charset="0"/>
                <a:ea typeface="Calibri" panose="020F0502020204030204" pitchFamily="34" charset="0"/>
                <a:cs typeface="Arial" panose="020B0604020202020204" pitchFamily="34" charset="0"/>
              </a:rPr>
              <a:t/>
            </a:r>
            <a:br>
              <a:rPr lang="en-US" sz="1800" dirty="0">
                <a:latin typeface="Calibri" panose="020F0502020204030204" pitchFamily="34" charset="0"/>
                <a:ea typeface="Calibri" panose="020F0502020204030204" pitchFamily="34" charset="0"/>
                <a:cs typeface="Arial" panose="020B0604020202020204" pitchFamily="34"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86050" y="5429264"/>
            <a:ext cx="5991225" cy="1569660"/>
          </a:xfrm>
          <a:prstGeom prst="rect">
            <a:avLst/>
          </a:prstGeom>
        </p:spPr>
        <p:txBody>
          <a:bodyPr wrap="square">
            <a:spAutoFit/>
          </a:bodyPr>
          <a:lstStyle/>
          <a:p>
            <a:pPr algn="r" rtl="1"/>
            <a:r>
              <a:rPr lang="ar-JO" b="1" dirty="0" smtClean="0"/>
              <a:t>اخلاء مسئولية</a:t>
            </a:r>
            <a:endParaRPr lang="en-US" b="1" dirty="0" smtClean="0"/>
          </a:p>
          <a:p>
            <a:pPr algn="just" rtl="1"/>
            <a:r>
              <a:rPr lang="ar-JO" dirty="0" smtClean="0"/>
              <a:t>المحتوى والاستنتاجات الواردة في هذه المجموعة تعود للمؤلفين ولا تعكس بالضرورة وجهات نظر الوكالة الأميركية للتنمية أو حكومة الولايات المتحدة الأمريكية</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304800"/>
            <a:ext cx="8305800" cy="1219200"/>
          </a:xfrm>
        </p:spPr>
        <p:txBody>
          <a:bodyPr/>
          <a:lstStyle/>
          <a:p>
            <a:pPr algn="r" rtl="1"/>
            <a:r>
              <a:rPr lang="ar-JO" b="1" u="sng" dirty="0" smtClean="0"/>
              <a:t>نضوج الدماغ</a:t>
            </a:r>
            <a:endParaRPr lang="en-US" b="1" u="sng" dirty="0"/>
          </a:p>
        </p:txBody>
      </p:sp>
      <p:sp>
        <p:nvSpPr>
          <p:cNvPr id="3" name="Content Placeholder 2"/>
          <p:cNvSpPr>
            <a:spLocks noGrp="1"/>
          </p:cNvSpPr>
          <p:nvPr>
            <p:ph idx="1"/>
          </p:nvPr>
        </p:nvSpPr>
        <p:spPr>
          <a:xfrm>
            <a:off x="363416" y="1143000"/>
            <a:ext cx="8305800" cy="5943600"/>
          </a:xfrm>
        </p:spPr>
        <p:txBody>
          <a:bodyPr/>
          <a:lstStyle/>
          <a:p>
            <a:pPr algn="r" rtl="1">
              <a:buFont typeface="Wingdings" pitchFamily="2" charset="2"/>
              <a:buChar char="§"/>
            </a:pPr>
            <a:r>
              <a:rPr lang="en-US" b="1" dirty="0" smtClean="0">
                <a:cs typeface="+mn-cs"/>
              </a:rPr>
              <a:t> </a:t>
            </a:r>
            <a:r>
              <a:rPr lang="ar-SA" b="1" dirty="0" smtClean="0">
                <a:cs typeface="+mn-cs"/>
              </a:rPr>
              <a:t>لا تتشكل أدمغتنا بشكل كامل إلا عند بداية ولغاية منتصف العشرينات من العمر ! </a:t>
            </a:r>
            <a:r>
              <a:rPr lang="ar-JO" b="1" dirty="0" smtClean="0">
                <a:cs typeface="+mn-cs"/>
              </a:rPr>
              <a:t>إن </a:t>
            </a:r>
            <a:r>
              <a:rPr lang="ar-SA" b="1" dirty="0" smtClean="0">
                <a:cs typeface="+mn-cs"/>
              </a:rPr>
              <a:t>أجزاء</a:t>
            </a:r>
            <a:r>
              <a:rPr lang="ar-JO" b="1" dirty="0" smtClean="0">
                <a:cs typeface="+mn-cs"/>
              </a:rPr>
              <a:t>ا</a:t>
            </a:r>
            <a:r>
              <a:rPr lang="ar-SA" b="1" dirty="0" smtClean="0">
                <a:cs typeface="+mn-cs"/>
              </a:rPr>
              <a:t> مختلفة من دماغنا تتشكل وتنضج بمعدلات مختلفة</a:t>
            </a:r>
            <a:r>
              <a:rPr lang="ar-JO" b="1" dirty="0" smtClean="0">
                <a:cs typeface="+mn-cs"/>
              </a:rPr>
              <a:t>.</a:t>
            </a:r>
            <a:endParaRPr lang="en-US" b="1" dirty="0" smtClean="0">
              <a:cs typeface="+mn-cs"/>
            </a:endParaRPr>
          </a:p>
          <a:p>
            <a:pPr algn="r" rtl="1">
              <a:buFont typeface="Wingdings" pitchFamily="2" charset="2"/>
              <a:buChar char="§"/>
            </a:pPr>
            <a:r>
              <a:rPr lang="ar-JO" b="1" dirty="0" smtClean="0">
                <a:cs typeface="+mn-cs"/>
              </a:rPr>
              <a:t>إن </a:t>
            </a:r>
            <a:r>
              <a:rPr lang="ar-SA" b="1" dirty="0" smtClean="0">
                <a:cs typeface="+mn-cs"/>
              </a:rPr>
              <a:t>أجزاء</a:t>
            </a:r>
            <a:r>
              <a:rPr lang="ar-JO" b="1" dirty="0" smtClean="0">
                <a:cs typeface="+mn-cs"/>
              </a:rPr>
              <a:t>ا</a:t>
            </a:r>
            <a:r>
              <a:rPr lang="ar-SA" b="1" dirty="0" smtClean="0">
                <a:cs typeface="+mn-cs"/>
              </a:rPr>
              <a:t> من دماغنا والتي تساعدنا على السيطرة على نبضاتنا واستخدام الحكم الجيد هي آخر الأجزاء التي تنضج . ويسمى هذا الجزء من الدماغ قشرة الفص الجبهي ويتحكم في "الوظيفة التنفيذية".</a:t>
            </a:r>
            <a:endParaRPr lang="en-US" b="1" dirty="0" smtClean="0">
              <a:cs typeface="+mn-cs"/>
            </a:endParaRPr>
          </a:p>
          <a:p>
            <a:pPr algn="r" rtl="1">
              <a:buFont typeface="Wingdings" pitchFamily="2" charset="2"/>
              <a:buChar char="§"/>
            </a:pPr>
            <a:r>
              <a:rPr lang="ar-SA" b="1" dirty="0" smtClean="0">
                <a:cs typeface="+mn-cs"/>
              </a:rPr>
              <a:t>مهارات الوظيفة التنفيذية هي العمليات العقلية التي تمكننا من تخطيط وتركيز الانتباه، وتذكر التعليمات والتوفيق بين مهام متعددة بنجاح.</a:t>
            </a:r>
            <a:endParaRPr lang="en-US" b="1" dirty="0" smtClean="0">
              <a:cs typeface="+mn-cs"/>
            </a:endParaRPr>
          </a:p>
        </p:txBody>
      </p:sp>
    </p:spTree>
    <p:extLst>
      <p:ext uri="{BB962C8B-B14F-4D97-AF65-F5344CB8AC3E}">
        <p14:creationId xmlns:p14="http://schemas.microsoft.com/office/powerpoint/2010/main" val="3964805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305800" cy="1219200"/>
          </a:xfrm>
        </p:spPr>
        <p:txBody>
          <a:bodyPr/>
          <a:lstStyle/>
          <a:p>
            <a:pPr algn="r" rtl="1"/>
            <a:r>
              <a:rPr lang="ar-SA" b="1" u="sng" dirty="0" smtClean="0"/>
              <a:t>صفحة الويب التفاعلية: كيف </a:t>
            </a:r>
            <a:r>
              <a:rPr lang="ar-JO" b="1" u="sng" dirty="0" smtClean="0"/>
              <a:t>يستمر الدماغ بالنضج  </a:t>
            </a:r>
            <a:r>
              <a:rPr lang="ar-SA" b="1" u="sng" dirty="0" smtClean="0"/>
              <a:t>حتى أوائل - منتصف </a:t>
            </a:r>
            <a:r>
              <a:rPr lang="ar-JO" b="1" u="sng" dirty="0" smtClean="0"/>
              <a:t>العشرينات من العمر </a:t>
            </a:r>
            <a:r>
              <a:rPr lang="en-US" b="1" u="sng" dirty="0" smtClean="0"/>
              <a:t> </a:t>
            </a:r>
            <a:endParaRPr lang="en-US" b="1" u="sng" dirty="0"/>
          </a:p>
        </p:txBody>
      </p:sp>
      <p:sp>
        <p:nvSpPr>
          <p:cNvPr id="3" name="TextBox 2"/>
          <p:cNvSpPr txBox="1"/>
          <p:nvPr/>
        </p:nvSpPr>
        <p:spPr>
          <a:xfrm>
            <a:off x="1857356" y="2857496"/>
            <a:ext cx="5791200" cy="1077218"/>
          </a:xfrm>
          <a:prstGeom prst="rect">
            <a:avLst/>
          </a:prstGeom>
          <a:noFill/>
        </p:spPr>
        <p:txBody>
          <a:bodyPr wrap="square" rtlCol="0">
            <a:spAutoFit/>
          </a:bodyPr>
          <a:lstStyle/>
          <a:p>
            <a:pPr algn="ctr"/>
            <a:r>
              <a:rPr lang="ar-JO" sz="3200" b="1" dirty="0" smtClean="0">
                <a:solidFill>
                  <a:schemeClr val="bg2">
                    <a:lumMod val="75000"/>
                  </a:schemeClr>
                </a:solidFill>
              </a:rPr>
              <a:t>نمو دماغ الطفل </a:t>
            </a:r>
            <a:endParaRPr lang="en-US" sz="3200" b="1" dirty="0" smtClean="0">
              <a:solidFill>
                <a:schemeClr val="bg2">
                  <a:lumMod val="75000"/>
                </a:schemeClr>
              </a:solidFill>
            </a:endParaRPr>
          </a:p>
          <a:p>
            <a:endParaRPr lang="en-US" sz="3200" b="1" dirty="0">
              <a:solidFill>
                <a:schemeClr val="bg2">
                  <a:lumMod val="75000"/>
                </a:schemeClr>
              </a:solidFill>
            </a:endParaRPr>
          </a:p>
        </p:txBody>
      </p:sp>
      <p:sp>
        <p:nvSpPr>
          <p:cNvPr id="4" name="TextBox 3"/>
          <p:cNvSpPr txBox="1"/>
          <p:nvPr/>
        </p:nvSpPr>
        <p:spPr>
          <a:xfrm>
            <a:off x="252046" y="6057781"/>
            <a:ext cx="8763000" cy="430887"/>
          </a:xfrm>
          <a:prstGeom prst="rect">
            <a:avLst/>
          </a:prstGeom>
          <a:noFill/>
        </p:spPr>
        <p:txBody>
          <a:bodyPr wrap="square" rtlCol="0">
            <a:spAutoFit/>
          </a:bodyPr>
          <a:lstStyle/>
          <a:p>
            <a:pPr algn="r" rtl="1"/>
            <a:r>
              <a:rPr lang="ar-SA" sz="1100" dirty="0" smtClean="0"/>
              <a:t>المصدر: </a:t>
            </a:r>
            <a:r>
              <a:rPr lang="en-US" sz="1100" dirty="0" smtClean="0"/>
              <a:t> </a:t>
            </a:r>
            <a:r>
              <a:rPr lang="ar-JO" sz="1100" dirty="0" smtClean="0"/>
              <a:t>نمو  دماغ الطفل   ( 15 ايلول 2008 ) </a:t>
            </a:r>
            <a:endParaRPr lang="en-US" sz="1100" dirty="0" smtClean="0"/>
          </a:p>
          <a:p>
            <a:r>
              <a:rPr lang="ar-SA" sz="1100" dirty="0" smtClean="0"/>
              <a:t>. </a:t>
            </a:r>
            <a:r>
              <a:rPr lang="en-US" sz="1100" dirty="0" smtClean="0"/>
              <a:t>http://</a:t>
            </a:r>
            <a:r>
              <a:rPr lang="en-US" sz="1100" dirty="0" err="1" smtClean="0"/>
              <a:t>www.nytimes.com</a:t>
            </a:r>
            <a:r>
              <a:rPr lang="en-US" sz="1100" dirty="0" smtClean="0"/>
              <a:t>/interactive/2008/09/15/health/20080915-brain-development.html؟_r=0</a:t>
            </a:r>
            <a:endParaRPr lang="en-US" dirty="0"/>
          </a:p>
        </p:txBody>
      </p:sp>
    </p:spTree>
    <p:extLst>
      <p:ext uri="{BB962C8B-B14F-4D97-AF65-F5344CB8AC3E}">
        <p14:creationId xmlns:p14="http://schemas.microsoft.com/office/powerpoint/2010/main" val="7279344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1066800" y="4114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66" name="Rectangle 3"/>
          <p:cNvSpPr>
            <a:spLocks noChangeArrowheads="1"/>
          </p:cNvSpPr>
          <p:nvPr/>
        </p:nvSpPr>
        <p:spPr bwMode="auto">
          <a:xfrm>
            <a:off x="1066800" y="3733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67" name="Rectangle 4"/>
          <p:cNvSpPr>
            <a:spLocks noChangeArrowheads="1"/>
          </p:cNvSpPr>
          <p:nvPr/>
        </p:nvSpPr>
        <p:spPr bwMode="auto">
          <a:xfrm>
            <a:off x="1066800" y="3352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68" name="Rectangle 5"/>
          <p:cNvSpPr>
            <a:spLocks noChangeArrowheads="1"/>
          </p:cNvSpPr>
          <p:nvPr/>
        </p:nvSpPr>
        <p:spPr bwMode="auto">
          <a:xfrm>
            <a:off x="1066800" y="2971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69" name="Rectangle 6"/>
          <p:cNvSpPr>
            <a:spLocks noChangeArrowheads="1"/>
          </p:cNvSpPr>
          <p:nvPr/>
        </p:nvSpPr>
        <p:spPr bwMode="auto">
          <a:xfrm>
            <a:off x="1066800" y="2590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70" name="Rectangle 7"/>
          <p:cNvSpPr>
            <a:spLocks noChangeArrowheads="1"/>
          </p:cNvSpPr>
          <p:nvPr/>
        </p:nvSpPr>
        <p:spPr bwMode="auto">
          <a:xfrm>
            <a:off x="1066800" y="1828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71" name="Rectangle 8"/>
          <p:cNvSpPr>
            <a:spLocks noChangeArrowheads="1"/>
          </p:cNvSpPr>
          <p:nvPr/>
        </p:nvSpPr>
        <p:spPr bwMode="auto">
          <a:xfrm>
            <a:off x="1066800" y="2209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72" name="Rectangle 9"/>
          <p:cNvSpPr>
            <a:spLocks noChangeArrowheads="1"/>
          </p:cNvSpPr>
          <p:nvPr/>
        </p:nvSpPr>
        <p:spPr bwMode="auto">
          <a:xfrm>
            <a:off x="1066800" y="1447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73" name="Rectangle 10"/>
          <p:cNvSpPr>
            <a:spLocks noChangeArrowheads="1"/>
          </p:cNvSpPr>
          <p:nvPr/>
        </p:nvSpPr>
        <p:spPr bwMode="auto">
          <a:xfrm>
            <a:off x="1066800" y="4495800"/>
            <a:ext cx="7467600" cy="381000"/>
          </a:xfrm>
          <a:prstGeom prst="rect">
            <a:avLst/>
          </a:prstGeom>
          <a:solidFill>
            <a:srgbClr val="FFCC99">
              <a:alpha val="3411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6874" name="Rectangle 11"/>
          <p:cNvSpPr>
            <a:spLocks noChangeArrowheads="1"/>
          </p:cNvSpPr>
          <p:nvPr/>
        </p:nvSpPr>
        <p:spPr bwMode="auto">
          <a:xfrm>
            <a:off x="1066800" y="4876800"/>
            <a:ext cx="7467600" cy="381000"/>
          </a:xfrm>
          <a:prstGeom prst="rect">
            <a:avLst/>
          </a:prstGeom>
          <a:solidFill>
            <a:srgbClr val="FFCC99">
              <a:alpha val="6784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cs typeface="+mn-cs"/>
            </a:endParaRPr>
          </a:p>
        </p:txBody>
      </p:sp>
      <p:sp>
        <p:nvSpPr>
          <p:cNvPr id="302089" name="Rectangle 9"/>
          <p:cNvSpPr>
            <a:spLocks noChangeArrowheads="1"/>
          </p:cNvSpPr>
          <p:nvPr/>
        </p:nvSpPr>
        <p:spPr bwMode="auto">
          <a:xfrm>
            <a:off x="152400" y="457200"/>
            <a:ext cx="8991600" cy="876300"/>
          </a:xfrm>
          <a:prstGeom prst="rect">
            <a:avLst/>
          </a:prstGeom>
          <a:noFill/>
          <a:ln w="9525">
            <a:noFill/>
            <a:miter lim="800000"/>
            <a:headEnd/>
            <a:tailEnd/>
          </a:ln>
          <a:effectLst/>
        </p:spPr>
        <p:txBody>
          <a:bodyPr anchor="ctr"/>
          <a:lstStyle/>
          <a:p>
            <a:pPr algn="ctr">
              <a:defRPr/>
            </a:pPr>
            <a:r>
              <a:rPr kumimoji="1" lang="ar-JO" sz="2800" dirty="0" smtClean="0">
                <a:effectLst>
                  <a:outerShdw blurRad="38100" dist="38100" dir="2700000" algn="tl">
                    <a:srgbClr val="DDDDDD"/>
                  </a:outerShdw>
                </a:effectLst>
                <a:cs typeface="+mn-cs"/>
              </a:rPr>
              <a:t>احتمالية إنخفاض المشابك القائمة في الدماغ </a:t>
            </a:r>
            <a:r>
              <a:rPr kumimoji="1" lang="en-US" sz="2800" dirty="0">
                <a:effectLst>
                  <a:outerShdw blurRad="38100" dist="38100" dir="2700000" algn="tl">
                    <a:srgbClr val="DDDDDD"/>
                  </a:outerShdw>
                </a:effectLst>
                <a:cs typeface="+mn-cs"/>
              </a:rPr>
              <a:t/>
            </a:r>
            <a:br>
              <a:rPr kumimoji="1" lang="en-US" sz="2800" dirty="0">
                <a:effectLst>
                  <a:outerShdw blurRad="38100" dist="38100" dir="2700000" algn="tl">
                    <a:srgbClr val="DDDDDD"/>
                  </a:outerShdw>
                </a:effectLst>
                <a:cs typeface="+mn-cs"/>
              </a:rPr>
            </a:br>
            <a:endParaRPr kumimoji="1" lang="en-US" sz="2800" dirty="0">
              <a:effectLst>
                <a:outerShdw blurRad="38100" dist="38100" dir="2700000" algn="tl">
                  <a:srgbClr val="DDDDDD"/>
                </a:outerShdw>
              </a:effectLst>
              <a:cs typeface="+mn-cs"/>
            </a:endParaRPr>
          </a:p>
        </p:txBody>
      </p:sp>
      <p:sp>
        <p:nvSpPr>
          <p:cNvPr id="430093" name="Text Box 11"/>
          <p:cNvSpPr txBox="1">
            <a:spLocks noChangeArrowheads="1"/>
          </p:cNvSpPr>
          <p:nvPr/>
        </p:nvSpPr>
        <p:spPr bwMode="auto">
          <a:xfrm>
            <a:off x="6248400" y="5851525"/>
            <a:ext cx="2133600" cy="554038"/>
          </a:xfrm>
          <a:prstGeom prst="rect">
            <a:avLst/>
          </a:prstGeom>
          <a:noFill/>
          <a:ln w="9525">
            <a:noFill/>
            <a:miter lim="800000"/>
            <a:headEnd/>
            <a:tailEnd/>
          </a:ln>
        </p:spPr>
        <p:txBody>
          <a:bodyPr>
            <a:spAutoFit/>
          </a:bodyPr>
          <a:lstStyle/>
          <a:p>
            <a:pPr algn="r">
              <a:defRPr/>
            </a:pPr>
            <a:r>
              <a:rPr lang="ar-JO" sz="1200" dirty="0" smtClean="0">
                <a:ea typeface="ＭＳ Ｐゴシック" charset="-128"/>
                <a:cs typeface="+mn-cs"/>
              </a:rPr>
              <a:t>المصدر :  ليفيت  2009</a:t>
            </a:r>
            <a:endParaRPr lang="en-US" sz="1200" dirty="0">
              <a:ea typeface="ＭＳ Ｐゴシック" charset="-128"/>
              <a:cs typeface="+mn-cs"/>
            </a:endParaRPr>
          </a:p>
          <a:p>
            <a:pPr>
              <a:spcBef>
                <a:spcPct val="50000"/>
              </a:spcBef>
              <a:defRPr/>
            </a:pPr>
            <a:endParaRPr lang="en-US" sz="1200" dirty="0">
              <a:effectLst>
                <a:outerShdw blurRad="38100" dist="38100" dir="2700000" algn="tl">
                  <a:srgbClr val="C0C0C0"/>
                </a:outerShdw>
              </a:effectLst>
              <a:ea typeface="ＭＳ Ｐゴシック" charset="-128"/>
              <a:cs typeface="+mn-cs"/>
            </a:endParaRPr>
          </a:p>
        </p:txBody>
      </p:sp>
      <p:sp>
        <p:nvSpPr>
          <p:cNvPr id="36877" name="Line 14"/>
          <p:cNvSpPr>
            <a:spLocks noChangeShapeType="1"/>
          </p:cNvSpPr>
          <p:nvPr/>
        </p:nvSpPr>
        <p:spPr bwMode="auto">
          <a:xfrm>
            <a:off x="1066800" y="5257800"/>
            <a:ext cx="74676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cs typeface="+mn-cs"/>
            </a:endParaRPr>
          </a:p>
        </p:txBody>
      </p:sp>
      <p:sp>
        <p:nvSpPr>
          <p:cNvPr id="36878" name="Text Box 15"/>
          <p:cNvSpPr txBox="1">
            <a:spLocks noChangeArrowheads="1"/>
          </p:cNvSpPr>
          <p:nvPr/>
        </p:nvSpPr>
        <p:spPr bwMode="auto">
          <a:xfrm>
            <a:off x="939800" y="5334000"/>
            <a:ext cx="8128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ar-JO" sz="1400" b="1" dirty="0" smtClean="0">
                <a:latin typeface="Verdana" charset="0"/>
                <a:ea typeface="ＭＳ Ｐゴシック" charset="0"/>
                <a:cs typeface="+mn-cs"/>
              </a:rPr>
              <a:t>الولادة </a:t>
            </a:r>
            <a:endParaRPr lang="en-US" sz="1200" b="1" dirty="0">
              <a:latin typeface="Verdana" charset="0"/>
              <a:ea typeface="ＭＳ Ｐゴシック" charset="0"/>
              <a:cs typeface="+mn-cs"/>
            </a:endParaRPr>
          </a:p>
        </p:txBody>
      </p:sp>
      <p:sp>
        <p:nvSpPr>
          <p:cNvPr id="36879" name="Text Box 16"/>
          <p:cNvSpPr txBox="1">
            <a:spLocks noChangeArrowheads="1"/>
          </p:cNvSpPr>
          <p:nvPr/>
        </p:nvSpPr>
        <p:spPr bwMode="auto">
          <a:xfrm>
            <a:off x="2073275" y="5334000"/>
            <a:ext cx="51117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10</a:t>
            </a:r>
            <a:endParaRPr lang="en-US" sz="1200" b="1">
              <a:latin typeface="Verdana" charset="0"/>
              <a:ea typeface="ＭＳ Ｐゴシック" charset="0"/>
              <a:cs typeface="+mn-cs"/>
            </a:endParaRPr>
          </a:p>
        </p:txBody>
      </p:sp>
      <p:sp>
        <p:nvSpPr>
          <p:cNvPr id="36880" name="Text Box 17"/>
          <p:cNvSpPr txBox="1">
            <a:spLocks noChangeArrowheads="1"/>
          </p:cNvSpPr>
          <p:nvPr/>
        </p:nvSpPr>
        <p:spPr bwMode="auto">
          <a:xfrm>
            <a:off x="3054350"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20</a:t>
            </a:r>
            <a:endParaRPr lang="en-US" sz="1200" b="1">
              <a:latin typeface="Verdana" charset="0"/>
              <a:ea typeface="ＭＳ Ｐゴシック" charset="0"/>
              <a:cs typeface="+mn-cs"/>
            </a:endParaRPr>
          </a:p>
        </p:txBody>
      </p:sp>
      <p:sp>
        <p:nvSpPr>
          <p:cNvPr id="36881" name="Text Box 18"/>
          <p:cNvSpPr txBox="1">
            <a:spLocks noChangeArrowheads="1"/>
          </p:cNvSpPr>
          <p:nvPr/>
        </p:nvSpPr>
        <p:spPr bwMode="auto">
          <a:xfrm>
            <a:off x="40592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30</a:t>
            </a:r>
            <a:endParaRPr lang="en-US" sz="1200" b="1">
              <a:latin typeface="Verdana" charset="0"/>
              <a:ea typeface="ＭＳ Ｐゴシック" charset="0"/>
              <a:cs typeface="+mn-cs"/>
            </a:endParaRPr>
          </a:p>
        </p:txBody>
      </p:sp>
      <p:sp>
        <p:nvSpPr>
          <p:cNvPr id="36882" name="Line 20"/>
          <p:cNvSpPr>
            <a:spLocks noChangeShapeType="1"/>
          </p:cNvSpPr>
          <p:nvPr/>
        </p:nvSpPr>
        <p:spPr bwMode="auto">
          <a:xfrm>
            <a:off x="1066800" y="1447800"/>
            <a:ext cx="0" cy="38100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cs typeface="+mn-cs"/>
            </a:endParaRPr>
          </a:p>
        </p:txBody>
      </p:sp>
      <p:sp>
        <p:nvSpPr>
          <p:cNvPr id="302104" name="Text Box 24"/>
          <p:cNvSpPr txBox="1">
            <a:spLocks noChangeArrowheads="1"/>
          </p:cNvSpPr>
          <p:nvPr/>
        </p:nvSpPr>
        <p:spPr bwMode="auto">
          <a:xfrm>
            <a:off x="4419600" y="2133600"/>
            <a:ext cx="32766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rtl="1" eaLnBrk="1" hangingPunct="1"/>
            <a:r>
              <a:rPr lang="ar-SA" sz="1400" b="1" dirty="0" smtClean="0">
                <a:latin typeface="Verdana" charset="0"/>
                <a:ea typeface="ＭＳ Ｐゴシック" charset="0"/>
                <a:cs typeface="+mn-cs"/>
              </a:rPr>
              <a:t>الفسيولوجية "الجهد” </a:t>
            </a:r>
            <a:r>
              <a:rPr lang="ar-JO" sz="1400" b="1" dirty="0" smtClean="0">
                <a:latin typeface="Verdana" charset="0"/>
                <a:ea typeface="ＭＳ Ｐゴシック" charset="0"/>
                <a:cs typeface="+mn-cs"/>
              </a:rPr>
              <a:t>ضرورية </a:t>
            </a:r>
            <a:r>
              <a:rPr lang="ar-SA" sz="1400" b="1" dirty="0" smtClean="0">
                <a:latin typeface="Verdana" charset="0"/>
                <a:ea typeface="ＭＳ Ｐゴシック" charset="0"/>
                <a:cs typeface="+mn-cs"/>
              </a:rPr>
              <a:t>لتعزيز</a:t>
            </a:r>
            <a:r>
              <a:rPr lang="ar-JO" sz="1400" b="1" dirty="0" smtClean="0">
                <a:latin typeface="Verdana" charset="0"/>
                <a:ea typeface="ＭＳ Ｐゴシック" charset="0"/>
                <a:cs typeface="+mn-cs"/>
              </a:rPr>
              <a:t> المشابك </a:t>
            </a:r>
            <a:r>
              <a:rPr lang="ar-SA" sz="1400" b="1" dirty="0" smtClean="0">
                <a:latin typeface="Verdana" charset="0"/>
                <a:ea typeface="ＭＳ Ｐゴシック" charset="0"/>
                <a:cs typeface="+mn-cs"/>
              </a:rPr>
              <a:t>العصبية</a:t>
            </a:r>
            <a:endParaRPr lang="en-US" sz="1400" b="1" dirty="0">
              <a:latin typeface="Verdana" charset="0"/>
              <a:ea typeface="ＭＳ Ｐゴシック" charset="0"/>
              <a:cs typeface="+mn-cs"/>
            </a:endParaRPr>
          </a:p>
        </p:txBody>
      </p:sp>
      <p:sp>
        <p:nvSpPr>
          <p:cNvPr id="302105" name="Text Box 25"/>
          <p:cNvSpPr txBox="1">
            <a:spLocks noChangeArrowheads="1"/>
          </p:cNvSpPr>
          <p:nvPr/>
        </p:nvSpPr>
        <p:spPr bwMode="auto">
          <a:xfrm>
            <a:off x="1447800" y="2133600"/>
            <a:ext cx="26670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rtl="1" eaLnBrk="1" hangingPunct="1"/>
            <a:r>
              <a:rPr lang="ar-JO" sz="1400" b="1" dirty="0" smtClean="0">
                <a:latin typeface="Verdana" charset="0"/>
                <a:ea typeface="ＭＳ Ｐゴシック" charset="0"/>
                <a:cs typeface="+mn-cs"/>
              </a:rPr>
              <a:t>لدونة </a:t>
            </a:r>
            <a:r>
              <a:rPr lang="ar-SA" sz="1400" b="1" dirty="0" smtClean="0">
                <a:latin typeface="Verdana" charset="0"/>
                <a:ea typeface="ＭＳ Ｐゴシック" charset="0"/>
                <a:cs typeface="+mn-cs"/>
              </a:rPr>
              <a:t>الدماغ العادية تتأثر</a:t>
            </a:r>
            <a:r>
              <a:rPr lang="ar-JO" sz="1400" b="1" dirty="0" smtClean="0">
                <a:latin typeface="Verdana" charset="0"/>
                <a:ea typeface="ＭＳ Ｐゴシック" charset="0"/>
                <a:cs typeface="+mn-cs"/>
              </a:rPr>
              <a:t> بالتجارب </a:t>
            </a:r>
            <a:endParaRPr lang="en-US" sz="1400" b="1" dirty="0">
              <a:latin typeface="Verdana" charset="0"/>
              <a:ea typeface="ＭＳ Ｐゴシック" charset="0"/>
              <a:cs typeface="+mn-cs"/>
            </a:endParaRPr>
          </a:p>
        </p:txBody>
      </p:sp>
      <p:sp>
        <p:nvSpPr>
          <p:cNvPr id="36885" name="Text Box 26"/>
          <p:cNvSpPr txBox="1">
            <a:spLocks noChangeArrowheads="1"/>
          </p:cNvSpPr>
          <p:nvPr/>
        </p:nvSpPr>
        <p:spPr bwMode="auto">
          <a:xfrm>
            <a:off x="3429000" y="5791200"/>
            <a:ext cx="21336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en-US" sz="1600" b="1" dirty="0" smtClean="0">
                <a:latin typeface="Verdana" charset="0"/>
                <a:ea typeface="ＭＳ Ｐゴシック" charset="0"/>
                <a:cs typeface="+mn-cs"/>
              </a:rPr>
              <a:t>(</a:t>
            </a:r>
            <a:r>
              <a:rPr lang="ar-JO" sz="1600" b="1" dirty="0" smtClean="0">
                <a:latin typeface="Verdana" charset="0"/>
                <a:ea typeface="ＭＳ Ｐゴシック" charset="0"/>
                <a:cs typeface="+mn-cs"/>
              </a:rPr>
              <a:t>العمر (بالسنوات</a:t>
            </a:r>
            <a:endParaRPr lang="en-US" sz="1600" b="1" dirty="0">
              <a:latin typeface="Verdana" charset="0"/>
              <a:ea typeface="ＭＳ Ｐゴシック" charset="0"/>
              <a:cs typeface="+mn-cs"/>
            </a:endParaRPr>
          </a:p>
        </p:txBody>
      </p:sp>
      <p:sp>
        <p:nvSpPr>
          <p:cNvPr id="255002" name="Freeform 26"/>
          <p:cNvSpPr>
            <a:spLocks/>
          </p:cNvSpPr>
          <p:nvPr/>
        </p:nvSpPr>
        <p:spPr bwMode="auto">
          <a:xfrm>
            <a:off x="1143000" y="1676400"/>
            <a:ext cx="7391400" cy="3429000"/>
          </a:xfrm>
          <a:custGeom>
            <a:avLst/>
            <a:gdLst>
              <a:gd name="T0" fmla="*/ 0 w 8280"/>
              <a:gd name="T1" fmla="*/ 0 h 5400"/>
              <a:gd name="T2" fmla="*/ 2147483647 w 8280"/>
              <a:gd name="T3" fmla="*/ 2147483647 h 5400"/>
              <a:gd name="T4" fmla="*/ 2147483647 w 8280"/>
              <a:gd name="T5" fmla="*/ 2147483647 h 5400"/>
              <a:gd name="T6" fmla="*/ 0 60000 65536"/>
              <a:gd name="T7" fmla="*/ 0 60000 65536"/>
              <a:gd name="T8" fmla="*/ 0 60000 65536"/>
              <a:gd name="T9" fmla="*/ 0 w 8280"/>
              <a:gd name="T10" fmla="*/ 0 h 5400"/>
              <a:gd name="T11" fmla="*/ 8280 w 8280"/>
              <a:gd name="T12" fmla="*/ 5400 h 5400"/>
            </a:gdLst>
            <a:ahLst/>
            <a:cxnLst>
              <a:cxn ang="T6">
                <a:pos x="T0" y="T1"/>
              </a:cxn>
              <a:cxn ang="T7">
                <a:pos x="T2" y="T3"/>
              </a:cxn>
              <a:cxn ang="T8">
                <a:pos x="T4" y="T5"/>
              </a:cxn>
            </a:cxnLst>
            <a:rect l="T9" t="T10" r="T11" b="T12"/>
            <a:pathLst>
              <a:path w="8280" h="5400">
                <a:moveTo>
                  <a:pt x="0" y="0"/>
                </a:moveTo>
                <a:cubicBezTo>
                  <a:pt x="30" y="1170"/>
                  <a:pt x="60" y="2340"/>
                  <a:pt x="1440" y="3240"/>
                </a:cubicBezTo>
                <a:cubicBezTo>
                  <a:pt x="2820" y="4140"/>
                  <a:pt x="5550" y="4770"/>
                  <a:pt x="8280" y="5400"/>
                </a:cubicBezTo>
              </a:path>
            </a:pathLst>
          </a:custGeom>
          <a:noFill/>
          <a:ln w="57150" cmpd="sng">
            <a:solidFill>
              <a:srgbClr val="DB242F"/>
            </a:solidFill>
            <a:round/>
            <a:headEnd/>
            <a:tailEnd/>
          </a:ln>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cs typeface="+mn-cs"/>
            </a:endParaRPr>
          </a:p>
        </p:txBody>
      </p:sp>
      <p:sp>
        <p:nvSpPr>
          <p:cNvPr id="255003" name="Freeform 27"/>
          <p:cNvSpPr>
            <a:spLocks/>
          </p:cNvSpPr>
          <p:nvPr/>
        </p:nvSpPr>
        <p:spPr bwMode="auto">
          <a:xfrm>
            <a:off x="1219200" y="2247900"/>
            <a:ext cx="6867525" cy="2705100"/>
          </a:xfrm>
          <a:custGeom>
            <a:avLst/>
            <a:gdLst>
              <a:gd name="T0" fmla="*/ 0 w 10800"/>
              <a:gd name="T1" fmla="*/ 2147483647 h 4230"/>
              <a:gd name="T2" fmla="*/ 2147483647 w 10800"/>
              <a:gd name="T3" fmla="*/ 2147483647 h 4230"/>
              <a:gd name="T4" fmla="*/ 2147483647 w 10800"/>
              <a:gd name="T5" fmla="*/ 2147483647 h 4230"/>
              <a:gd name="T6" fmla="*/ 2147483647 w 10800"/>
              <a:gd name="T7" fmla="*/ 2147483647 h 4230"/>
              <a:gd name="T8" fmla="*/ 2147483647 w 10800"/>
              <a:gd name="T9" fmla="*/ 0 h 4230"/>
              <a:gd name="T10" fmla="*/ 0 60000 65536"/>
              <a:gd name="T11" fmla="*/ 0 60000 65536"/>
              <a:gd name="T12" fmla="*/ 0 60000 65536"/>
              <a:gd name="T13" fmla="*/ 0 60000 65536"/>
              <a:gd name="T14" fmla="*/ 0 60000 65536"/>
              <a:gd name="T15" fmla="*/ 0 w 10800"/>
              <a:gd name="T16" fmla="*/ 0 h 4230"/>
              <a:gd name="T17" fmla="*/ 10800 w 10800"/>
              <a:gd name="T18" fmla="*/ 4230 h 4230"/>
            </a:gdLst>
            <a:ahLst/>
            <a:cxnLst>
              <a:cxn ang="T10">
                <a:pos x="T0" y="T1"/>
              </a:cxn>
              <a:cxn ang="T11">
                <a:pos x="T2" y="T3"/>
              </a:cxn>
              <a:cxn ang="T12">
                <a:pos x="T4" y="T5"/>
              </a:cxn>
              <a:cxn ang="T13">
                <a:pos x="T6" y="T7"/>
              </a:cxn>
              <a:cxn ang="T14">
                <a:pos x="T8" y="T9"/>
              </a:cxn>
            </a:cxnLst>
            <a:rect l="T15" t="T16" r="T17" b="T18"/>
            <a:pathLst>
              <a:path w="10800" h="4230">
                <a:moveTo>
                  <a:pt x="0" y="4140"/>
                </a:moveTo>
                <a:cubicBezTo>
                  <a:pt x="480" y="4185"/>
                  <a:pt x="960" y="4230"/>
                  <a:pt x="1620" y="4140"/>
                </a:cubicBezTo>
                <a:cubicBezTo>
                  <a:pt x="2280" y="4050"/>
                  <a:pt x="3060" y="3930"/>
                  <a:pt x="3960" y="3600"/>
                </a:cubicBezTo>
                <a:cubicBezTo>
                  <a:pt x="4860" y="3270"/>
                  <a:pt x="5880" y="2760"/>
                  <a:pt x="7020" y="2160"/>
                </a:cubicBezTo>
                <a:cubicBezTo>
                  <a:pt x="8160" y="1560"/>
                  <a:pt x="9480" y="780"/>
                  <a:pt x="10800" y="0"/>
                </a:cubicBezTo>
              </a:path>
            </a:pathLst>
          </a:custGeom>
          <a:noFill/>
          <a:ln w="57150" cmpd="sng">
            <a:solidFill>
              <a:srgbClr val="205398"/>
            </a:solidFill>
            <a:round/>
            <a:headEnd/>
            <a:tailEnd/>
          </a:ln>
          <a:effectLst>
            <a:outerShdw blurRad="63500" dist="38099" dir="2700000" algn="ctr" rotWithShape="0">
              <a:schemeClr val="bg2">
                <a:alpha val="74997"/>
              </a:schemeClr>
            </a:outerShdw>
          </a:effectLst>
          <a:extLst>
            <a:ext uri="{909E8E84-426E-40dd-AFC4-6F175D3DCCD1}">
              <a14:hiddenFill xmlns:a14="http://schemas.microsoft.com/office/drawing/2010/main" xmlns="">
                <a:solidFill>
                  <a:srgbClr val="FFFFFF"/>
                </a:solidFill>
              </a14:hiddenFill>
            </a:ext>
          </a:extLst>
        </p:spPr>
        <p:txBody>
          <a:bodyPr/>
          <a:lstStyle/>
          <a:p>
            <a:pPr>
              <a:defRPr/>
            </a:pPr>
            <a:endParaRPr lang="en-US">
              <a:cs typeface="+mn-cs"/>
            </a:endParaRPr>
          </a:p>
        </p:txBody>
      </p:sp>
      <p:sp>
        <p:nvSpPr>
          <p:cNvPr id="36888" name="Text Box 18"/>
          <p:cNvSpPr txBox="1">
            <a:spLocks noChangeArrowheads="1"/>
          </p:cNvSpPr>
          <p:nvPr/>
        </p:nvSpPr>
        <p:spPr bwMode="auto">
          <a:xfrm>
            <a:off x="5062538"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40</a:t>
            </a:r>
            <a:endParaRPr lang="en-US" sz="1200" b="1">
              <a:latin typeface="Verdana" charset="0"/>
              <a:ea typeface="ＭＳ Ｐゴシック" charset="0"/>
              <a:cs typeface="+mn-cs"/>
            </a:endParaRPr>
          </a:p>
        </p:txBody>
      </p:sp>
      <p:sp>
        <p:nvSpPr>
          <p:cNvPr id="36889" name="Text Box 18"/>
          <p:cNvSpPr txBox="1">
            <a:spLocks noChangeArrowheads="1"/>
          </p:cNvSpPr>
          <p:nvPr/>
        </p:nvSpPr>
        <p:spPr bwMode="auto">
          <a:xfrm>
            <a:off x="60674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50</a:t>
            </a:r>
            <a:endParaRPr lang="en-US" sz="1200" b="1">
              <a:latin typeface="Verdana" charset="0"/>
              <a:ea typeface="ＭＳ Ｐゴシック" charset="0"/>
              <a:cs typeface="+mn-cs"/>
            </a:endParaRPr>
          </a:p>
        </p:txBody>
      </p:sp>
      <p:sp>
        <p:nvSpPr>
          <p:cNvPr id="36890" name="Text Box 18"/>
          <p:cNvSpPr txBox="1">
            <a:spLocks noChangeArrowheads="1"/>
          </p:cNvSpPr>
          <p:nvPr/>
        </p:nvSpPr>
        <p:spPr bwMode="auto">
          <a:xfrm>
            <a:off x="7070725"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60</a:t>
            </a:r>
            <a:endParaRPr lang="en-US" sz="1200" b="1">
              <a:latin typeface="Verdana" charset="0"/>
              <a:ea typeface="ＭＳ Ｐゴシック" charset="0"/>
              <a:cs typeface="+mn-cs"/>
            </a:endParaRPr>
          </a:p>
        </p:txBody>
      </p:sp>
      <p:sp>
        <p:nvSpPr>
          <p:cNvPr id="36891" name="Text Box 18"/>
          <p:cNvSpPr txBox="1">
            <a:spLocks noChangeArrowheads="1"/>
          </p:cNvSpPr>
          <p:nvPr/>
        </p:nvSpPr>
        <p:spPr bwMode="auto">
          <a:xfrm>
            <a:off x="8075613" y="5334000"/>
            <a:ext cx="533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mn-cs"/>
              </a:rPr>
              <a:t>70</a:t>
            </a:r>
            <a:endParaRPr lang="en-US" sz="1200" b="1">
              <a:latin typeface="Verdana" charset="0"/>
              <a:ea typeface="ＭＳ Ｐゴシック"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5002"/>
                                        </p:tgtEl>
                                        <p:attrNameLst>
                                          <p:attrName>style.visibility</p:attrName>
                                        </p:attrNameLst>
                                      </p:cBhvr>
                                      <p:to>
                                        <p:strVal val="visible"/>
                                      </p:to>
                                    </p:set>
                                    <p:animEffect transition="in" filter="wipe(left)">
                                      <p:cBhvr>
                                        <p:cTn id="7" dur="2000"/>
                                        <p:tgtEl>
                                          <p:spTgt spid="25500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2105"/>
                                        </p:tgtEl>
                                        <p:attrNameLst>
                                          <p:attrName>style.visibility</p:attrName>
                                        </p:attrNameLst>
                                      </p:cBhvr>
                                      <p:to>
                                        <p:strVal val="visible"/>
                                      </p:to>
                                    </p:set>
                                    <p:animEffect transition="in" filter="dissolve">
                                      <p:cBhvr>
                                        <p:cTn id="10" dur="1000"/>
                                        <p:tgtEl>
                                          <p:spTgt spid="30210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55003"/>
                                        </p:tgtEl>
                                        <p:attrNameLst>
                                          <p:attrName>style.visibility</p:attrName>
                                        </p:attrNameLst>
                                      </p:cBhvr>
                                      <p:to>
                                        <p:strVal val="visible"/>
                                      </p:to>
                                    </p:set>
                                    <p:animEffect transition="in" filter="wipe(left)">
                                      <p:cBhvr>
                                        <p:cTn id="15" dur="2000"/>
                                        <p:tgtEl>
                                          <p:spTgt spid="25500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02104"/>
                                        </p:tgtEl>
                                        <p:attrNameLst>
                                          <p:attrName>style.visibility</p:attrName>
                                        </p:attrNameLst>
                                      </p:cBhvr>
                                      <p:to>
                                        <p:strVal val="visible"/>
                                      </p:to>
                                    </p:set>
                                    <p:animEffect transition="in" filter="dissolve">
                                      <p:cBhvr>
                                        <p:cTn id="18" dur="1000"/>
                                        <p:tgtEl>
                                          <p:spTgt spid="30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104" grpId="0"/>
      <p:bldP spid="30210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305800" cy="1219200"/>
          </a:xfrm>
        </p:spPr>
        <p:txBody>
          <a:bodyPr/>
          <a:lstStyle/>
          <a:p>
            <a:pPr algn="r" rtl="1"/>
            <a:r>
              <a:rPr lang="ar-SA" b="1" u="sng" dirty="0" smtClean="0"/>
              <a:t>كيف يمكن </a:t>
            </a:r>
            <a:r>
              <a:rPr lang="ar-JO" b="1" u="sng" dirty="0" smtClean="0"/>
              <a:t>للاباء والامهات </a:t>
            </a:r>
            <a:r>
              <a:rPr lang="ar-SA" b="1" u="sng" dirty="0" smtClean="0"/>
              <a:t>مساعدة أطفالهم </a:t>
            </a:r>
            <a:r>
              <a:rPr lang="ar-JO" b="1" u="sng" dirty="0" smtClean="0"/>
              <a:t>للعيش </a:t>
            </a:r>
            <a:r>
              <a:rPr lang="ar-SA" b="1" u="sng" dirty="0" smtClean="0"/>
              <a:t>حياة آمنة وصحية وسعيدة</a:t>
            </a:r>
            <a:endParaRPr lang="en-US" b="1" u="sng" dirty="0"/>
          </a:p>
        </p:txBody>
      </p:sp>
      <p:sp>
        <p:nvSpPr>
          <p:cNvPr id="3" name="Content Placeholder 2"/>
          <p:cNvSpPr>
            <a:spLocks noGrp="1"/>
          </p:cNvSpPr>
          <p:nvPr>
            <p:ph sz="half" idx="1"/>
          </p:nvPr>
        </p:nvSpPr>
        <p:spPr>
          <a:xfrm>
            <a:off x="785786" y="1676400"/>
            <a:ext cx="8047552" cy="3352800"/>
          </a:xfrm>
        </p:spPr>
        <p:txBody>
          <a:bodyPr/>
          <a:lstStyle/>
          <a:p>
            <a:pPr lvl="2" algn="r" rtl="1">
              <a:buFont typeface="Arial" panose="020B0604020202020204" pitchFamily="34" charset="0"/>
              <a:buChar char="•"/>
            </a:pPr>
            <a:r>
              <a:rPr lang="ar-JO" sz="2800" dirty="0" smtClean="0">
                <a:latin typeface="+mj-lt"/>
                <a:cs typeface="+mn-cs"/>
              </a:rPr>
              <a:t>ا</a:t>
            </a:r>
            <a:r>
              <a:rPr lang="ar-SA" sz="2800" dirty="0" smtClean="0">
                <a:latin typeface="+mj-lt"/>
                <a:cs typeface="+mn-cs"/>
              </a:rPr>
              <a:t>ظهار الاهتمام بحياة الأطفال</a:t>
            </a:r>
          </a:p>
          <a:p>
            <a:pPr lvl="2" algn="r" rtl="1">
              <a:buFont typeface="Arial" panose="020B0604020202020204" pitchFamily="34" charset="0"/>
              <a:buChar char="•"/>
            </a:pPr>
            <a:r>
              <a:rPr lang="ar-SA" sz="2800" dirty="0" smtClean="0">
                <a:latin typeface="+mj-lt"/>
                <a:cs typeface="+mn-cs"/>
              </a:rPr>
              <a:t>أن تكون صادق</a:t>
            </a:r>
            <a:r>
              <a:rPr lang="ar-JO" sz="2800" dirty="0" smtClean="0">
                <a:latin typeface="+mj-lt"/>
                <a:cs typeface="+mn-cs"/>
              </a:rPr>
              <a:t>ا </a:t>
            </a:r>
            <a:r>
              <a:rPr lang="ar-SA" sz="2800" dirty="0" smtClean="0">
                <a:latin typeface="+mj-lt"/>
                <a:cs typeface="+mn-cs"/>
              </a:rPr>
              <a:t>ومباشر</a:t>
            </a:r>
            <a:r>
              <a:rPr lang="ar-JO" sz="2800" dirty="0" smtClean="0">
                <a:latin typeface="+mj-lt"/>
                <a:cs typeface="+mn-cs"/>
              </a:rPr>
              <a:t>ا</a:t>
            </a:r>
            <a:r>
              <a:rPr lang="ar-SA" sz="2800" dirty="0" smtClean="0">
                <a:latin typeface="+mj-lt"/>
                <a:cs typeface="+mn-cs"/>
              </a:rPr>
              <a:t> حول </a:t>
            </a:r>
            <a:r>
              <a:rPr lang="ar-JO" sz="2800" dirty="0" smtClean="0">
                <a:latin typeface="+mj-lt"/>
                <a:cs typeface="+mn-cs"/>
              </a:rPr>
              <a:t>ال</a:t>
            </a:r>
            <a:r>
              <a:rPr lang="ar-SA" sz="2800" dirty="0" smtClean="0">
                <a:latin typeface="+mj-lt"/>
                <a:cs typeface="+mn-cs"/>
              </a:rPr>
              <a:t>مواضيع </a:t>
            </a:r>
            <a:r>
              <a:rPr lang="ar-JO" sz="2800" dirty="0" smtClean="0">
                <a:latin typeface="+mj-lt"/>
                <a:cs typeface="+mn-cs"/>
              </a:rPr>
              <a:t>ال</a:t>
            </a:r>
            <a:r>
              <a:rPr lang="ar-SA" sz="2800" dirty="0" smtClean="0">
                <a:latin typeface="+mj-lt"/>
                <a:cs typeface="+mn-cs"/>
              </a:rPr>
              <a:t>حساسة</a:t>
            </a:r>
          </a:p>
          <a:p>
            <a:pPr lvl="2" algn="r" rtl="1">
              <a:buFont typeface="Arial" panose="020B0604020202020204" pitchFamily="34" charset="0"/>
              <a:buChar char="•"/>
            </a:pPr>
            <a:r>
              <a:rPr lang="ar-SA" sz="2800" dirty="0" smtClean="0">
                <a:latin typeface="+mj-lt"/>
                <a:cs typeface="+mn-cs"/>
              </a:rPr>
              <a:t>مساعدة الأطفال على اتخاذ خيارات صحية</a:t>
            </a:r>
          </a:p>
          <a:p>
            <a:pPr lvl="2" algn="r" rtl="1">
              <a:buFont typeface="Arial" panose="020B0604020202020204" pitchFamily="34" charset="0"/>
              <a:buChar char="•"/>
            </a:pPr>
            <a:r>
              <a:rPr lang="ar-SA" sz="2800" dirty="0" smtClean="0">
                <a:latin typeface="+mj-lt"/>
                <a:cs typeface="+mn-cs"/>
              </a:rPr>
              <a:t>احترام أفكار الأطفال وآرائهم</a:t>
            </a:r>
          </a:p>
          <a:p>
            <a:pPr lvl="2" algn="r" rtl="1">
              <a:buFont typeface="Arial" panose="020B0604020202020204" pitchFamily="34" charset="0"/>
              <a:buChar char="•"/>
            </a:pPr>
            <a:r>
              <a:rPr lang="ar-SA" sz="2800" dirty="0" smtClean="0">
                <a:latin typeface="+mj-lt"/>
                <a:cs typeface="+mn-cs"/>
              </a:rPr>
              <a:t>دعم تعليم الأطفال</a:t>
            </a:r>
            <a:endParaRPr lang="en-US" dirty="0">
              <a:latin typeface="+mj-lt"/>
              <a:cs typeface="+mn-cs"/>
            </a:endParaRPr>
          </a:p>
        </p:txBody>
      </p:sp>
    </p:spTree>
    <p:extLst>
      <p:ext uri="{BB962C8B-B14F-4D97-AF65-F5344CB8AC3E}">
        <p14:creationId xmlns:p14="http://schemas.microsoft.com/office/powerpoint/2010/main" val="1976903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500438"/>
            <a:ext cx="8305800" cy="1214446"/>
          </a:xfrm>
        </p:spPr>
        <p:txBody>
          <a:bodyPr/>
          <a:lstStyle/>
          <a:p>
            <a:pPr lvl="0" algn="r" rtl="1"/>
            <a:r>
              <a:rPr lang="en-US" dirty="0" smtClean="0"/>
              <a:t> </a:t>
            </a:r>
          </a:p>
        </p:txBody>
      </p:sp>
      <p:sp>
        <p:nvSpPr>
          <p:cNvPr id="4" name="Title 1"/>
          <p:cNvSpPr txBox="1">
            <a:spLocks/>
          </p:cNvSpPr>
          <p:nvPr/>
        </p:nvSpPr>
        <p:spPr>
          <a:xfrm>
            <a:off x="457200" y="4953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فكر وشارك </a:t>
            </a:r>
            <a:endParaRPr lang="en-US" kern="0" dirty="0">
              <a:latin typeface="Arial" charset="0"/>
              <a:ea typeface="MS PGothic" charset="0"/>
            </a:endParaRPr>
          </a:p>
        </p:txBody>
      </p:sp>
      <p:sp>
        <p:nvSpPr>
          <p:cNvPr id="5" name="Title 1"/>
          <p:cNvSpPr txBox="1">
            <a:spLocks/>
          </p:cNvSpPr>
          <p:nvPr/>
        </p:nvSpPr>
        <p:spPr bwMode="auto">
          <a:xfrm>
            <a:off x="428596" y="2071678"/>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ar-JO" sz="3600" i="0" strike="noStrike" kern="0" cap="none" spc="0" normalizeH="0" baseline="0" noProof="0" dirty="0" smtClean="0">
                <a:ln>
                  <a:noFill/>
                </a:ln>
                <a:solidFill>
                  <a:schemeClr val="tx1"/>
                </a:solidFill>
                <a:effectLst/>
                <a:uLnTx/>
                <a:uFillTx/>
                <a:latin typeface="Arial"/>
                <a:ea typeface="MS PGothic" pitchFamily="34" charset="-128"/>
                <a:cs typeface="Arial"/>
              </a:rPr>
              <a:t>ما هي بعض التغيرات التي يتعرض لها</a:t>
            </a:r>
          </a:p>
          <a:p>
            <a:pPr marL="0" marR="0" lvl="0" indent="0" algn="ctr" defTabSz="914400" rtl="1" eaLnBrk="0" fontAlgn="base" latinLnBrk="0" hangingPunct="0">
              <a:lnSpc>
                <a:spcPct val="100000"/>
              </a:lnSpc>
              <a:spcBef>
                <a:spcPct val="0"/>
              </a:spcBef>
              <a:spcAft>
                <a:spcPct val="0"/>
              </a:spcAft>
              <a:buClrTx/>
              <a:buSzTx/>
              <a:buFontTx/>
              <a:buNone/>
              <a:tabLst/>
              <a:defRPr/>
            </a:pPr>
            <a:r>
              <a:rPr kumimoji="0" lang="ar-JO" sz="3600" i="0" strike="noStrike" kern="0" cap="none" spc="0" normalizeH="0" baseline="0" noProof="0" dirty="0" smtClean="0">
                <a:ln>
                  <a:noFill/>
                </a:ln>
                <a:solidFill>
                  <a:schemeClr val="tx1"/>
                </a:solidFill>
                <a:effectLst/>
                <a:uLnTx/>
                <a:uFillTx/>
                <a:latin typeface="Arial"/>
                <a:ea typeface="MS PGothic" pitchFamily="34" charset="-128"/>
                <a:cs typeface="Arial"/>
              </a:rPr>
              <a:t> المراهقون</a:t>
            </a:r>
            <a:endParaRPr kumimoji="0" lang="en-US" sz="3600" i="0" strike="noStrike" kern="0" cap="none" spc="0" normalizeH="0" baseline="0" noProof="0" dirty="0">
              <a:ln>
                <a:noFill/>
              </a:ln>
              <a:solidFill>
                <a:schemeClr val="tx1"/>
              </a:solidFill>
              <a:effectLst/>
              <a:uLnTx/>
              <a:uFillTx/>
              <a:latin typeface="Arial"/>
              <a:ea typeface="MS PGothic" pitchFamily="34" charset="-128"/>
              <a:cs typeface="Arial"/>
            </a:endParaRPr>
          </a:p>
        </p:txBody>
      </p:sp>
    </p:spTree>
    <p:extLst>
      <p:ext uri="{BB962C8B-B14F-4D97-AF65-F5344CB8AC3E}">
        <p14:creationId xmlns:p14="http://schemas.microsoft.com/office/powerpoint/2010/main" val="398637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892" y="1617785"/>
            <a:ext cx="8305800" cy="3429000"/>
          </a:xfrm>
        </p:spPr>
        <p:txBody>
          <a:bodyPr/>
          <a:lstStyle/>
          <a:p>
            <a:pPr algn="r" rtl="1">
              <a:buFont typeface="Wingdings" pitchFamily="2" charset="2"/>
              <a:buChar char="§"/>
            </a:pPr>
            <a:r>
              <a:rPr lang="en-US" sz="1800" dirty="0" smtClean="0">
                <a:cs typeface="+mn-cs"/>
              </a:rPr>
              <a:t> </a:t>
            </a:r>
            <a:r>
              <a:rPr lang="ar-JO" sz="3600" dirty="0" smtClean="0">
                <a:cs typeface="+mn-cs"/>
              </a:rPr>
              <a:t>هل تتذكر عندما كنت بين عمر 12و15 سنة؟</a:t>
            </a:r>
            <a:endParaRPr lang="en-US" sz="3600" dirty="0" smtClean="0">
              <a:cs typeface="+mn-cs"/>
            </a:endParaRPr>
          </a:p>
          <a:p>
            <a:pPr algn="r" rtl="1"/>
            <a:r>
              <a:rPr lang="ar-JO" sz="3600" dirty="0" smtClean="0">
                <a:cs typeface="+mn-cs"/>
              </a:rPr>
              <a:t> </a:t>
            </a:r>
            <a:endParaRPr lang="en-US" sz="3600" dirty="0" smtClean="0">
              <a:cs typeface="+mn-cs"/>
            </a:endParaRPr>
          </a:p>
          <a:p>
            <a:pPr algn="r" rtl="1">
              <a:buFont typeface="Wingdings" pitchFamily="2" charset="2"/>
              <a:buChar char="§"/>
            </a:pPr>
            <a:r>
              <a:rPr lang="ar-JO" sz="3600" dirty="0" smtClean="0">
                <a:cs typeface="+mn-cs"/>
              </a:rPr>
              <a:t>ما هي أنواع الأشياء التي حدثت في حياتك؟</a:t>
            </a:r>
            <a:endParaRPr lang="en-US" sz="3600" dirty="0" smtClean="0">
              <a:cs typeface="+mn-cs"/>
            </a:endParaRPr>
          </a:p>
          <a:p>
            <a:pPr lvl="0">
              <a:buFont typeface="Arial" charset="0"/>
              <a:buChar char="•"/>
            </a:pPr>
            <a:endParaRPr lang="en-US" sz="1800" dirty="0">
              <a:cs typeface="+mn-cs"/>
            </a:endParaRPr>
          </a:p>
        </p:txBody>
      </p:sp>
      <p:sp>
        <p:nvSpPr>
          <p:cNvPr id="5" name="Title 1"/>
          <p:cNvSpPr txBox="1">
            <a:spLocks/>
          </p:cNvSpPr>
          <p:nvPr/>
        </p:nvSpPr>
        <p:spPr>
          <a:xfrm>
            <a:off x="457200" y="4953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فكر وشارك </a:t>
            </a:r>
            <a:endParaRPr lang="en-US" kern="0" dirty="0">
              <a:latin typeface="Arial" charset="0"/>
              <a:ea typeface="MS PGothic" charset="0"/>
            </a:endParaRPr>
          </a:p>
        </p:txBody>
      </p:sp>
    </p:spTree>
    <p:extLst>
      <p:ext uri="{BB962C8B-B14F-4D97-AF65-F5344CB8AC3E}">
        <p14:creationId xmlns:p14="http://schemas.microsoft.com/office/powerpoint/2010/main" val="8524325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937602" y="3048000"/>
            <a:ext cx="7344996" cy="461665"/>
          </a:xfrm>
          <a:prstGeom prst="rect">
            <a:avLst/>
          </a:prstGeom>
          <a:noFill/>
        </p:spPr>
        <p:txBody>
          <a:bodyPr wrap="square" rtlCol="0">
            <a:spAutoFit/>
          </a:bodyPr>
          <a:lstStyle/>
          <a:p>
            <a:pPr algn="ctr"/>
            <a:r>
              <a:rPr lang="ar-SA" b="1" dirty="0" smtClean="0"/>
              <a:t>ما الذي يبدو وكأنه يظهر اهتماما بحياة المراهقين؟</a:t>
            </a:r>
            <a:endParaRPr lang="en-US" b="1" dirty="0" smtClean="0"/>
          </a:p>
        </p:txBody>
      </p:sp>
      <p:sp>
        <p:nvSpPr>
          <p:cNvPr id="4" name="Title 1"/>
          <p:cNvSpPr txBox="1">
            <a:spLocks/>
          </p:cNvSpPr>
          <p:nvPr/>
        </p:nvSpPr>
        <p:spPr>
          <a:xfrm>
            <a:off x="457200" y="4953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فكر وشارك </a:t>
            </a:r>
            <a:endParaRPr lang="en-US" kern="0" dirty="0">
              <a:latin typeface="Arial" charset="0"/>
              <a:ea typeface="MS PGothic" charset="0"/>
            </a:endParaRPr>
          </a:p>
        </p:txBody>
      </p:sp>
    </p:spTree>
    <p:extLst>
      <p:ext uri="{BB962C8B-B14F-4D97-AF65-F5344CB8AC3E}">
        <p14:creationId xmlns:p14="http://schemas.microsoft.com/office/powerpoint/2010/main" val="1525851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r" rtl="1"/>
            <a:r>
              <a:rPr lang="ar-JO" sz="3200" b="1" u="sng" dirty="0" smtClean="0"/>
              <a:t>لعب الدور لتطبيق المهارات </a:t>
            </a:r>
            <a:endParaRPr lang="en-US" sz="3200" b="1" u="sng" dirty="0"/>
          </a:p>
        </p:txBody>
      </p:sp>
      <p:sp>
        <p:nvSpPr>
          <p:cNvPr id="2" name="Content Placeholder 1"/>
          <p:cNvSpPr>
            <a:spLocks noGrp="1"/>
          </p:cNvSpPr>
          <p:nvPr>
            <p:ph idx="1"/>
          </p:nvPr>
        </p:nvSpPr>
        <p:spPr/>
        <p:txBody>
          <a:bodyPr/>
          <a:lstStyle/>
          <a:p>
            <a:pPr marL="90488" indent="0" algn="just" rtl="1"/>
            <a:r>
              <a:rPr lang="en-US" dirty="0" smtClean="0">
                <a:cs typeface="+mn-cs"/>
              </a:rPr>
              <a:t> </a:t>
            </a:r>
            <a:r>
              <a:rPr lang="ar-JO" sz="4000" dirty="0" smtClean="0">
                <a:cs typeface="+mn-cs"/>
              </a:rPr>
              <a:t>ا</a:t>
            </a:r>
            <a:r>
              <a:rPr lang="ar-JO" sz="4000" b="1" dirty="0" smtClean="0">
                <a:cs typeface="+mn-cs"/>
              </a:rPr>
              <a:t>لسيناريو</a:t>
            </a:r>
            <a:r>
              <a:rPr lang="ar-JO" sz="4000" dirty="0" smtClean="0">
                <a:cs typeface="+mn-cs"/>
              </a:rPr>
              <a:t> – أحد الاباء يسأل ابنه المراهق كيف تمضي يومك . يشارك المراهق بشيء ما يحدث في حياته. يظهر الاب الاهتمام بحياة المراهق.</a:t>
            </a:r>
            <a:endParaRPr lang="en-US" sz="4000" dirty="0">
              <a:cs typeface="+mn-cs"/>
            </a:endParaRPr>
          </a:p>
        </p:txBody>
      </p:sp>
    </p:spTree>
    <p:extLst>
      <p:ext uri="{BB962C8B-B14F-4D97-AF65-F5344CB8AC3E}">
        <p14:creationId xmlns:p14="http://schemas.microsoft.com/office/powerpoint/2010/main" val="967338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u="sng" dirty="0" smtClean="0"/>
              <a:t>الطفولة والمراهقة </a:t>
            </a:r>
            <a:endParaRPr lang="en-US" b="1" u="sng" dirty="0"/>
          </a:p>
        </p:txBody>
      </p:sp>
      <p:sp>
        <p:nvSpPr>
          <p:cNvPr id="3" name="TextBox 2"/>
          <p:cNvSpPr txBox="1"/>
          <p:nvPr/>
        </p:nvSpPr>
        <p:spPr>
          <a:xfrm>
            <a:off x="457200" y="2087463"/>
            <a:ext cx="7746999" cy="2923877"/>
          </a:xfrm>
          <a:prstGeom prst="rect">
            <a:avLst/>
          </a:prstGeom>
          <a:noFill/>
        </p:spPr>
        <p:txBody>
          <a:bodyPr wrap="square" rtlCol="0">
            <a:spAutoFit/>
          </a:bodyPr>
          <a:lstStyle/>
          <a:p>
            <a:pPr marL="179388" algn="r" rtl="1">
              <a:buFont typeface="Wingdings" pitchFamily="2" charset="2"/>
              <a:buChar char="§"/>
            </a:pPr>
            <a:r>
              <a:rPr lang="ar-JO" sz="2000" dirty="0" smtClean="0"/>
              <a:t>الطفولة والمراهقة هي أوقات نمو الدماغ السريع ويحتاج الأطفال إلى الكثير من الفرص للتعلم عندما يكونوا اكبر سنا!</a:t>
            </a:r>
            <a:endParaRPr lang="en-US" sz="2000" dirty="0" smtClean="0"/>
          </a:p>
          <a:p>
            <a:pPr marL="179388" algn="r" rtl="1">
              <a:buFont typeface="Wingdings" pitchFamily="2" charset="2"/>
              <a:buChar char="§"/>
            </a:pPr>
            <a:r>
              <a:rPr lang="ar-JO" sz="2000" dirty="0" smtClean="0"/>
              <a:t> وهذا يساعد على نمو دماغهم بطريقة صحية، لاتخاذ قرارات جيدة، واتخاذ التدابير المناسبة للتصدى للمخاطر، واغتنام الفرص والتخطيط لمستقبلهم.</a:t>
            </a:r>
            <a:endParaRPr lang="en-US" sz="2000" dirty="0" smtClean="0"/>
          </a:p>
          <a:p>
            <a:pPr marL="179388" algn="r" rtl="1">
              <a:buFont typeface="Wingdings" pitchFamily="2" charset="2"/>
              <a:buChar char="§"/>
            </a:pPr>
            <a:r>
              <a:rPr lang="ar-JO" sz="2000" dirty="0" smtClean="0"/>
              <a:t>انهم بحاجة للتعلم ليكون لهم فرص عمل وفرص جامعية في المستقبل.</a:t>
            </a:r>
            <a:endParaRPr lang="en-US" sz="2000" dirty="0" smtClean="0"/>
          </a:p>
          <a:p>
            <a:pPr marL="179388" algn="r" rtl="1">
              <a:buFont typeface="Wingdings" pitchFamily="2" charset="2"/>
              <a:buChar char="§"/>
            </a:pPr>
            <a:r>
              <a:rPr lang="ar-JO" sz="2000" dirty="0" smtClean="0"/>
              <a:t>يحتاج كل من الفتيات والفتيان إلى فرصة اتخاذ قراراتهم الخاصة وأن يكون لهم أحلامهم وأهدافهم حتى يتمكنوا من أن يعيشوا حياة صحية ومنتجة. </a:t>
            </a:r>
            <a:endParaRPr lang="en-US" sz="2000" dirty="0" smtClean="0"/>
          </a:p>
          <a:p>
            <a:pPr marL="179388" algn="r" rtl="1">
              <a:buFont typeface="Wingdings" pitchFamily="2" charset="2"/>
              <a:buChar char="§"/>
            </a:pPr>
            <a:endParaRPr lang="en-US" sz="2000" dirty="0"/>
          </a:p>
          <a:p>
            <a:pPr marL="179388" algn="r" rtl="1">
              <a:buFont typeface="Wingdings" pitchFamily="2" charset="2"/>
              <a:buChar char="§"/>
            </a:pPr>
            <a:endParaRPr lang="en-US" dirty="0"/>
          </a:p>
        </p:txBody>
      </p:sp>
    </p:spTree>
    <p:extLst>
      <p:ext uri="{BB962C8B-B14F-4D97-AF65-F5344CB8AC3E}">
        <p14:creationId xmlns:p14="http://schemas.microsoft.com/office/powerpoint/2010/main" val="35129709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pPr algn="r" rtl="1"/>
            <a:r>
              <a:rPr lang="ar-JO" sz="4000" dirty="0" smtClean="0">
                <a:latin typeface="Arial" charset="0"/>
                <a:ea typeface="MS PGothic" charset="0"/>
              </a:rPr>
              <a:t>رعاية حياة الاطفال </a:t>
            </a:r>
            <a:endParaRPr lang="en-US" sz="4000" dirty="0">
              <a:latin typeface="Arial" charset="0"/>
              <a:ea typeface="MS PGothic" charset="0"/>
            </a:endParaRPr>
          </a:p>
        </p:txBody>
      </p:sp>
      <p:sp>
        <p:nvSpPr>
          <p:cNvPr id="3" name="Content Placeholder 2"/>
          <p:cNvSpPr>
            <a:spLocks noGrp="1"/>
          </p:cNvSpPr>
          <p:nvPr>
            <p:ph idx="1"/>
          </p:nvPr>
        </p:nvSpPr>
        <p:spPr/>
        <p:txBody>
          <a:bodyPr>
            <a:normAutofit/>
          </a:bodyPr>
          <a:lstStyle/>
          <a:p>
            <a:pPr marL="452628" algn="r" rtl="1">
              <a:buFont typeface="Wingdings" pitchFamily="2" charset="2"/>
              <a:buChar char="§"/>
              <a:defRPr/>
            </a:pPr>
            <a:r>
              <a:rPr lang="ar-SA" sz="3600" b="1" dirty="0" smtClean="0">
                <a:solidFill>
                  <a:schemeClr val="accent1"/>
                </a:solidFill>
                <a:cs typeface="+mn-cs"/>
              </a:rPr>
              <a:t>”</a:t>
            </a:r>
            <a:r>
              <a:rPr lang="ar-JO" sz="3600" b="1" dirty="0" smtClean="0">
                <a:solidFill>
                  <a:schemeClr val="accent1"/>
                </a:solidFill>
                <a:cs typeface="+mn-cs"/>
              </a:rPr>
              <a:t> الرعاية الايجابية </a:t>
            </a:r>
            <a:r>
              <a:rPr lang="ar-SA" sz="3600" b="1" dirty="0" smtClean="0">
                <a:solidFill>
                  <a:schemeClr val="accent1"/>
                </a:solidFill>
                <a:cs typeface="+mn-cs"/>
              </a:rPr>
              <a:t>تغذي جوانب الحياة التي نريدها"</a:t>
            </a:r>
          </a:p>
          <a:p>
            <a:pPr marL="5564188" indent="266700" algn="r" rtl="1">
              <a:defRPr/>
            </a:pPr>
            <a:r>
              <a:rPr lang="ar-SA" sz="2000" b="1" dirty="0" smtClean="0">
                <a:solidFill>
                  <a:schemeClr val="accent1"/>
                </a:solidFill>
                <a:cs typeface="+mn-cs"/>
              </a:rPr>
              <a:t>دكتور. ستيفن بافيلوك</a:t>
            </a:r>
          </a:p>
          <a:p>
            <a:pPr marL="5564188" indent="266700" algn="r" rtl="1">
              <a:defRPr/>
            </a:pPr>
            <a:r>
              <a:rPr lang="ar-JO" sz="2000" b="1" dirty="0" smtClean="0">
                <a:solidFill>
                  <a:schemeClr val="accent1"/>
                </a:solidFill>
                <a:cs typeface="+mn-cs"/>
              </a:rPr>
              <a:t>  </a:t>
            </a:r>
            <a:r>
              <a:rPr lang="ar-SA" sz="2000" b="1" dirty="0" smtClean="0">
                <a:solidFill>
                  <a:schemeClr val="accent1"/>
                </a:solidFill>
                <a:cs typeface="+mn-cs"/>
              </a:rPr>
              <a:t>برنامج رعاية الأم</a:t>
            </a:r>
          </a:p>
          <a:p>
            <a:pPr>
              <a:defRPr/>
            </a:pPr>
            <a:endParaRPr lang="en-US" sz="4000" dirty="0">
              <a:cs typeface="+mn-cs"/>
            </a:endParaRPr>
          </a:p>
        </p:txBody>
      </p:sp>
    </p:spTree>
    <p:extLst>
      <p:ext uri="{BB962C8B-B14F-4D97-AF65-F5344CB8AC3E}">
        <p14:creationId xmlns:p14="http://schemas.microsoft.com/office/powerpoint/2010/main" val="1846706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85918" y="0"/>
            <a:ext cx="6677044" cy="646331"/>
          </a:xfrm>
          <a:prstGeom prst="rect">
            <a:avLst/>
          </a:prstGeom>
        </p:spPr>
        <p:txBody>
          <a:bodyPr wrap="square">
            <a:spAutoFit/>
          </a:bodyPr>
          <a:lstStyle/>
          <a:p>
            <a:pPr algn="r" rtl="1"/>
            <a:r>
              <a:rPr lang="ar-JO" sz="3600" b="1" u="sng" kern="0" dirty="0">
                <a:solidFill>
                  <a:prstClr val="black"/>
                </a:solidFill>
                <a:latin typeface="Arial"/>
                <a:ea typeface="MS PGothic" pitchFamily="34" charset="-128"/>
                <a:cs typeface="Arial"/>
              </a:rPr>
              <a:t>اليوم </a:t>
            </a:r>
            <a:r>
              <a:rPr lang="ar-JO" sz="3600" b="1" u="sng" kern="0" dirty="0" smtClean="0">
                <a:solidFill>
                  <a:prstClr val="black"/>
                </a:solidFill>
                <a:latin typeface="Arial"/>
                <a:ea typeface="MS PGothic" pitchFamily="34" charset="-128"/>
                <a:cs typeface="Arial"/>
              </a:rPr>
              <a:t> الثاني </a:t>
            </a:r>
            <a:r>
              <a:rPr lang="ar-JO" sz="3600" b="1" u="sng" kern="0" dirty="0">
                <a:solidFill>
                  <a:prstClr val="black"/>
                </a:solidFill>
                <a:latin typeface="Arial"/>
                <a:ea typeface="MS PGothic" pitchFamily="34" charset="-128"/>
                <a:cs typeface="Arial"/>
              </a:rPr>
              <a:t>- جدول الأعمال</a:t>
            </a:r>
            <a:endParaRPr lang="en-US" dirty="0"/>
          </a:p>
        </p:txBody>
      </p:sp>
      <p:graphicFrame>
        <p:nvGraphicFramePr>
          <p:cNvPr id="3" name="Table 2">
            <a:extLst>
              <a:ext uri="{FF2B5EF4-FFF2-40B4-BE49-F238E27FC236}">
                <a16:creationId xmlns:a16="http://schemas.microsoft.com/office/drawing/2014/main" xmlns="" id="{230F79F8-06D1-48D6-B131-8D78C9F0214B}"/>
              </a:ext>
            </a:extLst>
          </p:cNvPr>
          <p:cNvGraphicFramePr>
            <a:graphicFrameLocks noGrp="1"/>
          </p:cNvGraphicFramePr>
          <p:nvPr>
            <p:extLst>
              <p:ext uri="{D42A27DB-BD31-4B8C-83A1-F6EECF244321}">
                <p14:modId xmlns:p14="http://schemas.microsoft.com/office/powerpoint/2010/main" val="2024647544"/>
              </p:ext>
            </p:extLst>
          </p:nvPr>
        </p:nvGraphicFramePr>
        <p:xfrm>
          <a:off x="500034" y="2571744"/>
          <a:ext cx="7279776" cy="3459832"/>
        </p:xfrm>
        <a:graphic>
          <a:graphicData uri="http://schemas.openxmlformats.org/drawingml/2006/table">
            <a:tbl>
              <a:tblPr rtl="1" firstRow="1" firstCol="1" bandRow="1">
                <a:tableStyleId>{5C22544A-7EE6-4342-B048-85BDC9FD1C3A}</a:tableStyleId>
              </a:tblPr>
              <a:tblGrid>
                <a:gridCol w="4764710">
                  <a:extLst>
                    <a:ext uri="{9D8B030D-6E8A-4147-A177-3AD203B41FA5}">
                      <a16:colId xmlns:a16="http://schemas.microsoft.com/office/drawing/2014/main" xmlns="" val="3210711368"/>
                    </a:ext>
                  </a:extLst>
                </a:gridCol>
                <a:gridCol w="2515066">
                  <a:extLst>
                    <a:ext uri="{9D8B030D-6E8A-4147-A177-3AD203B41FA5}">
                      <a16:colId xmlns:a16="http://schemas.microsoft.com/office/drawing/2014/main" xmlns="" val="921756380"/>
                    </a:ext>
                  </a:extLst>
                </a:gridCol>
              </a:tblGrid>
              <a:tr h="214314">
                <a:tc>
                  <a:txBody>
                    <a:bodyPr/>
                    <a:lstStyle/>
                    <a:p>
                      <a:pPr marL="0" marR="0" algn="ctr" rtl="1">
                        <a:lnSpc>
                          <a:spcPts val="1680"/>
                        </a:lnSpc>
                        <a:spcBef>
                          <a:spcPts val="0"/>
                        </a:spcBef>
                        <a:spcAft>
                          <a:spcPts val="0"/>
                        </a:spcAft>
                      </a:pPr>
                      <a:r>
                        <a:rPr lang="ar-JO" sz="1400" dirty="0">
                          <a:effectLst/>
                        </a:rPr>
                        <a:t>الجلسة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ts val="1680"/>
                        </a:lnSpc>
                        <a:spcBef>
                          <a:spcPts val="0"/>
                        </a:spcBef>
                        <a:spcAft>
                          <a:spcPts val="0"/>
                        </a:spcAft>
                      </a:pPr>
                      <a:r>
                        <a:rPr lang="ar-JO" sz="1400" dirty="0">
                          <a:effectLst/>
                        </a:rPr>
                        <a:t>المدة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extLst>
                  <a:ext uri="{0D108BD9-81ED-4DB2-BD59-A6C34878D82A}">
                    <a16:rowId xmlns:a16="http://schemas.microsoft.com/office/drawing/2014/main" xmlns="" val="3582984143"/>
                  </a:ext>
                </a:extLst>
              </a:tr>
              <a:tr h="365443">
                <a:tc>
                  <a:txBody>
                    <a:bodyPr/>
                    <a:lstStyle/>
                    <a:p>
                      <a:pPr marL="0" marR="0" algn="r" rtl="1">
                        <a:lnSpc>
                          <a:spcPts val="1400"/>
                        </a:lnSpc>
                        <a:spcBef>
                          <a:spcPts val="0"/>
                        </a:spcBef>
                        <a:spcAft>
                          <a:spcPts val="0"/>
                        </a:spcAft>
                      </a:pPr>
                      <a:endParaRPr lang="ar-JO" sz="1400" b="1" kern="1200" dirty="0" smtClean="0">
                        <a:solidFill>
                          <a:schemeClr val="lt1"/>
                        </a:solidFill>
                        <a:effectLst/>
                        <a:latin typeface="+mn-lt"/>
                        <a:ea typeface="+mn-ea"/>
                        <a:cs typeface="+mn-cs"/>
                      </a:endParaRPr>
                    </a:p>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جلسة التدريب على مهارات الأبوة والأمومة : 2</a:t>
                      </a:r>
                    </a:p>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نمو الدماغ وتعزيز العلاقات الايجابية </a:t>
                      </a: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algn="ctr">
                        <a:lnSpc>
                          <a:spcPts val="1400"/>
                        </a:lnSpc>
                      </a:pPr>
                      <a:r>
                        <a:rPr lang="ar-JO" sz="1500" dirty="0" smtClean="0"/>
                        <a:t>8 ساعات </a:t>
                      </a:r>
                      <a:endParaRPr lang="en-US" sz="1500" dirty="0"/>
                    </a:p>
                  </a:txBody>
                  <a:tcPr marL="77799" marR="77799" marT="38900" marB="38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1596508"/>
                  </a:ext>
                </a:extLst>
              </a:tr>
              <a:tr h="252418">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2-1  ترحيب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30 دقيقة</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248067579"/>
                  </a:ext>
                </a:extLst>
              </a:tr>
              <a:tr h="29623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استراحة شاي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15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258428268"/>
                  </a:ext>
                </a:extLst>
              </a:tr>
              <a:tr h="275270">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2-2</a:t>
                      </a:r>
                      <a:r>
                        <a:rPr lang="ar-JO" sz="1400" b="1" kern="1200" baseline="0" dirty="0" smtClean="0">
                          <a:solidFill>
                            <a:schemeClr val="lt1"/>
                          </a:solidFill>
                          <a:effectLst/>
                          <a:latin typeface="+mn-lt"/>
                          <a:ea typeface="+mn-ea"/>
                          <a:cs typeface="+mn-cs"/>
                        </a:rPr>
                        <a:t> نمو دماغ الأطفال  والمراهقين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r>
                        <a:rPr lang="ar-JO" sz="1400" kern="1200" dirty="0" err="1" smtClean="0">
                          <a:solidFill>
                            <a:schemeClr val="dk1"/>
                          </a:solidFill>
                          <a:effectLst/>
                          <a:latin typeface="+mn-lt"/>
                          <a:ea typeface="+mn-ea"/>
                          <a:cs typeface="+mn-cs"/>
                        </a:rPr>
                        <a:t>و</a:t>
                      </a:r>
                      <a:r>
                        <a:rPr lang="ar-JO" sz="1400" kern="1200" dirty="0" smtClean="0">
                          <a:solidFill>
                            <a:schemeClr val="dk1"/>
                          </a:solidFill>
                          <a:effectLst/>
                          <a:latin typeface="+mn-lt"/>
                          <a:ea typeface="+mn-ea"/>
                          <a:cs typeface="+mn-cs"/>
                        </a:rPr>
                        <a:t> 45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666749045"/>
                  </a:ext>
                </a:extLst>
              </a:tr>
              <a:tr h="285752">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2-3</a:t>
                      </a:r>
                      <a:r>
                        <a:rPr lang="ar-JO" sz="1400" b="1" kern="1200" baseline="0" dirty="0" smtClean="0">
                          <a:solidFill>
                            <a:schemeClr val="lt1"/>
                          </a:solidFill>
                          <a:effectLst/>
                          <a:latin typeface="+mn-lt"/>
                          <a:ea typeface="+mn-ea"/>
                          <a:cs typeface="+mn-cs"/>
                        </a:rPr>
                        <a:t> بناء علاقات ايجابية مع </a:t>
                      </a:r>
                      <a:r>
                        <a:rPr lang="ar-JO" sz="1400" b="1" kern="1200" dirty="0" smtClean="0">
                          <a:solidFill>
                            <a:schemeClr val="lt1"/>
                          </a:solidFill>
                          <a:effectLst/>
                          <a:latin typeface="+mn-lt"/>
                          <a:ea typeface="+mn-ea"/>
                          <a:cs typeface="+mn-cs"/>
                        </a:rPr>
                        <a:t> الأطفال  والمراهقين  لدعم نمو الدماغ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50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1679034"/>
                  </a:ext>
                </a:extLst>
              </a:tr>
              <a:tr h="206061">
                <a:tc>
                  <a:txBody>
                    <a:bodyPr/>
                    <a:lstStyle/>
                    <a:p>
                      <a:pPr marL="0" marR="0" algn="r" rtl="1">
                        <a:lnSpc>
                          <a:spcPts val="1400"/>
                        </a:lnSpc>
                        <a:spcBef>
                          <a:spcPts val="0"/>
                        </a:spcBef>
                        <a:spcAft>
                          <a:spcPts val="0"/>
                        </a:spcAft>
                      </a:pPr>
                      <a:r>
                        <a:rPr lang="ar-JO" sz="1400" b="1" kern="1200" dirty="0">
                          <a:solidFill>
                            <a:schemeClr val="lt1"/>
                          </a:solidFill>
                          <a:effectLst/>
                          <a:latin typeface="+mn-lt"/>
                          <a:ea typeface="+mn-ea"/>
                          <a:cs typeface="+mn-cs"/>
                        </a:rPr>
                        <a:t>استراحة غداء</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r>
                        <a:rPr lang="ar-JO" sz="1400" kern="1200" dirty="0">
                          <a:solidFill>
                            <a:schemeClr val="dk1"/>
                          </a:solidFill>
                          <a:effectLst/>
                          <a:latin typeface="+mn-lt"/>
                          <a:ea typeface="+mn-ea"/>
                          <a:cs typeface="+mn-cs"/>
                        </a:rPr>
                        <a:t>واحدة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712527529"/>
                  </a:ext>
                </a:extLst>
              </a:tr>
              <a:tr h="294005">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2-4 </a:t>
                      </a:r>
                      <a:r>
                        <a:rPr lang="ar-JO" sz="1400" b="1" kern="1200" baseline="0" dirty="0" smtClean="0">
                          <a:solidFill>
                            <a:schemeClr val="lt1"/>
                          </a:solidFill>
                          <a:effectLst/>
                          <a:latin typeface="+mn-lt"/>
                          <a:ea typeface="+mn-ea"/>
                          <a:cs typeface="+mn-cs"/>
                        </a:rPr>
                        <a:t> اللعب والثناء </a:t>
                      </a:r>
                    </a:p>
                    <a:p>
                      <a:pPr marL="0" marR="0" algn="r" rtl="1">
                        <a:lnSpc>
                          <a:spcPts val="1400"/>
                        </a:lnSpc>
                        <a:spcBef>
                          <a:spcPts val="0"/>
                        </a:spcBef>
                        <a:spcAft>
                          <a:spcPts val="0"/>
                        </a:spcAft>
                      </a:pPr>
                      <a:r>
                        <a:rPr lang="ar-JO" sz="1400" b="1" kern="1200" baseline="0" dirty="0" smtClean="0">
                          <a:solidFill>
                            <a:schemeClr val="lt1"/>
                          </a:solidFill>
                          <a:effectLst/>
                          <a:latin typeface="+mn-lt"/>
                          <a:ea typeface="+mn-ea"/>
                          <a:cs typeface="+mn-cs"/>
                        </a:rPr>
                        <a:t>الاهتمام الايجابي يشكل العلاقة الايجابية ويساعد على نمو الدماغ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ساعة  </a:t>
                      </a:r>
                      <a:r>
                        <a:rPr lang="ar-JO" sz="1400" kern="1200" dirty="0" err="1" smtClean="0">
                          <a:solidFill>
                            <a:schemeClr val="dk1"/>
                          </a:solidFill>
                          <a:effectLst/>
                          <a:latin typeface="+mn-lt"/>
                          <a:ea typeface="+mn-ea"/>
                          <a:cs typeface="+mn-cs"/>
                        </a:rPr>
                        <a:t>و</a:t>
                      </a:r>
                      <a:r>
                        <a:rPr lang="ar-JO" sz="1400" kern="1200" dirty="0" smtClean="0">
                          <a:solidFill>
                            <a:schemeClr val="dk1"/>
                          </a:solidFill>
                          <a:effectLst/>
                          <a:latin typeface="+mn-lt"/>
                          <a:ea typeface="+mn-ea"/>
                          <a:cs typeface="+mn-cs"/>
                        </a:rPr>
                        <a:t> 25  دقيقة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98196076"/>
                  </a:ext>
                </a:extLst>
              </a:tr>
              <a:tr h="365443">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استراحة شاي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indent="0" algn="ctr" defTabSz="457200" rtl="1" eaLnBrk="1" fontAlgn="auto" latinLnBrk="0" hangingPunct="1">
                        <a:lnSpc>
                          <a:spcPts val="1400"/>
                        </a:lnSpc>
                        <a:spcBef>
                          <a:spcPts val="0"/>
                        </a:spcBef>
                        <a:spcAft>
                          <a:spcPts val="0"/>
                        </a:spcAft>
                        <a:buClrTx/>
                        <a:buSzTx/>
                        <a:buFontTx/>
                        <a:buNone/>
                        <a:tabLst/>
                        <a:defRPr/>
                      </a:pPr>
                      <a:r>
                        <a:rPr lang="ar-JO" sz="1400" kern="1200" dirty="0" smtClean="0">
                          <a:solidFill>
                            <a:schemeClr val="dk1"/>
                          </a:solidFill>
                          <a:effectLst/>
                          <a:latin typeface="+mn-lt"/>
                          <a:ea typeface="+mn-ea"/>
                          <a:cs typeface="+mn-cs"/>
                        </a:rPr>
                        <a:t>15 دقيقة </a:t>
                      </a:r>
                      <a:endParaRPr lang="en-US" sz="1400" kern="1200" dirty="0" smtClean="0">
                        <a:solidFill>
                          <a:schemeClr val="dk1"/>
                        </a:solidFill>
                        <a:effectLst/>
                        <a:latin typeface="+mn-lt"/>
                        <a:ea typeface="+mn-ea"/>
                        <a:cs typeface="+mn-cs"/>
                      </a:endParaRPr>
                    </a:p>
                    <a:p>
                      <a:pPr marL="0" marR="0" algn="ctr" defTabSz="457200" rtl="1" eaLnBrk="1" latinLnBrk="0" hangingPunct="1">
                        <a:lnSpc>
                          <a:spcPts val="1400"/>
                        </a:lnSpc>
                        <a:spcBef>
                          <a:spcPts val="0"/>
                        </a:spcBef>
                        <a:spcAft>
                          <a:spcPts val="0"/>
                        </a:spcAft>
                      </a:pP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21892214"/>
                  </a:ext>
                </a:extLst>
              </a:tr>
              <a:tr h="318154">
                <a:tc>
                  <a:txBody>
                    <a:bodyPr/>
                    <a:lstStyle/>
                    <a:p>
                      <a:pPr marL="0" marR="0" algn="r" rtl="1">
                        <a:lnSpc>
                          <a:spcPts val="1400"/>
                        </a:lnSpc>
                        <a:spcBef>
                          <a:spcPts val="0"/>
                        </a:spcBef>
                        <a:spcAft>
                          <a:spcPts val="0"/>
                        </a:spcAft>
                      </a:pPr>
                      <a:r>
                        <a:rPr lang="ar-JO" sz="1400" b="1" kern="1200" dirty="0" smtClean="0">
                          <a:solidFill>
                            <a:schemeClr val="lt1"/>
                          </a:solidFill>
                          <a:effectLst/>
                          <a:latin typeface="+mn-lt"/>
                          <a:ea typeface="+mn-ea"/>
                          <a:cs typeface="+mn-cs"/>
                        </a:rPr>
                        <a:t>2-5  مراجعة وتطبيق </a:t>
                      </a:r>
                      <a:r>
                        <a:rPr lang="ar-JO" sz="1400" b="1" kern="1200" baseline="0" dirty="0" smtClean="0">
                          <a:solidFill>
                            <a:schemeClr val="lt1"/>
                          </a:solidFill>
                          <a:effectLst/>
                          <a:latin typeface="+mn-lt"/>
                          <a:ea typeface="+mn-ea"/>
                          <a:cs typeface="+mn-cs"/>
                        </a:rPr>
                        <a:t>لجلسات 4 </a:t>
                      </a:r>
                      <a:r>
                        <a:rPr lang="ar-JO" sz="1400" b="1" kern="1200" baseline="0" dirty="0" err="1" smtClean="0">
                          <a:solidFill>
                            <a:schemeClr val="lt1"/>
                          </a:solidFill>
                          <a:effectLst/>
                          <a:latin typeface="+mn-lt"/>
                          <a:ea typeface="+mn-ea"/>
                          <a:cs typeface="+mn-cs"/>
                        </a:rPr>
                        <a:t>و</a:t>
                      </a:r>
                      <a:r>
                        <a:rPr lang="ar-JO" sz="1400" b="1" kern="1200" baseline="0" dirty="0" smtClean="0">
                          <a:solidFill>
                            <a:schemeClr val="lt1"/>
                          </a:solidFill>
                          <a:effectLst/>
                          <a:latin typeface="+mn-lt"/>
                          <a:ea typeface="+mn-ea"/>
                          <a:cs typeface="+mn-cs"/>
                        </a:rPr>
                        <a:t> 5 </a:t>
                      </a:r>
                      <a:endParaRPr lang="en-US" sz="140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defTabSz="457200" rtl="1" eaLnBrk="1" latinLnBrk="0" hangingPunct="1">
                        <a:lnSpc>
                          <a:spcPts val="1400"/>
                        </a:lnSpc>
                        <a:spcBef>
                          <a:spcPts val="0"/>
                        </a:spcBef>
                        <a:spcAft>
                          <a:spcPts val="0"/>
                        </a:spcAft>
                      </a:pPr>
                      <a:r>
                        <a:rPr lang="ar-JO" sz="1400" kern="1200" dirty="0" smtClean="0">
                          <a:solidFill>
                            <a:schemeClr val="dk1"/>
                          </a:solidFill>
                          <a:effectLst/>
                          <a:latin typeface="+mn-lt"/>
                          <a:ea typeface="+mn-ea"/>
                          <a:cs typeface="+mn-cs"/>
                        </a:rPr>
                        <a:t>3 ساعات </a:t>
                      </a: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89886651"/>
                  </a:ext>
                </a:extLst>
              </a:tr>
              <a:tr h="245097">
                <a:tc>
                  <a:txBody>
                    <a:bodyPr/>
                    <a:lstStyle/>
                    <a:p>
                      <a:pPr marL="0" marR="0" indent="0" algn="r" defTabSz="457200" rtl="1" eaLnBrk="1" fontAlgn="auto" latinLnBrk="0" hangingPunct="1">
                        <a:lnSpc>
                          <a:spcPts val="1400"/>
                        </a:lnSpc>
                        <a:spcBef>
                          <a:spcPts val="0"/>
                        </a:spcBef>
                        <a:spcAft>
                          <a:spcPts val="0"/>
                        </a:spcAft>
                        <a:buClrTx/>
                        <a:buSzTx/>
                        <a:buFontTx/>
                        <a:buNone/>
                        <a:tabLst/>
                        <a:defRPr/>
                      </a:pPr>
                      <a:r>
                        <a:rPr lang="ar-JO" sz="1400" b="1" kern="1200" dirty="0" smtClean="0">
                          <a:solidFill>
                            <a:schemeClr val="lt1"/>
                          </a:solidFill>
                          <a:effectLst/>
                          <a:latin typeface="+mn-lt"/>
                          <a:ea typeface="+mn-ea"/>
                          <a:cs typeface="+mn-cs"/>
                        </a:rPr>
                        <a:t>2-6</a:t>
                      </a:r>
                      <a:r>
                        <a:rPr lang="ar-JO" sz="1400" b="1" kern="1200" baseline="0" dirty="0" smtClean="0">
                          <a:solidFill>
                            <a:schemeClr val="lt1"/>
                          </a:solidFill>
                          <a:effectLst/>
                          <a:latin typeface="+mn-lt"/>
                          <a:ea typeface="+mn-ea"/>
                          <a:cs typeface="+mn-cs"/>
                        </a:rPr>
                        <a:t>  اختتام اليوم الثاني </a:t>
                      </a:r>
                      <a:endParaRPr lang="en-US" sz="1400" b="1" kern="1200" dirty="0" smtClean="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indent="0" algn="ctr" defTabSz="457200" rtl="1" eaLnBrk="1" fontAlgn="auto" latinLnBrk="0" hangingPunct="1">
                        <a:lnSpc>
                          <a:spcPts val="1400"/>
                        </a:lnSpc>
                        <a:spcBef>
                          <a:spcPts val="0"/>
                        </a:spcBef>
                        <a:spcAft>
                          <a:spcPts val="0"/>
                        </a:spcAft>
                        <a:buClrTx/>
                        <a:buSzTx/>
                        <a:buFontTx/>
                        <a:buNone/>
                        <a:tabLst/>
                        <a:defRPr/>
                      </a:pPr>
                      <a:r>
                        <a:rPr lang="ar-JO" sz="1400" kern="1200" dirty="0" smtClean="0">
                          <a:solidFill>
                            <a:schemeClr val="dk1"/>
                          </a:solidFill>
                          <a:effectLst/>
                          <a:latin typeface="+mn-lt"/>
                          <a:ea typeface="+mn-ea"/>
                          <a:cs typeface="+mn-cs"/>
                        </a:rPr>
                        <a:t>30 دقيقة </a:t>
                      </a:r>
                      <a:endParaRPr lang="en-US" sz="1400" kern="1200" dirty="0" smtClean="0">
                        <a:solidFill>
                          <a:schemeClr val="dk1"/>
                        </a:solidFill>
                        <a:effectLst/>
                        <a:latin typeface="+mn-lt"/>
                        <a:ea typeface="+mn-ea"/>
                        <a:cs typeface="+mn-cs"/>
                      </a:endParaRPr>
                    </a:p>
                    <a:p>
                      <a:pPr marL="0" marR="0" algn="ctr" defTabSz="457200" rtl="1" eaLnBrk="1" latinLnBrk="0" hangingPunct="1">
                        <a:lnSpc>
                          <a:spcPts val="1400"/>
                        </a:lnSpc>
                        <a:spcBef>
                          <a:spcPts val="0"/>
                        </a:spcBef>
                        <a:spcAft>
                          <a:spcPts val="0"/>
                        </a:spcAft>
                      </a:pPr>
                      <a:endParaRPr lang="en-US" sz="1400" kern="1200" dirty="0">
                        <a:solidFill>
                          <a:schemeClr val="dk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Rectangle 4">
            <a:extLst>
              <a:ext uri="{FF2B5EF4-FFF2-40B4-BE49-F238E27FC236}">
                <a16:creationId xmlns:a16="http://schemas.microsoft.com/office/drawing/2014/main" xmlns="" id="{627A0426-DBDB-47AB-A65C-B7B9E7269B7E}"/>
              </a:ext>
            </a:extLst>
          </p:cNvPr>
          <p:cNvSpPr/>
          <p:nvPr/>
        </p:nvSpPr>
        <p:spPr>
          <a:xfrm>
            <a:off x="785786" y="642918"/>
            <a:ext cx="8001000" cy="1916166"/>
          </a:xfrm>
          <a:prstGeom prst="rect">
            <a:avLst/>
          </a:prstGeom>
        </p:spPr>
        <p:txBody>
          <a:bodyPr wrap="square">
            <a:spAutoFit/>
          </a:bodyPr>
          <a:lstStyle/>
          <a:p>
            <a:pPr marL="119063" marR="0" algn="r" rtl="1">
              <a:lnSpc>
                <a:spcPct val="107000"/>
              </a:lnSpc>
              <a:spcBef>
                <a:spcPts val="0"/>
              </a:spcBef>
              <a:spcAft>
                <a:spcPts val="800"/>
              </a:spcAft>
              <a:tabLst>
                <a:tab pos="119063" algn="l"/>
              </a:tabLst>
            </a:pPr>
            <a:r>
              <a:rPr lang="ar-JO" sz="1800" b="1" dirty="0" smtClean="0">
                <a:latin typeface="Calibri" panose="020F0502020204030204" pitchFamily="34" charset="0"/>
                <a:ea typeface="Calibri" panose="020F0502020204030204" pitchFamily="34" charset="0"/>
                <a:cs typeface="Arial" panose="020B0604020202020204" pitchFamily="34" charset="0"/>
              </a:rPr>
              <a:t>أهداف الجلسة :</a:t>
            </a:r>
          </a:p>
          <a:p>
            <a:pPr marL="119063" marR="0" algn="r" rtl="1">
              <a:lnSpc>
                <a:spcPct val="107000"/>
              </a:lnSpc>
              <a:spcBef>
                <a:spcPts val="0"/>
              </a:spcBef>
              <a:spcAft>
                <a:spcPts val="800"/>
              </a:spcAft>
              <a:tabLst>
                <a:tab pos="119063" algn="l"/>
              </a:tabLst>
            </a:pPr>
            <a:r>
              <a:rPr lang="ar-JO" sz="1800" b="1" dirty="0" smtClean="0">
                <a:latin typeface="Calibri" panose="020F0502020204030204" pitchFamily="34" charset="0"/>
                <a:ea typeface="Calibri" panose="020F0502020204030204" pitchFamily="34" charset="0"/>
                <a:cs typeface="Arial" panose="020B0604020202020204" pitchFamily="34" charset="0"/>
              </a:rPr>
              <a:t>في </a:t>
            </a:r>
            <a:r>
              <a:rPr lang="ar-JO" sz="1800" b="1" dirty="0">
                <a:latin typeface="Calibri" panose="020F0502020204030204" pitchFamily="34" charset="0"/>
                <a:ea typeface="Calibri" panose="020F0502020204030204" pitchFamily="34" charset="0"/>
                <a:cs typeface="Arial" panose="020B0604020202020204" pitchFamily="34" charset="0"/>
              </a:rPr>
              <a:t>نهاية الجلسة، سيكون المتدربين قادرين على القيام بما يلي:</a:t>
            </a:r>
            <a:endParaRPr lang="en-US" sz="1400" b="1"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ذكر ثلاثة مفاهيم أساسية عن نمو دماغ الأطفال والمراهقين وتأثير الإجهاد.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توضيح قيمة وإمكانات الرعاية الأبوية  .</a:t>
            </a:r>
          </a:p>
          <a:p>
            <a:pPr marL="342900" marR="0" lvl="0" indent="-342900" algn="r" rtl="1">
              <a:lnSpc>
                <a:spcPts val="1400"/>
              </a:lnSpc>
              <a:spcBef>
                <a:spcPts val="0"/>
              </a:spcBef>
              <a:spcAft>
                <a:spcPts val="800"/>
              </a:spcAft>
              <a:buFont typeface="Symbol" panose="05050102010706020507" pitchFamily="18" charset="2"/>
              <a:buChar char=""/>
            </a:pPr>
            <a:r>
              <a:rPr lang="ar-JO" sz="1800" dirty="0" smtClean="0">
                <a:latin typeface="Calibri" panose="020F0502020204030204" pitchFamily="34" charset="0"/>
                <a:ea typeface="Calibri" panose="020F0502020204030204" pitchFamily="34" charset="0"/>
                <a:cs typeface="Arial" panose="020B0604020202020204" pitchFamily="34" charset="0"/>
              </a:rPr>
              <a:t>سرد التقنيات التي تعزز العلاقات الايجابية، والنمو والتطور.</a:t>
            </a:r>
          </a:p>
          <a:p>
            <a:pPr marL="342900" marR="0" lvl="0" indent="-342900" algn="r" rtl="1">
              <a:lnSpc>
                <a:spcPts val="1400"/>
              </a:lnSpc>
              <a:spcBef>
                <a:spcPts val="0"/>
              </a:spcBef>
              <a:spcAft>
                <a:spcPts val="800"/>
              </a:spcAft>
            </a:pPr>
            <a:endParaRPr lang="en-US" sz="1800" dirty="0"/>
          </a:p>
        </p:txBody>
      </p:sp>
    </p:spTree>
    <p:extLst>
      <p:ext uri="{BB962C8B-B14F-4D97-AF65-F5344CB8AC3E}">
        <p14:creationId xmlns:p14="http://schemas.microsoft.com/office/powerpoint/2010/main" val="2697362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1" name="Title 1"/>
          <p:cNvSpPr>
            <a:spLocks noGrp="1"/>
          </p:cNvSpPr>
          <p:nvPr>
            <p:ph type="title"/>
          </p:nvPr>
        </p:nvSpPr>
        <p:spPr>
          <a:xfrm>
            <a:off x="457200" y="381000"/>
            <a:ext cx="8305800" cy="1219200"/>
          </a:xfrm>
          <a:noFill/>
        </p:spPr>
        <p:txBody>
          <a:bodyPr/>
          <a:lstStyle/>
          <a:p>
            <a:pPr algn="r" rtl="1">
              <a:defRPr/>
            </a:pPr>
            <a:r>
              <a:rPr lang="ar-SA" b="1" u="sng" dirty="0" smtClean="0">
                <a:latin typeface="Arial" charset="0"/>
                <a:ea typeface="MS PGothic" charset="0"/>
              </a:rPr>
              <a:t>القاعدة الذهبية لعلم النفس: يحتاج الأطفال ويريدون اهتمام الكبار</a:t>
            </a:r>
            <a:endParaRPr lang="en-US" b="1" u="sng" dirty="0">
              <a:latin typeface="Arial" charset="0"/>
              <a:ea typeface="MS PGothic" charset="0"/>
            </a:endParaRPr>
          </a:p>
        </p:txBody>
      </p:sp>
      <p:sp>
        <p:nvSpPr>
          <p:cNvPr id="77826" name="Content Placeholder 2"/>
          <p:cNvSpPr>
            <a:spLocks noGrp="1"/>
          </p:cNvSpPr>
          <p:nvPr>
            <p:ph idx="1"/>
          </p:nvPr>
        </p:nvSpPr>
        <p:spPr>
          <a:xfrm>
            <a:off x="457200" y="2514600"/>
            <a:ext cx="8305800" cy="3429000"/>
          </a:xfrm>
        </p:spPr>
        <p:txBody>
          <a:bodyPr/>
          <a:lstStyle/>
          <a:p>
            <a:pPr algn="r" rtl="1">
              <a:buFont typeface="Wingdings" pitchFamily="2" charset="2"/>
              <a:buChar char="§"/>
            </a:pPr>
            <a:r>
              <a:rPr lang="ar-SA" sz="2400" dirty="0" smtClean="0">
                <a:latin typeface="Arial" charset="0"/>
                <a:ea typeface="MS PGothic" charset="0"/>
                <a:cs typeface="+mn-cs"/>
              </a:rPr>
              <a:t>جميع الأطفال يريدون الاهتمام من</a:t>
            </a:r>
            <a:r>
              <a:rPr lang="ar-JO" sz="2400" dirty="0" smtClean="0">
                <a:latin typeface="Arial" charset="0"/>
                <a:ea typeface="MS PGothic" charset="0"/>
                <a:cs typeface="+mn-cs"/>
              </a:rPr>
              <a:t> ابائهم </a:t>
            </a:r>
            <a:r>
              <a:rPr lang="ar-SA" sz="2400" dirty="0" smtClean="0">
                <a:latin typeface="Arial" charset="0"/>
                <a:ea typeface="MS PGothic" charset="0"/>
                <a:cs typeface="+mn-cs"/>
              </a:rPr>
              <a:t>ومن البالغين الآخرين </a:t>
            </a:r>
            <a:r>
              <a:rPr lang="ar-JO" sz="2400" dirty="0" smtClean="0">
                <a:latin typeface="Arial" charset="0"/>
                <a:ea typeface="MS PGothic" charset="0"/>
                <a:cs typeface="+mn-cs"/>
              </a:rPr>
              <a:t>الذين يحبونهم ويحترمونهم .</a:t>
            </a:r>
          </a:p>
          <a:p>
            <a:pPr algn="r" rtl="1"/>
            <a:endParaRPr lang="ar-SA" sz="2400" dirty="0" smtClean="0">
              <a:latin typeface="Arial" charset="0"/>
              <a:ea typeface="MS PGothic" charset="0"/>
              <a:cs typeface="+mn-cs"/>
            </a:endParaRPr>
          </a:p>
          <a:p>
            <a:pPr algn="r" rtl="1">
              <a:buFont typeface="Wingdings" pitchFamily="2" charset="2"/>
              <a:buChar char="§"/>
            </a:pPr>
            <a:r>
              <a:rPr lang="ar-SA" sz="2400" dirty="0" smtClean="0">
                <a:latin typeface="Arial" charset="0"/>
                <a:ea typeface="MS PGothic" charset="0"/>
                <a:cs typeface="+mn-cs"/>
              </a:rPr>
              <a:t>الاهتمام (إيجابي / ثناء أو سلبي / عنيف) يعزز سلوك الأطفال (مرغوب فيه أو غير مرغوب فيه)!</a:t>
            </a:r>
          </a:p>
          <a:p>
            <a:pPr algn="r" rtl="1">
              <a:buFont typeface="Wingdings" pitchFamily="2" charset="2"/>
              <a:buChar char="§"/>
            </a:pPr>
            <a:endParaRPr lang="ar-SA" sz="2400" dirty="0" smtClean="0">
              <a:latin typeface="Arial" charset="0"/>
              <a:ea typeface="MS PGothic" charset="0"/>
              <a:cs typeface="+mn-cs"/>
            </a:endParaRPr>
          </a:p>
          <a:p>
            <a:pPr algn="r" rtl="1">
              <a:buFont typeface="Wingdings" pitchFamily="2" charset="2"/>
              <a:buChar char="§"/>
            </a:pPr>
            <a:r>
              <a:rPr lang="ar-JO" sz="2400" dirty="0" smtClean="0">
                <a:latin typeface="Arial" charset="0"/>
                <a:ea typeface="MS PGothic" charset="0"/>
                <a:cs typeface="+mn-cs"/>
              </a:rPr>
              <a:t>الاهمال </a:t>
            </a:r>
            <a:r>
              <a:rPr lang="ar-SA" sz="2400" dirty="0" smtClean="0">
                <a:latin typeface="Arial" charset="0"/>
                <a:ea typeface="MS PGothic" charset="0"/>
                <a:cs typeface="+mn-cs"/>
              </a:rPr>
              <a:t>(</a:t>
            </a:r>
            <a:r>
              <a:rPr lang="ar-JO" sz="2400" dirty="0" smtClean="0">
                <a:latin typeface="Arial" charset="0"/>
                <a:ea typeface="MS PGothic" charset="0"/>
                <a:cs typeface="+mn-cs"/>
              </a:rPr>
              <a:t>ال</a:t>
            </a:r>
            <a:r>
              <a:rPr lang="ar-SA" sz="2400" dirty="0" smtClean="0">
                <a:latin typeface="Arial" charset="0"/>
                <a:ea typeface="MS PGothic" charset="0"/>
                <a:cs typeface="+mn-cs"/>
              </a:rPr>
              <a:t>تجاهل) يقلل من سلوك الأطفال (مرغوب فيه أو غير مرغوب فيه).</a:t>
            </a:r>
            <a:endParaRPr lang="en-US" dirty="0">
              <a:latin typeface="Arial" charset="0"/>
              <a:ea typeface="MS PGothic" charset="0"/>
              <a:cs typeface="+mn-cs"/>
            </a:endParaRPr>
          </a:p>
        </p:txBody>
      </p:sp>
    </p:spTree>
    <p:extLst>
      <p:ext uri="{BB962C8B-B14F-4D97-AF65-F5344CB8AC3E}">
        <p14:creationId xmlns:p14="http://schemas.microsoft.com/office/powerpoint/2010/main" val="1688088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u="sng" dirty="0" smtClean="0"/>
              <a:t>فكر وشارك : الاهتمام الايجابي </a:t>
            </a:r>
            <a:endParaRPr lang="en-US" b="1" u="sng" dirty="0"/>
          </a:p>
        </p:txBody>
      </p:sp>
      <p:sp>
        <p:nvSpPr>
          <p:cNvPr id="3" name="TextBox 2"/>
          <p:cNvSpPr txBox="1"/>
          <p:nvPr/>
        </p:nvSpPr>
        <p:spPr>
          <a:xfrm>
            <a:off x="774700" y="2489200"/>
            <a:ext cx="7683500" cy="2308324"/>
          </a:xfrm>
          <a:prstGeom prst="rect">
            <a:avLst/>
          </a:prstGeom>
          <a:noFill/>
        </p:spPr>
        <p:txBody>
          <a:bodyPr wrap="square" rtlCol="0">
            <a:spAutoFit/>
          </a:bodyPr>
          <a:lstStyle/>
          <a:p>
            <a:pPr marL="269875" algn="just" rtl="1">
              <a:buFont typeface="Wingdings" pitchFamily="2" charset="2"/>
              <a:buChar char="§"/>
            </a:pPr>
            <a:r>
              <a:rPr lang="en-US" dirty="0" smtClean="0"/>
              <a:t> </a:t>
            </a:r>
            <a:r>
              <a:rPr lang="ar-JO" dirty="0" smtClean="0"/>
              <a:t>هل يمكن التفكير ببعض الطرق التي تمكن الاباء والامهات من ايلاء  اهتمام إيجابي لأطفالهم؟</a:t>
            </a:r>
            <a:endParaRPr lang="en-US" dirty="0" smtClean="0"/>
          </a:p>
          <a:p>
            <a:pPr marL="269875" algn="just" rtl="1">
              <a:buFont typeface="Wingdings" pitchFamily="2" charset="2"/>
              <a:buChar char="§"/>
            </a:pPr>
            <a:r>
              <a:rPr lang="ar-JO" dirty="0" smtClean="0"/>
              <a:t>ما هي أفضل الأوقات خلال اليوم للاباء والامهات لإيلاء اهتمام إيجابي للأطفال؟</a:t>
            </a:r>
            <a:endParaRPr lang="en-US" dirty="0" smtClean="0"/>
          </a:p>
          <a:p>
            <a:pPr marL="269875" algn="just" rtl="1">
              <a:buFont typeface="Wingdings" pitchFamily="2" charset="2"/>
              <a:buChar char="§"/>
            </a:pPr>
            <a:r>
              <a:rPr lang="ar-JO" dirty="0" smtClean="0"/>
              <a:t>ما هي أفضل أنواع الأنشطة التي يمكن للاباء والامهات استخدامها لإيلاء اهتمام إيجابي للأطفال؟</a:t>
            </a:r>
            <a:endParaRPr lang="en-US" dirty="0"/>
          </a:p>
        </p:txBody>
      </p:sp>
    </p:spTree>
    <p:extLst>
      <p:ext uri="{BB962C8B-B14F-4D97-AF65-F5344CB8AC3E}">
        <p14:creationId xmlns:p14="http://schemas.microsoft.com/office/powerpoint/2010/main" val="908767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3400" y="1663700"/>
            <a:ext cx="8305800" cy="3416320"/>
          </a:xfrm>
          <a:prstGeom prst="rect">
            <a:avLst/>
          </a:prstGeom>
          <a:noFill/>
        </p:spPr>
        <p:txBody>
          <a:bodyPr wrap="square" rtlCol="0">
            <a:spAutoFit/>
          </a:bodyPr>
          <a:lstStyle/>
          <a:p>
            <a:pPr marL="342900" indent="17463" algn="r" rtl="1">
              <a:buFont typeface="Wingdings" pitchFamily="2" charset="2"/>
              <a:buChar char="§"/>
            </a:pPr>
            <a:endParaRPr lang="en-US" dirty="0"/>
          </a:p>
          <a:p>
            <a:pPr marL="342900" indent="17463" algn="just" rtl="1">
              <a:buFont typeface="Wingdings" pitchFamily="2" charset="2"/>
              <a:buChar char="§"/>
            </a:pPr>
            <a:r>
              <a:rPr lang="ar-JO" dirty="0" smtClean="0"/>
              <a:t>يمكن للاباء والامهات تشجيع سلوكيات لطيفة ومؤدبة لدى أطفالهم من خلال نمذجة السلوكيات الإيجابية.</a:t>
            </a:r>
            <a:endParaRPr lang="en-US" dirty="0" smtClean="0"/>
          </a:p>
          <a:p>
            <a:pPr marL="342900" indent="17463" algn="just" rtl="1">
              <a:buFont typeface="Wingdings" pitchFamily="2" charset="2"/>
              <a:buChar char="§"/>
            </a:pPr>
            <a:r>
              <a:rPr lang="ar-JO" dirty="0" smtClean="0"/>
              <a:t>يتعلم الأطفال من ما يرونه أكثر مما يسمعون.</a:t>
            </a:r>
            <a:endParaRPr lang="en-US" dirty="0" smtClean="0"/>
          </a:p>
          <a:p>
            <a:pPr marL="342900" indent="17463" algn="just" rtl="1">
              <a:buFont typeface="Wingdings" pitchFamily="2" charset="2"/>
              <a:buChar char="§"/>
            </a:pPr>
            <a:r>
              <a:rPr lang="ar-JO" dirty="0" smtClean="0"/>
              <a:t>إذا طلب منهم الاباء والامهات للتصرف بسلام والعمل بشكل جاد، لكن الاباء   أنفسهم كسولين وعنيفين، فان على الاباء والامهات ان يتوقعوا من الأطفال أن يحذو حذوهم وليس كلماتهم.</a:t>
            </a:r>
            <a:endParaRPr lang="en-US" dirty="0" smtClean="0"/>
          </a:p>
          <a:p>
            <a:pPr marL="342900" indent="17463" algn="r" rtl="1">
              <a:buFont typeface="Wingdings" pitchFamily="2" charset="2"/>
              <a:buChar char="§"/>
            </a:pPr>
            <a:endParaRPr lang="en-US" dirty="0"/>
          </a:p>
          <a:p>
            <a:pPr marL="342900" indent="17463" algn="r" rtl="1">
              <a:buFont typeface="Wingdings" pitchFamily="2" charset="2"/>
              <a:buChar char="§"/>
            </a:pPr>
            <a:endParaRPr lang="en-US" dirty="0"/>
          </a:p>
        </p:txBody>
      </p:sp>
      <p:sp>
        <p:nvSpPr>
          <p:cNvPr id="4" name="TextBox 3"/>
          <p:cNvSpPr txBox="1"/>
          <p:nvPr/>
        </p:nvSpPr>
        <p:spPr>
          <a:xfrm>
            <a:off x="723900" y="457200"/>
            <a:ext cx="7924800" cy="523220"/>
          </a:xfrm>
          <a:prstGeom prst="rect">
            <a:avLst/>
          </a:prstGeom>
          <a:noFill/>
        </p:spPr>
        <p:txBody>
          <a:bodyPr wrap="square" rtlCol="0">
            <a:spAutoFit/>
          </a:bodyPr>
          <a:lstStyle/>
          <a:p>
            <a:pPr algn="r" rtl="1"/>
            <a:r>
              <a:rPr lang="ar-SA" sz="2800" b="1" dirty="0" smtClean="0"/>
              <a:t>الأطفال مثل الاسفنج </a:t>
            </a:r>
            <a:r>
              <a:rPr lang="ar-JO" sz="2800" b="1" dirty="0" smtClean="0"/>
              <a:t>انهم يراقبون ويمتصون </a:t>
            </a:r>
            <a:r>
              <a:rPr lang="ar-SA" sz="2800" b="1" dirty="0" smtClean="0"/>
              <a:t>كل شيء.</a:t>
            </a:r>
            <a:endParaRPr lang="en-US" sz="2800" b="1" dirty="0"/>
          </a:p>
        </p:txBody>
      </p:sp>
      <p:sp>
        <p:nvSpPr>
          <p:cNvPr id="5" name="TextBox 4"/>
          <p:cNvSpPr txBox="1"/>
          <p:nvPr/>
        </p:nvSpPr>
        <p:spPr>
          <a:xfrm>
            <a:off x="2904068" y="5994558"/>
            <a:ext cx="2839239" cy="461665"/>
          </a:xfrm>
          <a:prstGeom prst="rect">
            <a:avLst/>
          </a:prstGeom>
          <a:noFill/>
        </p:spPr>
        <p:txBody>
          <a:bodyPr wrap="none" rtlCol="0">
            <a:spAutoFit/>
          </a:bodyPr>
          <a:lstStyle/>
          <a:p>
            <a:r>
              <a:rPr lang="ar-JO" b="1" dirty="0" smtClean="0"/>
              <a:t>دعونا نلعب لعبة دوبا دوبا </a:t>
            </a:r>
            <a:endParaRPr lang="en-US" b="1" dirty="0"/>
          </a:p>
        </p:txBody>
      </p:sp>
      <p:cxnSp>
        <p:nvCxnSpPr>
          <p:cNvPr id="6" name="Straight Connector 5"/>
          <p:cNvCxnSpPr/>
          <p:nvPr/>
        </p:nvCxnSpPr>
        <p:spPr bwMode="auto">
          <a:xfrm>
            <a:off x="1905000" y="5867400"/>
            <a:ext cx="5486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225929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3" name="Title 1"/>
          <p:cNvSpPr>
            <a:spLocks noGrp="1"/>
          </p:cNvSpPr>
          <p:nvPr>
            <p:ph type="title"/>
          </p:nvPr>
        </p:nvSpPr>
        <p:spPr>
          <a:xfrm>
            <a:off x="457200" y="2438400"/>
            <a:ext cx="8305800" cy="1219200"/>
          </a:xfrm>
        </p:spPr>
        <p:txBody>
          <a:bodyPr/>
          <a:lstStyle/>
          <a:p>
            <a:pPr lvl="0" algn="ctr"/>
            <a:r>
              <a:rPr lang="ar-SA" sz="2400" b="1" dirty="0" smtClean="0"/>
              <a:t>كيف يمكن </a:t>
            </a:r>
            <a:r>
              <a:rPr lang="ar-JO" sz="2400" b="1" dirty="0" smtClean="0"/>
              <a:t>للعبِ </a:t>
            </a:r>
            <a:r>
              <a:rPr lang="ar-SA" sz="2400" b="1" dirty="0" smtClean="0"/>
              <a:t>مع الأطفال </a:t>
            </a:r>
            <a:r>
              <a:rPr lang="ar-JO" sz="2400" b="1" dirty="0" smtClean="0"/>
              <a:t>ان يُشجع </a:t>
            </a:r>
            <a:r>
              <a:rPr lang="ar-SA" sz="2400" b="1" dirty="0" smtClean="0"/>
              <a:t>التطور</a:t>
            </a:r>
            <a:r>
              <a:rPr lang="ar-JO" sz="2400" b="1" dirty="0" smtClean="0"/>
              <a:t> والسلوك </a:t>
            </a:r>
            <a:r>
              <a:rPr lang="ar-SA" sz="2400" b="1" dirty="0" smtClean="0"/>
              <a:t>الإيجابي؟</a:t>
            </a:r>
            <a:endParaRPr lang="en-US" sz="2400" dirty="0">
              <a:latin typeface="Arial" charset="0"/>
              <a:ea typeface="MS PGothic" charset="0"/>
            </a:endParaRPr>
          </a:p>
        </p:txBody>
      </p:sp>
      <p:sp>
        <p:nvSpPr>
          <p:cNvPr id="3" name="Content Placeholder 2"/>
          <p:cNvSpPr>
            <a:spLocks noGrp="1"/>
          </p:cNvSpPr>
          <p:nvPr>
            <p:ph idx="1"/>
          </p:nvPr>
        </p:nvSpPr>
        <p:spPr>
          <a:xfrm>
            <a:off x="500034" y="3571876"/>
            <a:ext cx="8305800" cy="1219200"/>
          </a:xfrm>
        </p:spPr>
        <p:txBody>
          <a:bodyPr>
            <a:normAutofit/>
          </a:bodyPr>
          <a:lstStyle/>
          <a:p>
            <a:pPr>
              <a:defRPr/>
            </a:pPr>
            <a:endParaRPr lang="en-US" dirty="0" smtClean="0">
              <a:latin typeface="Arial" charset="0"/>
              <a:ea typeface="ＭＳ Ｐゴシック" charset="0"/>
              <a:cs typeface="Arial" charset="0"/>
            </a:endParaRPr>
          </a:p>
          <a:p>
            <a:pPr algn="ctr">
              <a:defRPr/>
            </a:pPr>
            <a:endParaRPr lang="en-US" dirty="0"/>
          </a:p>
        </p:txBody>
      </p:sp>
      <p:sp>
        <p:nvSpPr>
          <p:cNvPr id="5" name="Title 1"/>
          <p:cNvSpPr txBox="1">
            <a:spLocks/>
          </p:cNvSpPr>
          <p:nvPr/>
        </p:nvSpPr>
        <p:spPr bwMode="auto">
          <a:xfrm>
            <a:off x="457200" y="7620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a:r>
              <a:rPr lang="ar-JO" b="1" u="sng" kern="0" dirty="0" smtClean="0"/>
              <a:t>فكر وشارك </a:t>
            </a:r>
            <a:endParaRPr lang="en-US" b="1" u="sng" kern="0" dirty="0"/>
          </a:p>
        </p:txBody>
      </p:sp>
    </p:spTree>
    <p:extLst>
      <p:ext uri="{BB962C8B-B14F-4D97-AF65-F5344CB8AC3E}">
        <p14:creationId xmlns:p14="http://schemas.microsoft.com/office/powerpoint/2010/main" val="2321187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r" rtl="1"/>
            <a:r>
              <a:rPr lang="ar-JO" dirty="0" smtClean="0"/>
              <a:t>ما الذي يتعلمه </a:t>
            </a:r>
            <a:r>
              <a:rPr lang="ar-SA" dirty="0" smtClean="0"/>
              <a:t>الأطفال والآباء من خلال اللعب؟</a:t>
            </a:r>
            <a:endParaRPr lang="en-US" dirty="0"/>
          </a:p>
        </p:txBody>
      </p:sp>
      <p:sp>
        <p:nvSpPr>
          <p:cNvPr id="6" name="Content Placeholder 5"/>
          <p:cNvSpPr>
            <a:spLocks noGrp="1"/>
          </p:cNvSpPr>
          <p:nvPr>
            <p:ph idx="1"/>
          </p:nvPr>
        </p:nvSpPr>
        <p:spPr>
          <a:xfrm>
            <a:off x="457200" y="2286000"/>
            <a:ext cx="8305800" cy="3429000"/>
          </a:xfrm>
        </p:spPr>
        <p:txBody>
          <a:bodyPr/>
          <a:lstStyle/>
          <a:p>
            <a:pPr algn="r" rtl="1">
              <a:buFont typeface="Wingdings" pitchFamily="2" charset="2"/>
              <a:buChar char="§"/>
            </a:pPr>
            <a:r>
              <a:rPr lang="en-US" sz="2000" dirty="0" smtClean="0">
                <a:cs typeface="+mn-cs"/>
              </a:rPr>
              <a:t> </a:t>
            </a:r>
            <a:r>
              <a:rPr lang="ar-JO" sz="2000" dirty="0" smtClean="0">
                <a:cs typeface="+mn-cs"/>
              </a:rPr>
              <a:t>يتعلم الأطفال المهارات الاجتماعية، مثل اخذ الدور والمشاركة.</a:t>
            </a:r>
            <a:endParaRPr lang="en-US" sz="2000" dirty="0" smtClean="0">
              <a:cs typeface="+mn-cs"/>
            </a:endParaRPr>
          </a:p>
          <a:p>
            <a:pPr algn="r" rtl="1">
              <a:buFont typeface="Wingdings" pitchFamily="2" charset="2"/>
              <a:buChar char="§"/>
            </a:pPr>
            <a:r>
              <a:rPr lang="ar-JO" sz="2000" dirty="0" smtClean="0">
                <a:cs typeface="+mn-cs"/>
              </a:rPr>
              <a:t>يتعلم الأطفال كيفية استخدام خيالهم - اللعب يعزز الإبداع!</a:t>
            </a:r>
            <a:endParaRPr lang="en-US" sz="2000" dirty="0" smtClean="0">
              <a:cs typeface="+mn-cs"/>
            </a:endParaRPr>
          </a:p>
          <a:p>
            <a:pPr algn="r" rtl="1">
              <a:buFont typeface="Wingdings" pitchFamily="2" charset="2"/>
              <a:buChar char="§"/>
            </a:pPr>
            <a:r>
              <a:rPr lang="ar-JO" sz="2000" dirty="0" smtClean="0">
                <a:cs typeface="+mn-cs"/>
              </a:rPr>
              <a:t>يعرف الآباء المزيد عن ماذا يحب أطفالهم والتفضيلات والمهارات والقدرات.</a:t>
            </a:r>
            <a:endParaRPr lang="en-US" sz="2000" dirty="0" smtClean="0">
              <a:cs typeface="+mn-cs"/>
            </a:endParaRPr>
          </a:p>
          <a:p>
            <a:pPr algn="r" rtl="1">
              <a:buFont typeface="Wingdings" pitchFamily="2" charset="2"/>
              <a:buChar char="§"/>
            </a:pPr>
            <a:r>
              <a:rPr lang="ar-JO" sz="2000" dirty="0" smtClean="0">
                <a:cs typeface="+mn-cs"/>
              </a:rPr>
              <a:t>لعب الآباء والأمهات مع الأطفال يحسن احترام الذات لدى الاطفال. حيث يشعر الأطفال أنهم موضع اهتمام ابائهم وامهاتهم !</a:t>
            </a:r>
            <a:endParaRPr lang="en-US" sz="2000" dirty="0" smtClean="0">
              <a:cs typeface="+mn-cs"/>
            </a:endParaRPr>
          </a:p>
          <a:p>
            <a:pPr algn="r">
              <a:buFont typeface="Wingdings" pitchFamily="2" charset="2"/>
              <a:buChar char="§"/>
            </a:pPr>
            <a:endParaRPr lang="en-US" dirty="0">
              <a:cs typeface="+mn-cs"/>
            </a:endParaRPr>
          </a:p>
        </p:txBody>
      </p:sp>
    </p:spTree>
    <p:extLst>
      <p:ext uri="{BB962C8B-B14F-4D97-AF65-F5344CB8AC3E}">
        <p14:creationId xmlns:p14="http://schemas.microsoft.com/office/powerpoint/2010/main" val="242160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Title 1"/>
          <p:cNvSpPr>
            <a:spLocks noGrp="1"/>
          </p:cNvSpPr>
          <p:nvPr>
            <p:ph type="title"/>
          </p:nvPr>
        </p:nvSpPr>
        <p:spPr>
          <a:xfrm>
            <a:off x="190500" y="304800"/>
            <a:ext cx="8839200" cy="1752600"/>
          </a:xfrm>
        </p:spPr>
        <p:txBody>
          <a:bodyPr/>
          <a:lstStyle/>
          <a:p>
            <a:pPr algn="r" rtl="1"/>
            <a:r>
              <a:rPr lang="ar-SA" b="1" u="sng" dirty="0" smtClean="0">
                <a:latin typeface="Arial" charset="0"/>
                <a:ea typeface="MS PGothic" charset="0"/>
              </a:rPr>
              <a:t>كيف ينبغي </a:t>
            </a:r>
            <a:r>
              <a:rPr lang="ar-JO" b="1" u="sng" dirty="0" smtClean="0">
                <a:latin typeface="Arial" charset="0"/>
                <a:ea typeface="MS PGothic" charset="0"/>
              </a:rPr>
              <a:t>للاباء والامهات </a:t>
            </a:r>
            <a:r>
              <a:rPr lang="ar-SA" b="1" u="sng" dirty="0" smtClean="0">
                <a:latin typeface="Arial" charset="0"/>
                <a:ea typeface="MS PGothic" charset="0"/>
              </a:rPr>
              <a:t>اللعب مع الأطفال</a:t>
            </a:r>
            <a:r>
              <a:rPr lang="ar-JO" b="1" u="sng" dirty="0" smtClean="0">
                <a:latin typeface="Arial" charset="0"/>
                <a:ea typeface="MS PGothic" charset="0"/>
              </a:rPr>
              <a:t>؟</a:t>
            </a:r>
            <a:endParaRPr lang="en-US" b="1" u="sng" dirty="0">
              <a:latin typeface="Arial" charset="0"/>
              <a:ea typeface="MS PGothic" charset="0"/>
            </a:endParaRPr>
          </a:p>
        </p:txBody>
      </p:sp>
      <p:sp>
        <p:nvSpPr>
          <p:cNvPr id="2" name="Content Placeholder 1"/>
          <p:cNvSpPr>
            <a:spLocks noGrp="1"/>
          </p:cNvSpPr>
          <p:nvPr>
            <p:ph idx="1"/>
          </p:nvPr>
        </p:nvSpPr>
        <p:spPr>
          <a:xfrm>
            <a:off x="208084" y="1145930"/>
            <a:ext cx="8631115" cy="5712069"/>
          </a:xfrm>
        </p:spPr>
        <p:txBody>
          <a:bodyPr/>
          <a:lstStyle/>
          <a:p>
            <a:pPr algn="r" rtl="1">
              <a:buFont typeface="Wingdings" pitchFamily="2" charset="2"/>
              <a:buChar char="§"/>
            </a:pPr>
            <a:r>
              <a:rPr lang="ar-JO" sz="2000" dirty="0" smtClean="0">
                <a:cs typeface="+mn-cs"/>
              </a:rPr>
              <a:t>اجلس بالقرب من طفلك وعلى مستواه.</a:t>
            </a:r>
            <a:endParaRPr lang="en-US" sz="2000" dirty="0" smtClean="0">
              <a:cs typeface="+mn-cs"/>
            </a:endParaRPr>
          </a:p>
          <a:p>
            <a:pPr algn="r" rtl="1">
              <a:buFont typeface="Wingdings" pitchFamily="2" charset="2"/>
              <a:buChar char="§"/>
            </a:pPr>
            <a:r>
              <a:rPr lang="ar-JO" sz="2000" dirty="0" smtClean="0">
                <a:cs typeface="+mn-cs"/>
              </a:rPr>
              <a:t>اتبع ما يفضي به طفلك وخذ اقتراحاته حول ما يود لعبه.</a:t>
            </a:r>
            <a:endParaRPr lang="en-US" sz="2000" dirty="0" smtClean="0">
              <a:cs typeface="+mn-cs"/>
            </a:endParaRPr>
          </a:p>
          <a:p>
            <a:pPr algn="r" rtl="1">
              <a:buFont typeface="Wingdings" pitchFamily="2" charset="2"/>
              <a:buChar char="§"/>
            </a:pPr>
            <a:r>
              <a:rPr lang="ar-JO" sz="2000" dirty="0" smtClean="0">
                <a:cs typeface="+mn-cs"/>
              </a:rPr>
              <a:t>تسريع وتيرة اللعب لتتناسب مع مستوى طفلك النمائي .</a:t>
            </a:r>
            <a:endParaRPr lang="en-US" sz="2000" dirty="0" smtClean="0">
              <a:cs typeface="+mn-cs"/>
            </a:endParaRPr>
          </a:p>
          <a:p>
            <a:pPr algn="r" rtl="1">
              <a:buFont typeface="Wingdings" pitchFamily="2" charset="2"/>
              <a:buChar char="§"/>
            </a:pPr>
            <a:r>
              <a:rPr lang="ar-JO" sz="2000" dirty="0" smtClean="0">
                <a:cs typeface="+mn-cs"/>
              </a:rPr>
              <a:t>المتعة والضحك معا!</a:t>
            </a:r>
            <a:endParaRPr lang="en-US" sz="2000" dirty="0" smtClean="0">
              <a:cs typeface="+mn-cs"/>
            </a:endParaRPr>
          </a:p>
          <a:p>
            <a:pPr algn="r" rtl="1">
              <a:buFont typeface="Wingdings" pitchFamily="2" charset="2"/>
              <a:buChar char="§"/>
            </a:pPr>
            <a:r>
              <a:rPr lang="ar-JO" sz="2000" dirty="0" smtClean="0">
                <a:cs typeface="+mn-cs"/>
              </a:rPr>
              <a:t>تشجيع الإبداع</a:t>
            </a:r>
            <a:endParaRPr lang="en-US" sz="2000" dirty="0" smtClean="0">
              <a:cs typeface="+mn-cs"/>
            </a:endParaRPr>
          </a:p>
          <a:p>
            <a:pPr algn="r" rtl="1">
              <a:buFont typeface="Wingdings" pitchFamily="2" charset="2"/>
              <a:buChar char="§"/>
            </a:pPr>
            <a:r>
              <a:rPr lang="ar-JO" sz="2000" dirty="0" smtClean="0">
                <a:cs typeface="+mn-cs"/>
              </a:rPr>
              <a:t>استكشف الأحلام والآمال للمستقبل من خلال الخيال</a:t>
            </a:r>
            <a:endParaRPr lang="en-US" sz="2000" dirty="0" smtClean="0">
              <a:cs typeface="+mn-cs"/>
            </a:endParaRPr>
          </a:p>
          <a:p>
            <a:pPr algn="r" rtl="1">
              <a:buFont typeface="Wingdings" pitchFamily="2" charset="2"/>
              <a:buChar char="§"/>
            </a:pPr>
            <a:r>
              <a:rPr lang="ar-JO" sz="2000" dirty="0" smtClean="0">
                <a:cs typeface="+mn-cs"/>
              </a:rPr>
              <a:t>صف وتحدث عن ما يفعله الأطفال</a:t>
            </a:r>
            <a:endParaRPr lang="en-US" sz="2000" dirty="0" smtClean="0">
              <a:cs typeface="+mn-cs"/>
            </a:endParaRPr>
          </a:p>
          <a:p>
            <a:pPr algn="r" rtl="1">
              <a:buFont typeface="Wingdings" pitchFamily="2" charset="2"/>
              <a:buChar char="§"/>
            </a:pPr>
            <a:r>
              <a:rPr lang="ar-JO" sz="2000" dirty="0" smtClean="0">
                <a:cs typeface="+mn-cs"/>
              </a:rPr>
              <a:t>دربه على اللعب الايجابي مع الاقران والاخوة</a:t>
            </a:r>
            <a:endParaRPr lang="en-US" sz="2000" dirty="0" smtClean="0">
              <a:cs typeface="+mn-cs"/>
            </a:endParaRPr>
          </a:p>
          <a:p>
            <a:pPr algn="r" rtl="1">
              <a:buFont typeface="Wingdings" pitchFamily="2" charset="2"/>
              <a:buChar char="§"/>
            </a:pPr>
            <a:r>
              <a:rPr lang="ar-JO" sz="2000" dirty="0" smtClean="0">
                <a:cs typeface="+mn-cs"/>
              </a:rPr>
              <a:t> شجعه على حل المشاكل بشكل مستقل</a:t>
            </a:r>
            <a:endParaRPr lang="en-US" sz="2000" dirty="0" smtClean="0">
              <a:cs typeface="+mn-cs"/>
            </a:endParaRPr>
          </a:p>
          <a:p>
            <a:pPr algn="r" rtl="1">
              <a:buFont typeface="Wingdings" pitchFamily="2" charset="2"/>
              <a:buChar char="§"/>
            </a:pPr>
            <a:r>
              <a:rPr lang="ar-JO" sz="2000" dirty="0" smtClean="0">
                <a:cs typeface="+mn-cs"/>
              </a:rPr>
              <a:t>اعطي اهتماما إيجابيا والموافقة على اللعب</a:t>
            </a:r>
            <a:endParaRPr lang="en-US" sz="2000" dirty="0" smtClean="0">
              <a:cs typeface="+mn-cs"/>
            </a:endParaRPr>
          </a:p>
          <a:p>
            <a:pPr algn="r" rtl="1">
              <a:buFont typeface="Wingdings" pitchFamily="2" charset="2"/>
              <a:buChar char="§"/>
            </a:pPr>
            <a:r>
              <a:rPr lang="ar-JO" sz="2000" dirty="0" smtClean="0">
                <a:cs typeface="+mn-cs"/>
              </a:rPr>
              <a:t>اوقف اللعب غير مناسب فورا </a:t>
            </a:r>
            <a:endParaRPr lang="en-US" sz="2000" dirty="0" smtClean="0">
              <a:cs typeface="+mn-cs"/>
            </a:endParaRPr>
          </a:p>
          <a:p>
            <a:pPr algn="r" rtl="1">
              <a:buFont typeface="Wingdings" pitchFamily="2" charset="2"/>
              <a:buChar char="§"/>
            </a:pPr>
            <a:r>
              <a:rPr lang="ar-JO" sz="2000" dirty="0" smtClean="0">
                <a:cs typeface="+mn-cs"/>
              </a:rPr>
              <a:t>تجنب صراعات السلطة </a:t>
            </a:r>
            <a:endParaRPr lang="en-US" sz="2000" dirty="0" smtClean="0">
              <a:cs typeface="+mn-cs"/>
            </a:endParaRPr>
          </a:p>
          <a:p>
            <a:pPr algn="r" rtl="1">
              <a:buFont typeface="Wingdings" pitchFamily="2" charset="2"/>
              <a:buChar char="§"/>
            </a:pPr>
            <a:r>
              <a:rPr lang="ar-JO" sz="2000" dirty="0" smtClean="0">
                <a:cs typeface="+mn-cs"/>
              </a:rPr>
              <a:t> </a:t>
            </a:r>
            <a:endParaRPr lang="en-US" sz="2000" dirty="0">
              <a:cs typeface="+mn-cs"/>
            </a:endParaRPr>
          </a:p>
        </p:txBody>
      </p:sp>
    </p:spTree>
    <p:extLst>
      <p:ext uri="{BB962C8B-B14F-4D97-AF65-F5344CB8AC3E}">
        <p14:creationId xmlns:p14="http://schemas.microsoft.com/office/powerpoint/2010/main" val="1451849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r" rtl="1"/>
            <a:r>
              <a:rPr lang="ar-JO" sz="3200" b="1" u="sng" dirty="0" smtClean="0"/>
              <a:t>لعب الادوار لتطبيق المهارات </a:t>
            </a:r>
            <a:endParaRPr lang="en-US" sz="3200" b="1" u="sng" dirty="0"/>
          </a:p>
        </p:txBody>
      </p:sp>
      <p:sp>
        <p:nvSpPr>
          <p:cNvPr id="2" name="Content Placeholder 1"/>
          <p:cNvSpPr>
            <a:spLocks noGrp="1"/>
          </p:cNvSpPr>
          <p:nvPr>
            <p:ph idx="1"/>
          </p:nvPr>
        </p:nvSpPr>
        <p:spPr/>
        <p:txBody>
          <a:bodyPr/>
          <a:lstStyle/>
          <a:p>
            <a:pPr marL="457200" indent="0" algn="r" rtl="1">
              <a:spcBef>
                <a:spcPts val="600"/>
              </a:spcBef>
              <a:defRPr/>
            </a:pPr>
            <a:r>
              <a:rPr lang="ar-SA" b="1" dirty="0" smtClean="0">
                <a:cs typeface="+mn-cs"/>
              </a:rPr>
              <a:t>السيناريو - "الوالد” </a:t>
            </a:r>
            <a:r>
              <a:rPr lang="ar-JO" b="1" dirty="0" smtClean="0">
                <a:cs typeface="+mn-cs"/>
              </a:rPr>
              <a:t>متسلط حقا ويقوم بتوجيه </a:t>
            </a:r>
            <a:r>
              <a:rPr lang="ar-SA" b="1" dirty="0" smtClean="0">
                <a:cs typeface="+mn-cs"/>
              </a:rPr>
              <a:t>كل شيء</a:t>
            </a:r>
            <a:r>
              <a:rPr lang="ar-JO" b="1" dirty="0" smtClean="0">
                <a:cs typeface="+mn-cs"/>
              </a:rPr>
              <a:t> يفعله </a:t>
            </a:r>
            <a:r>
              <a:rPr lang="ar-SA" b="1" dirty="0" smtClean="0">
                <a:cs typeface="+mn-cs"/>
              </a:rPr>
              <a:t>'الطفل' عندما يلعبون معا.</a:t>
            </a:r>
            <a:endParaRPr lang="en-US" dirty="0">
              <a:cs typeface="+mn-cs"/>
            </a:endParaRPr>
          </a:p>
        </p:txBody>
      </p:sp>
    </p:spTree>
    <p:extLst>
      <p:ext uri="{BB962C8B-B14F-4D97-AF65-F5344CB8AC3E}">
        <p14:creationId xmlns:p14="http://schemas.microsoft.com/office/powerpoint/2010/main" val="38747769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Title 1"/>
          <p:cNvSpPr>
            <a:spLocks noGrp="1"/>
          </p:cNvSpPr>
          <p:nvPr>
            <p:ph type="title"/>
          </p:nvPr>
        </p:nvSpPr>
        <p:spPr>
          <a:xfrm>
            <a:off x="474785" y="304800"/>
            <a:ext cx="8305800" cy="685800"/>
          </a:xfrm>
        </p:spPr>
        <p:txBody>
          <a:bodyPr/>
          <a:lstStyle/>
          <a:p>
            <a:pPr algn="r" rtl="1"/>
            <a:r>
              <a:rPr lang="ar-JO" b="1" u="sng" dirty="0" smtClean="0">
                <a:latin typeface="Arial" charset="0"/>
                <a:ea typeface="MS PGothic" charset="0"/>
              </a:rPr>
              <a:t>الثناء والتشجيع الايجابي </a:t>
            </a:r>
            <a:endParaRPr lang="en-US" b="1" u="sng" dirty="0">
              <a:latin typeface="Arial" charset="0"/>
              <a:ea typeface="MS PGothic" charset="0"/>
            </a:endParaRPr>
          </a:p>
        </p:txBody>
      </p:sp>
      <p:sp>
        <p:nvSpPr>
          <p:cNvPr id="3" name="Content Placeholder 2"/>
          <p:cNvSpPr>
            <a:spLocks noGrp="1"/>
          </p:cNvSpPr>
          <p:nvPr>
            <p:ph idx="1"/>
          </p:nvPr>
        </p:nvSpPr>
        <p:spPr>
          <a:xfrm>
            <a:off x="457200" y="1163516"/>
            <a:ext cx="8305800" cy="4572000"/>
          </a:xfrm>
          <a:noFill/>
        </p:spPr>
        <p:txBody>
          <a:bodyPr>
            <a:normAutofit fontScale="92500" lnSpcReduction="10000"/>
          </a:bodyPr>
          <a:lstStyle/>
          <a:p>
            <a:pPr algn="r" rtl="1">
              <a:buFont typeface="Wingdings" pitchFamily="2" charset="2"/>
              <a:buChar char="§"/>
            </a:pPr>
            <a:r>
              <a:rPr lang="ar-JO" dirty="0" smtClean="0">
                <a:cs typeface="+mn-cs"/>
              </a:rPr>
              <a:t>قرر ما هي القيم،أو السمات الشخصية الإيجابية أو السلوكيات الجديدة  الأكثر اهمية لنمو الطفل في مراحل مختلفة من النمو .</a:t>
            </a:r>
            <a:endParaRPr lang="en-US" dirty="0" smtClean="0">
              <a:cs typeface="+mn-cs"/>
            </a:endParaRPr>
          </a:p>
          <a:p>
            <a:pPr algn="r" rtl="1">
              <a:buFont typeface="Wingdings" pitchFamily="2" charset="2"/>
              <a:buChar char="§"/>
            </a:pPr>
            <a:r>
              <a:rPr lang="ar-JO" dirty="0" smtClean="0">
                <a:cs typeface="+mn-cs"/>
              </a:rPr>
              <a:t>ابحث عن فرص لتعزيزها.</a:t>
            </a:r>
            <a:endParaRPr lang="en-US" dirty="0" smtClean="0">
              <a:cs typeface="+mn-cs"/>
            </a:endParaRPr>
          </a:p>
          <a:p>
            <a:pPr algn="r" rtl="1">
              <a:buFont typeface="Wingdings" pitchFamily="2" charset="2"/>
              <a:buChar char="§"/>
            </a:pPr>
            <a:r>
              <a:rPr lang="ar-JO" dirty="0" smtClean="0">
                <a:cs typeface="+mn-cs"/>
              </a:rPr>
              <a:t>صف بالضبط ما فعله الطفل لكي يحصل على الثناء.</a:t>
            </a:r>
            <a:endParaRPr lang="en-US" dirty="0" smtClean="0">
              <a:cs typeface="+mn-cs"/>
            </a:endParaRPr>
          </a:p>
          <a:p>
            <a:pPr algn="r" rtl="1">
              <a:buFont typeface="Wingdings" pitchFamily="2" charset="2"/>
              <a:buChar char="§"/>
            </a:pPr>
            <a:r>
              <a:rPr lang="ar-JO" dirty="0" smtClean="0">
                <a:cs typeface="+mn-cs"/>
              </a:rPr>
              <a:t> حاول الثناء على الطفل فورا عندما تلاحظ  سلوك جيد. إن الثناء الفوري هو الأفضل لأن الطفل سيكون أكثر وعيا بما فعله لاستحقاقه.</a:t>
            </a:r>
            <a:endParaRPr lang="en-US" dirty="0" smtClean="0">
              <a:cs typeface="+mn-cs"/>
            </a:endParaRPr>
          </a:p>
          <a:p>
            <a:pPr algn="r" rtl="1">
              <a:buFont typeface="Wingdings" pitchFamily="2" charset="2"/>
              <a:buChar char="§"/>
            </a:pPr>
            <a:r>
              <a:rPr lang="ar-JO" dirty="0" smtClean="0">
                <a:cs typeface="+mn-cs"/>
              </a:rPr>
              <a:t>لا تتردد بالثناء على طفلك يوميا. الطفل بحاجة الى معرفة أن والديه قد لاحظوا العادات الجيدة التي قام الطفل بتطويرها  </a:t>
            </a:r>
            <a:endParaRPr lang="en-US" dirty="0" smtClean="0">
              <a:cs typeface="+mn-cs"/>
            </a:endParaRPr>
          </a:p>
          <a:p>
            <a:pPr algn="r" rtl="1">
              <a:buFont typeface="Wingdings" pitchFamily="2" charset="2"/>
              <a:buChar char="§"/>
            </a:pPr>
            <a:r>
              <a:rPr lang="ar-JO" dirty="0" smtClean="0">
                <a:cs typeface="+mn-cs"/>
              </a:rPr>
              <a:t>اثني على الطفل عند المحاولة بحدز لا تنتظر الكمال!</a:t>
            </a:r>
            <a:endParaRPr lang="en-US" dirty="0" smtClean="0">
              <a:cs typeface="+mn-cs"/>
            </a:endParaRPr>
          </a:p>
          <a:p>
            <a:pPr algn="r" rtl="1">
              <a:buFont typeface="Wingdings" pitchFamily="2" charset="2"/>
              <a:buChar char="§"/>
            </a:pPr>
            <a:r>
              <a:rPr lang="ar-JO" dirty="0" smtClean="0">
                <a:cs typeface="+mn-cs"/>
              </a:rPr>
              <a:t>يمكنك أيضا الثناء على الأطفال بشكل غير لفظي عن طريق العناق أو ابتسامة!</a:t>
            </a:r>
            <a:endParaRPr lang="en-US" dirty="0" smtClean="0">
              <a:cs typeface="+mn-cs"/>
            </a:endParaRPr>
          </a:p>
          <a:p>
            <a:pPr marL="800100" indent="-457200" algn="r">
              <a:lnSpc>
                <a:spcPct val="120000"/>
              </a:lnSpc>
              <a:buFont typeface="Wingdings" pitchFamily="2" charset="2"/>
              <a:buChar char="§"/>
            </a:pPr>
            <a:endParaRPr lang="en-US" dirty="0">
              <a:cs typeface="+mn-cs"/>
            </a:endParaRPr>
          </a:p>
        </p:txBody>
      </p:sp>
      <p:cxnSp>
        <p:nvCxnSpPr>
          <p:cNvPr id="4" name="Straight Connector 3"/>
          <p:cNvCxnSpPr/>
          <p:nvPr/>
        </p:nvCxnSpPr>
        <p:spPr bwMode="auto">
          <a:xfrm>
            <a:off x="2151185" y="5867400"/>
            <a:ext cx="4953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Rectangle 4"/>
          <p:cNvSpPr/>
          <p:nvPr/>
        </p:nvSpPr>
        <p:spPr>
          <a:xfrm>
            <a:off x="1143000" y="6022731"/>
            <a:ext cx="7848600" cy="400110"/>
          </a:xfrm>
          <a:prstGeom prst="rect">
            <a:avLst/>
          </a:prstGeom>
        </p:spPr>
        <p:txBody>
          <a:bodyPr wrap="square">
            <a:spAutoFit/>
          </a:bodyPr>
          <a:lstStyle/>
          <a:p>
            <a:pPr algn="r" rtl="1"/>
            <a:r>
              <a:rPr lang="ar-JO" sz="2000" b="1" dirty="0" smtClean="0"/>
              <a:t>ماهي الطرق الغير لفظية الاخرى للثناء على الطفل ؟</a:t>
            </a:r>
            <a:endParaRPr lang="en-US" sz="2000" b="1" dirty="0"/>
          </a:p>
        </p:txBody>
      </p:sp>
    </p:spTree>
    <p:extLst>
      <p:ext uri="{BB962C8B-B14F-4D97-AF65-F5344CB8AC3E}">
        <p14:creationId xmlns:p14="http://schemas.microsoft.com/office/powerpoint/2010/main" val="26039349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Title 1"/>
          <p:cNvSpPr>
            <a:spLocks noGrp="1"/>
          </p:cNvSpPr>
          <p:nvPr>
            <p:ph type="title"/>
          </p:nvPr>
        </p:nvSpPr>
        <p:spPr>
          <a:xfrm>
            <a:off x="418306" y="533400"/>
            <a:ext cx="8305800" cy="1219200"/>
          </a:xfrm>
        </p:spPr>
        <p:txBody>
          <a:bodyPr/>
          <a:lstStyle/>
          <a:p>
            <a:pPr algn="r" rtl="1"/>
            <a:r>
              <a:rPr lang="ar-JO" b="1" u="sng" dirty="0" smtClean="0">
                <a:latin typeface="Arial" charset="0"/>
                <a:ea typeface="MS PGothic" charset="0"/>
              </a:rPr>
              <a:t>تطبيق المهارات : الثناء</a:t>
            </a:r>
            <a:endParaRPr lang="en-US" b="1" u="sng" dirty="0">
              <a:latin typeface="Arial" charset="0"/>
              <a:ea typeface="MS PGothic" charset="0"/>
            </a:endParaRPr>
          </a:p>
        </p:txBody>
      </p:sp>
      <p:sp>
        <p:nvSpPr>
          <p:cNvPr id="3" name="Content Placeholder 2"/>
          <p:cNvSpPr>
            <a:spLocks noGrp="1"/>
          </p:cNvSpPr>
          <p:nvPr>
            <p:ph idx="1"/>
          </p:nvPr>
        </p:nvSpPr>
        <p:spPr>
          <a:xfrm>
            <a:off x="765175" y="3471863"/>
            <a:ext cx="7612063" cy="2781300"/>
          </a:xfrm>
        </p:spPr>
        <p:txBody>
          <a:bodyPr/>
          <a:lstStyle/>
          <a:p>
            <a:pPr>
              <a:defRPr/>
            </a:pPr>
            <a:endParaRPr lang="en-US" dirty="0" smtClean="0"/>
          </a:p>
          <a:p>
            <a:pPr marL="0" indent="0">
              <a:defRPr/>
            </a:pPr>
            <a:endParaRPr lang="en-US" dirty="0" smtClean="0"/>
          </a:p>
          <a:p>
            <a:pPr marL="0" indent="0">
              <a:defRPr/>
            </a:pPr>
            <a:endParaRPr lang="en-US" dirty="0"/>
          </a:p>
        </p:txBody>
      </p:sp>
      <p:pic>
        <p:nvPicPr>
          <p:cNvPr id="6150" name="Picture 6" descr="https://pixabay.com/static/uploads/photo/2016/03/13/22/01/retro-1254587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550" y="1481870"/>
            <a:ext cx="7340450" cy="4771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859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7215" y="856357"/>
            <a:ext cx="8551985" cy="5262979"/>
          </a:xfrm>
          <a:prstGeom prst="rect">
            <a:avLst/>
          </a:prstGeom>
          <a:noFill/>
        </p:spPr>
        <p:txBody>
          <a:bodyPr wrap="square" rtlCol="0">
            <a:spAutoFit/>
          </a:bodyPr>
          <a:lstStyle/>
          <a:p>
            <a:pPr algn="r" rtl="1"/>
            <a:r>
              <a:rPr lang="ar-SA" sz="1600" b="1" dirty="0" smtClean="0"/>
              <a:t>المجموعة 1</a:t>
            </a:r>
            <a:r>
              <a:rPr lang="ar-JO" sz="1600" b="1" dirty="0" smtClean="0"/>
              <a:t> و 2 </a:t>
            </a:r>
            <a:r>
              <a:rPr lang="ar-SA" sz="1600" b="1" dirty="0" smtClean="0"/>
              <a:t>: </a:t>
            </a:r>
            <a:r>
              <a:rPr lang="ar-JO" sz="1600" b="1" dirty="0" smtClean="0"/>
              <a:t>منهاج </a:t>
            </a:r>
            <a:r>
              <a:rPr lang="ar-SA" sz="1600" b="1" dirty="0" smtClean="0"/>
              <a:t>مهارات الأبوة والأمومة لمقدمي الرعاية </a:t>
            </a:r>
            <a:r>
              <a:rPr lang="ar-JO" sz="1600" b="1" dirty="0" smtClean="0"/>
              <a:t>للاطفال </a:t>
            </a:r>
            <a:r>
              <a:rPr lang="ar-SA" sz="1600" b="1" dirty="0" smtClean="0"/>
              <a:t> - الجلسة </a:t>
            </a:r>
            <a:r>
              <a:rPr lang="ar-JO" sz="1600" b="1" dirty="0" smtClean="0"/>
              <a:t>4</a:t>
            </a:r>
            <a:r>
              <a:rPr lang="ar-SA" sz="1600" b="1" dirty="0" smtClean="0"/>
              <a:t>: </a:t>
            </a:r>
            <a:r>
              <a:rPr lang="ar-JO" sz="1600" b="1" dirty="0" smtClean="0"/>
              <a:t>فهم نمو الدماغ – الاطفال بحاجة للحب لكي يكونوا اصحاء.</a:t>
            </a:r>
            <a:endParaRPr lang="ar-SA" sz="1600" b="1" dirty="0" smtClean="0"/>
          </a:p>
          <a:p>
            <a:pPr algn="r" rtl="1"/>
            <a:r>
              <a:rPr lang="ar-SA" sz="1600" b="1" dirty="0" smtClean="0"/>
              <a:t>• النشاط </a:t>
            </a:r>
            <a:r>
              <a:rPr lang="ar-JO" sz="1600" b="1" dirty="0" smtClean="0"/>
              <a:t>2 </a:t>
            </a:r>
            <a:r>
              <a:rPr lang="ar-SA" sz="1600" b="1" dirty="0" smtClean="0"/>
              <a:t>: ما </a:t>
            </a:r>
            <a:r>
              <a:rPr lang="ar-JO" sz="1600" b="1" dirty="0" smtClean="0"/>
              <a:t>الذي يحدث في دماغنا</a:t>
            </a:r>
            <a:r>
              <a:rPr lang="ar-SA" sz="1600" b="1" dirty="0" smtClean="0"/>
              <a:t>؟</a:t>
            </a:r>
          </a:p>
          <a:p>
            <a:pPr algn="r" rtl="1"/>
            <a:endParaRPr lang="ar-SA" sz="1600" b="1" dirty="0" smtClean="0"/>
          </a:p>
          <a:p>
            <a:pPr algn="r" rtl="1"/>
            <a:r>
              <a:rPr lang="ar-SA" sz="1600" b="1" dirty="0" smtClean="0"/>
              <a:t>المجموعة </a:t>
            </a:r>
            <a:r>
              <a:rPr lang="ar-JO" sz="1600" b="1" dirty="0" smtClean="0"/>
              <a:t>3</a:t>
            </a:r>
            <a:r>
              <a:rPr lang="ar-SA" sz="1600" b="1" dirty="0" smtClean="0"/>
              <a:t>: </a:t>
            </a:r>
            <a:r>
              <a:rPr lang="ar-JO" sz="1600" b="1" dirty="0" smtClean="0"/>
              <a:t>منهاج </a:t>
            </a:r>
            <a:r>
              <a:rPr lang="ar-SA" sz="1600" b="1" dirty="0" smtClean="0"/>
              <a:t>مهارات الأبوة والأمومة لمقدمي الرعاية </a:t>
            </a:r>
            <a:r>
              <a:rPr lang="ar-JO" sz="1600" b="1" dirty="0" smtClean="0"/>
              <a:t>للمراهقين </a:t>
            </a:r>
          </a:p>
          <a:p>
            <a:pPr algn="r" rtl="1"/>
            <a:r>
              <a:rPr lang="ar-SA" sz="1600" b="1" dirty="0" smtClean="0"/>
              <a:t> الجلسة </a:t>
            </a:r>
            <a:r>
              <a:rPr lang="ar-JO" sz="1600" b="1" dirty="0" smtClean="0"/>
              <a:t>4</a:t>
            </a:r>
            <a:r>
              <a:rPr lang="ar-SA" sz="1600" b="1" dirty="0" smtClean="0"/>
              <a:t>:</a:t>
            </a:r>
            <a:r>
              <a:rPr lang="ar-JO" sz="1600" b="1" dirty="0" smtClean="0"/>
              <a:t>  نمو دماغ  المراهقين </a:t>
            </a:r>
            <a:endParaRPr lang="ar-SA" sz="1600" b="1" dirty="0" smtClean="0"/>
          </a:p>
          <a:p>
            <a:pPr algn="r" rtl="1"/>
            <a:r>
              <a:rPr lang="ar-SA" sz="1600" b="1" dirty="0" smtClean="0"/>
              <a:t>• النشاط </a:t>
            </a:r>
            <a:r>
              <a:rPr lang="ar-JO" sz="1600" b="1" dirty="0" smtClean="0"/>
              <a:t>4</a:t>
            </a:r>
            <a:r>
              <a:rPr lang="ar-SA" sz="1600" b="1" dirty="0" smtClean="0"/>
              <a:t>: </a:t>
            </a:r>
            <a:r>
              <a:rPr lang="ar-JO" sz="1600" b="1" dirty="0" smtClean="0"/>
              <a:t>  التغيرات الاخرى التي يتعرض لها المراهقون</a:t>
            </a:r>
          </a:p>
          <a:p>
            <a:pPr algn="r" rtl="1"/>
            <a:r>
              <a:rPr lang="ar-SA" sz="1600" b="1" dirty="0" smtClean="0"/>
              <a:t>• </a:t>
            </a:r>
            <a:r>
              <a:rPr lang="ar-JO" sz="1600" b="1" dirty="0" smtClean="0"/>
              <a:t>النشاط 5 : التعلم ونمو الدماغ </a:t>
            </a:r>
            <a:endParaRPr lang="ar-SA" sz="1600" b="1" dirty="0" smtClean="0"/>
          </a:p>
          <a:p>
            <a:pPr algn="r" rtl="1"/>
            <a:endParaRPr lang="ar-SA" sz="1600" b="1" dirty="0" smtClean="0"/>
          </a:p>
          <a:p>
            <a:pPr algn="r" rtl="1"/>
            <a:r>
              <a:rPr lang="ar-SA" sz="1600" b="1" dirty="0" smtClean="0"/>
              <a:t>مجموعة </a:t>
            </a:r>
            <a:r>
              <a:rPr lang="ar-JO" sz="1600" b="1" dirty="0" smtClean="0"/>
              <a:t>4</a:t>
            </a:r>
            <a:r>
              <a:rPr lang="ar-SA" sz="1600" b="1" dirty="0" smtClean="0"/>
              <a:t>: </a:t>
            </a:r>
            <a:r>
              <a:rPr lang="ar-JO" sz="1600" b="1" dirty="0" smtClean="0"/>
              <a:t> منهاج </a:t>
            </a:r>
            <a:r>
              <a:rPr lang="ar-SA" sz="1600" b="1" dirty="0" smtClean="0"/>
              <a:t>مهارات الأبوة والأمومة لمقدمي </a:t>
            </a:r>
            <a:r>
              <a:rPr lang="ar-JO" sz="1600" b="1" dirty="0" smtClean="0"/>
              <a:t>للمراهقين </a:t>
            </a:r>
            <a:r>
              <a:rPr lang="ar-SA" sz="1600" b="1" dirty="0" smtClean="0"/>
              <a:t>- الجلسة </a:t>
            </a:r>
            <a:r>
              <a:rPr lang="ar-JO" sz="1600" b="1" dirty="0" smtClean="0"/>
              <a:t>5</a:t>
            </a:r>
            <a:r>
              <a:rPr lang="ar-SA" sz="1600" b="1" dirty="0" smtClean="0"/>
              <a:t>: </a:t>
            </a:r>
            <a:r>
              <a:rPr lang="ar-JO" sz="1600" b="1" dirty="0" smtClean="0"/>
              <a:t> بناء علاقات ورعاية ايجابية</a:t>
            </a:r>
          </a:p>
          <a:p>
            <a:pPr algn="r" rtl="1"/>
            <a:r>
              <a:rPr lang="ar-JO" sz="1600" b="1" dirty="0" smtClean="0"/>
              <a:t>مجالات للحوار </a:t>
            </a:r>
            <a:endParaRPr lang="ar-SA" sz="1600" b="1" dirty="0" smtClean="0"/>
          </a:p>
          <a:p>
            <a:pPr algn="r" rtl="1"/>
            <a:r>
              <a:rPr lang="ar-SA" sz="1600" b="1" dirty="0" smtClean="0"/>
              <a:t>• النشاط </a:t>
            </a:r>
            <a:r>
              <a:rPr lang="ar-JO" sz="1600" b="1" dirty="0" smtClean="0"/>
              <a:t>4</a:t>
            </a:r>
            <a:r>
              <a:rPr lang="ar-SA" sz="1600" b="1" dirty="0" smtClean="0"/>
              <a:t>: </a:t>
            </a:r>
            <a:r>
              <a:rPr lang="ar-JO" sz="1600" b="1" dirty="0" smtClean="0"/>
              <a:t> قضاء وقت اسري هادئ معا </a:t>
            </a:r>
          </a:p>
          <a:p>
            <a:pPr algn="r" rtl="1"/>
            <a:r>
              <a:rPr lang="ar-SA" sz="1600" b="1" dirty="0" smtClean="0"/>
              <a:t>• </a:t>
            </a:r>
            <a:r>
              <a:rPr lang="ar-JO" sz="1600" b="1" dirty="0" smtClean="0"/>
              <a:t>النشاط 5 : التشجيع والثناء </a:t>
            </a:r>
            <a:endParaRPr lang="ar-SA" sz="1600" b="1" dirty="0" smtClean="0"/>
          </a:p>
          <a:p>
            <a:pPr algn="r" rtl="1"/>
            <a:endParaRPr lang="ar-SA" sz="1600" b="1" dirty="0" smtClean="0"/>
          </a:p>
          <a:p>
            <a:pPr algn="r" rtl="1"/>
            <a:r>
              <a:rPr lang="ar-SA" sz="1600" b="1" dirty="0" smtClean="0"/>
              <a:t>المجموعة 5:</a:t>
            </a:r>
            <a:r>
              <a:rPr lang="ar-JO" sz="1600" b="1" dirty="0" smtClean="0"/>
              <a:t> منهاج </a:t>
            </a:r>
            <a:r>
              <a:rPr lang="ar-SA" sz="1600" b="1" dirty="0" smtClean="0"/>
              <a:t>مهارات الأبوة والأمومة لمقدمي الرعاية للمراهقين - الجلسة </a:t>
            </a:r>
            <a:r>
              <a:rPr lang="ar-JO" sz="1600" b="1" dirty="0" smtClean="0"/>
              <a:t>5: </a:t>
            </a:r>
            <a:r>
              <a:rPr lang="ar-SA" sz="1600" b="1" dirty="0" smtClean="0"/>
              <a:t> </a:t>
            </a:r>
            <a:r>
              <a:rPr lang="ar-JO" sz="1600" b="1" dirty="0" smtClean="0"/>
              <a:t> بناء علاقات ايجابية ومجالات الرعاية للحوار </a:t>
            </a:r>
            <a:endParaRPr lang="ar-SA" sz="1600" b="1" dirty="0" smtClean="0"/>
          </a:p>
          <a:p>
            <a:pPr algn="r" rtl="1"/>
            <a:r>
              <a:rPr lang="ar-SA" sz="1600" b="1" dirty="0" smtClean="0"/>
              <a:t>• النشاط </a:t>
            </a:r>
            <a:r>
              <a:rPr lang="ar-JO" sz="1600" b="1" dirty="0" smtClean="0"/>
              <a:t> 6  : قضاء وقت هادئ </a:t>
            </a:r>
            <a:endParaRPr lang="ar-SA" sz="1600" b="1" dirty="0" smtClean="0"/>
          </a:p>
          <a:p>
            <a:pPr algn="r" rtl="1"/>
            <a:endParaRPr lang="ar-SA" sz="1600" b="1" dirty="0" smtClean="0"/>
          </a:p>
          <a:p>
            <a:pPr algn="r" rtl="1"/>
            <a:r>
              <a:rPr lang="ar-SA" sz="1600" b="1" dirty="0" smtClean="0"/>
              <a:t>المجموعة 6: </a:t>
            </a:r>
            <a:r>
              <a:rPr lang="ar-JO" sz="1600" b="1" dirty="0" smtClean="0"/>
              <a:t>منهاج </a:t>
            </a:r>
            <a:r>
              <a:rPr lang="ar-SA" sz="1600" b="1" dirty="0" smtClean="0"/>
              <a:t>مهارات الأبوة والأمومة لمقدمي الرعاية للأطفال - الجلسة </a:t>
            </a:r>
            <a:r>
              <a:rPr lang="ar-JO" sz="1600" b="1" dirty="0" smtClean="0"/>
              <a:t>5: وقت الابوة والامومة الايجابي من اجل النمو والتطور الصحي.</a:t>
            </a:r>
            <a:endParaRPr lang="ar-SA" sz="1600" b="1" dirty="0" smtClean="0"/>
          </a:p>
          <a:p>
            <a:pPr algn="r" rtl="1"/>
            <a:r>
              <a:rPr lang="ar-SA" sz="1600" b="1" dirty="0" smtClean="0"/>
              <a:t>• النشا</a:t>
            </a:r>
            <a:r>
              <a:rPr lang="ar-JO" sz="1600" b="1" dirty="0" smtClean="0"/>
              <a:t>ط  8 :  التقييم </a:t>
            </a:r>
            <a:endParaRPr lang="en-US" sz="1600" dirty="0"/>
          </a:p>
        </p:txBody>
      </p:sp>
      <p:sp>
        <p:nvSpPr>
          <p:cNvPr id="5" name="Title 1"/>
          <p:cNvSpPr txBox="1">
            <a:spLocks/>
          </p:cNvSpPr>
          <p:nvPr/>
        </p:nvSpPr>
        <p:spPr>
          <a:xfrm>
            <a:off x="294991" y="246757"/>
            <a:ext cx="8305800" cy="681913"/>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b="1" u="sng" kern="0" dirty="0" smtClean="0"/>
              <a:t>دعونا  نطبق  !</a:t>
            </a:r>
            <a:endParaRPr lang="en-US" b="1" u="sng" kern="0" dirty="0"/>
          </a:p>
        </p:txBody>
      </p:sp>
    </p:spTree>
    <p:extLst>
      <p:ext uri="{BB962C8B-B14F-4D97-AF65-F5344CB8AC3E}">
        <p14:creationId xmlns:p14="http://schemas.microsoft.com/office/powerpoint/2010/main" val="3693317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762000" y="533400"/>
            <a:ext cx="7772400" cy="646331"/>
          </a:xfrm>
          <a:prstGeom prst="rect">
            <a:avLst/>
          </a:prstGeom>
        </p:spPr>
        <p:txBody>
          <a:bodyPr wrap="square">
            <a:spAutoFit/>
          </a:bodyPr>
          <a:lstStyle/>
          <a:p>
            <a:pPr algn="r" rtl="1"/>
            <a:r>
              <a:rPr lang="ar-JO" sz="3600" b="1" u="sng" kern="0" dirty="0" smtClean="0">
                <a:solidFill>
                  <a:prstClr val="black"/>
                </a:solidFill>
                <a:latin typeface="Arial"/>
                <a:ea typeface="MS PGothic" pitchFamily="34" charset="-128"/>
                <a:cs typeface="Arial"/>
              </a:rPr>
              <a:t>نشاط: ماذا تتذكر من الأمس؟</a:t>
            </a:r>
            <a:endParaRPr lang="en-US" dirty="0"/>
          </a:p>
        </p:txBody>
      </p:sp>
      <p:sp>
        <p:nvSpPr>
          <p:cNvPr id="8" name="Rectangle 7"/>
          <p:cNvSpPr/>
          <p:nvPr/>
        </p:nvSpPr>
        <p:spPr>
          <a:xfrm>
            <a:off x="747215" y="2133600"/>
            <a:ext cx="7391400" cy="2462213"/>
          </a:xfrm>
          <a:prstGeom prst="rect">
            <a:avLst/>
          </a:prstGeom>
        </p:spPr>
        <p:txBody>
          <a:bodyPr wrap="square">
            <a:spAutoFit/>
          </a:bodyPr>
          <a:lstStyle/>
          <a:p>
            <a:pPr marL="342900" indent="-342900" algn="r" rtl="1">
              <a:buFont typeface="Wingdings" pitchFamily="2" charset="2"/>
              <a:buChar char="§"/>
            </a:pPr>
            <a:r>
              <a:rPr lang="ar-JO" sz="2200" dirty="0" smtClean="0">
                <a:latin typeface="+mn-lt"/>
                <a:ea typeface="MS PGothic" pitchFamily="34" charset="-128"/>
                <a:cs typeface="+mn-cs"/>
              </a:rPr>
              <a:t>أرجو الوقوف على شكل دائرة. عليكم  قذف الكرة لبعضكم البعض.</a:t>
            </a:r>
          </a:p>
          <a:p>
            <a:pPr marL="342900" indent="-342900" algn="r" rtl="1">
              <a:buFont typeface="Wingdings" pitchFamily="2" charset="2"/>
              <a:buChar char="§"/>
            </a:pPr>
            <a:endParaRPr lang="ar-JO" sz="2200" dirty="0" smtClean="0">
              <a:latin typeface="+mn-lt"/>
              <a:ea typeface="MS PGothic" pitchFamily="34" charset="-128"/>
              <a:cs typeface="+mn-cs"/>
            </a:endParaRPr>
          </a:p>
          <a:p>
            <a:pPr marL="342900" indent="-342900" algn="r" rtl="1">
              <a:buFont typeface="Wingdings" pitchFamily="2" charset="2"/>
              <a:buChar char="§"/>
            </a:pPr>
            <a:r>
              <a:rPr lang="ar-JO" sz="2200" dirty="0" smtClean="0">
                <a:latin typeface="+mn-lt"/>
                <a:ea typeface="MS PGothic" pitchFamily="34" charset="-128"/>
                <a:cs typeface="+mn-cs"/>
              </a:rPr>
              <a:t>كل شخص يمسك الكرة سيقول/تقول شيئا واحدا يتذكره منذ الأمس. ومن ثم سوف يقذف الكرة لشخص آخر.</a:t>
            </a:r>
          </a:p>
          <a:p>
            <a:pPr marL="342900" indent="-342900" algn="r" rtl="1">
              <a:buFont typeface="Wingdings" pitchFamily="2" charset="2"/>
              <a:buChar char="§"/>
            </a:pPr>
            <a:endParaRPr lang="ar-JO" sz="2200" dirty="0" smtClean="0">
              <a:latin typeface="+mn-lt"/>
              <a:ea typeface="MS PGothic" pitchFamily="34" charset="-128"/>
              <a:cs typeface="+mn-cs"/>
            </a:endParaRPr>
          </a:p>
          <a:p>
            <a:pPr marL="342900" indent="-342900" algn="r" rtl="1">
              <a:buFont typeface="Wingdings" pitchFamily="2" charset="2"/>
              <a:buChar char="§"/>
            </a:pPr>
            <a:r>
              <a:rPr lang="ar-JO" sz="2200" dirty="0" smtClean="0">
                <a:latin typeface="+mn-lt"/>
                <a:ea typeface="MS PGothic" pitchFamily="34" charset="-128"/>
                <a:cs typeface="+mn-cs"/>
              </a:rPr>
              <a:t>هذه العملية تساعدنا جميعا على تذكر النقاط الرئيسية من اليوم السابق. التكرار يساعد على تحسين الذاكرة!</a:t>
            </a:r>
            <a:endParaRPr lang="en-US" sz="2200" dirty="0">
              <a:latin typeface="+mn-lt"/>
              <a:ea typeface="MS PGothic" pitchFamily="34" charset="-128"/>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pPr algn="r"/>
            <a:r>
              <a:rPr lang="ar-JO" b="1" u="sng" dirty="0" smtClean="0"/>
              <a:t>استخلاص المعلومات </a:t>
            </a:r>
            <a:endParaRPr lang="en-US" b="1" u="sng" dirty="0"/>
          </a:p>
        </p:txBody>
      </p:sp>
      <p:sp>
        <p:nvSpPr>
          <p:cNvPr id="4" name="Rectangle 3"/>
          <p:cNvSpPr/>
          <p:nvPr/>
        </p:nvSpPr>
        <p:spPr>
          <a:xfrm>
            <a:off x="381000" y="1371600"/>
            <a:ext cx="8299938" cy="4154984"/>
          </a:xfrm>
          <a:prstGeom prst="rect">
            <a:avLst/>
          </a:prstGeom>
        </p:spPr>
        <p:txBody>
          <a:bodyPr wrap="square">
            <a:spAutoFit/>
          </a:bodyPr>
          <a:lstStyle/>
          <a:p>
            <a:pPr algn="r" rtl="1"/>
            <a:r>
              <a:rPr lang="ar-SA" b="1" dirty="0" smtClean="0">
                <a:latin typeface="+mn-lt"/>
              </a:rPr>
              <a:t>الخطوة 1: التقييم الذاتي</a:t>
            </a:r>
          </a:p>
          <a:p>
            <a:pPr marL="261938" algn="r" rtl="1">
              <a:buFont typeface="Wingdings" pitchFamily="2" charset="2"/>
              <a:buChar char="§"/>
            </a:pPr>
            <a:r>
              <a:rPr lang="ar-JO" b="1" dirty="0" smtClean="0">
                <a:latin typeface="+mn-lt"/>
              </a:rPr>
              <a:t> </a:t>
            </a:r>
            <a:r>
              <a:rPr lang="ar-SA" b="1" dirty="0" smtClean="0">
                <a:latin typeface="+mn-lt"/>
              </a:rPr>
              <a:t>ما الذى </a:t>
            </a:r>
            <a:r>
              <a:rPr lang="ar-JO" b="1" dirty="0" smtClean="0">
                <a:latin typeface="+mn-lt"/>
              </a:rPr>
              <a:t>جرى بشكل جيد</a:t>
            </a:r>
            <a:r>
              <a:rPr lang="ar-SA" b="1" dirty="0" smtClean="0">
                <a:latin typeface="+mn-lt"/>
              </a:rPr>
              <a:t>؟</a:t>
            </a:r>
          </a:p>
          <a:p>
            <a:pPr marL="261938" algn="r" rtl="1">
              <a:buFont typeface="Wingdings" pitchFamily="2" charset="2"/>
              <a:buChar char="§"/>
            </a:pPr>
            <a:r>
              <a:rPr lang="ar-JO" b="1" dirty="0" smtClean="0">
                <a:latin typeface="+mn-lt"/>
              </a:rPr>
              <a:t> </a:t>
            </a:r>
            <a:r>
              <a:rPr lang="ar-SA" b="1" dirty="0" smtClean="0">
                <a:latin typeface="+mn-lt"/>
              </a:rPr>
              <a:t>ما كان يمكن أن تفعله بشكل مختلف؟</a:t>
            </a:r>
          </a:p>
          <a:p>
            <a:pPr algn="r" rtl="1"/>
            <a:endParaRPr lang="ar-SA" b="1" dirty="0" smtClean="0">
              <a:latin typeface="+mn-lt"/>
            </a:endParaRPr>
          </a:p>
          <a:p>
            <a:pPr algn="r" rtl="1"/>
            <a:r>
              <a:rPr lang="ar-SA" b="1" dirty="0" smtClean="0">
                <a:latin typeface="+mn-lt"/>
              </a:rPr>
              <a:t>الخطوة 2: </a:t>
            </a:r>
            <a:r>
              <a:rPr lang="ar-JO" b="1" dirty="0" smtClean="0">
                <a:latin typeface="+mn-lt"/>
              </a:rPr>
              <a:t>استخلاص معلومات </a:t>
            </a:r>
            <a:r>
              <a:rPr lang="ar-SA" b="1" dirty="0" smtClean="0">
                <a:latin typeface="+mn-lt"/>
              </a:rPr>
              <a:t>المجموعة بأكملها</a:t>
            </a:r>
          </a:p>
          <a:p>
            <a:pPr marL="261938" algn="r" rtl="1">
              <a:buFont typeface="Wingdings" pitchFamily="2" charset="2"/>
              <a:buChar char="§"/>
            </a:pPr>
            <a:r>
              <a:rPr lang="ar-JO" b="1" dirty="0" smtClean="0">
                <a:latin typeface="+mn-lt"/>
              </a:rPr>
              <a:t> التغذية الراجعة </a:t>
            </a:r>
            <a:r>
              <a:rPr lang="ar-SA" b="1" dirty="0" smtClean="0">
                <a:latin typeface="+mn-lt"/>
              </a:rPr>
              <a:t>الإيجابية</a:t>
            </a:r>
          </a:p>
          <a:p>
            <a:pPr marL="261938" algn="r" rtl="1">
              <a:buFont typeface="Wingdings" pitchFamily="2" charset="2"/>
              <a:buChar char="§"/>
            </a:pPr>
            <a:r>
              <a:rPr lang="ar-JO" b="1" dirty="0" smtClean="0">
                <a:latin typeface="+mn-lt"/>
              </a:rPr>
              <a:t>  </a:t>
            </a:r>
            <a:r>
              <a:rPr lang="ar-SA" b="1" dirty="0" smtClean="0">
                <a:latin typeface="+mn-lt"/>
              </a:rPr>
              <a:t>اقتراحات للتحسين</a:t>
            </a:r>
          </a:p>
          <a:p>
            <a:pPr algn="r" rtl="1"/>
            <a:endParaRPr lang="ar-SA" b="1" dirty="0" smtClean="0">
              <a:latin typeface="+mn-lt"/>
            </a:endParaRPr>
          </a:p>
          <a:p>
            <a:pPr algn="r" rtl="1"/>
            <a:r>
              <a:rPr lang="ar-SA" b="1" dirty="0" smtClean="0">
                <a:latin typeface="+mn-lt"/>
              </a:rPr>
              <a:t>الخطوة 3: </a:t>
            </a:r>
            <a:r>
              <a:rPr lang="ar-JO" b="1" dirty="0" smtClean="0">
                <a:latin typeface="+mn-lt"/>
              </a:rPr>
              <a:t>التغذية الراجعة من المدرب </a:t>
            </a:r>
            <a:endParaRPr lang="ar-SA" b="1" dirty="0" smtClean="0">
              <a:latin typeface="+mn-lt"/>
            </a:endParaRPr>
          </a:p>
          <a:p>
            <a:pPr marL="261938" algn="r" rtl="1">
              <a:buFont typeface="Wingdings" pitchFamily="2" charset="2"/>
              <a:buChar char="§"/>
            </a:pPr>
            <a:r>
              <a:rPr lang="ar-JO" b="1" dirty="0" smtClean="0">
                <a:latin typeface="+mn-lt"/>
              </a:rPr>
              <a:t>  التغذية الراجعة </a:t>
            </a:r>
            <a:r>
              <a:rPr lang="ar-SA" b="1" dirty="0" smtClean="0">
                <a:latin typeface="+mn-lt"/>
              </a:rPr>
              <a:t>الإيجابية</a:t>
            </a:r>
          </a:p>
          <a:p>
            <a:pPr marL="261938" algn="r" rtl="1">
              <a:buFont typeface="Wingdings" pitchFamily="2" charset="2"/>
              <a:buChar char="§"/>
            </a:pPr>
            <a:r>
              <a:rPr lang="ar-SA" b="1" dirty="0" smtClean="0">
                <a:latin typeface="+mn-lt"/>
              </a:rPr>
              <a:t>اقتراحات للتحسين</a:t>
            </a:r>
            <a:endParaRPr lang="ar-SA" b="1" dirty="0">
              <a:latin typeface="+mn-lt"/>
            </a:endParaRPr>
          </a:p>
        </p:txBody>
      </p:sp>
    </p:spTree>
    <p:extLst>
      <p:ext uri="{BB962C8B-B14F-4D97-AF65-F5344CB8AC3E}">
        <p14:creationId xmlns:p14="http://schemas.microsoft.com/office/powerpoint/2010/main" val="16765795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pPr algn="r" rtl="1"/>
            <a:r>
              <a:rPr lang="ar-JO" dirty="0"/>
              <a:t>أفكار حول جلسة اليوم </a:t>
            </a:r>
            <a:endParaRPr lang="en-US" dirty="0"/>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lvl="0" indent="-457200" algn="r" rtl="1">
              <a:buFont typeface="Arial" panose="020B0604020202020204" pitchFamily="34" charset="0"/>
              <a:buChar char="•"/>
            </a:pPr>
            <a:r>
              <a:rPr lang="ar-JO" dirty="0"/>
              <a:t>ماذا </a:t>
            </a:r>
            <a:r>
              <a:rPr lang="ar-JO" smtClean="0"/>
              <a:t>تعلمت اليوم؟</a:t>
            </a:r>
            <a:endParaRPr lang="en-US" dirty="0"/>
          </a:p>
          <a:p>
            <a:pPr marL="457200" lvl="0" indent="-457200" algn="r" rtl="1">
              <a:buFont typeface="Arial" panose="020B0604020202020204" pitchFamily="34" charset="0"/>
              <a:buChar char="•"/>
            </a:pPr>
            <a:r>
              <a:rPr lang="ar-JO" dirty="0"/>
              <a:t>ما الذي أحببته أكثر من غيره في هذه الجلسة؟</a:t>
            </a:r>
            <a:endParaRPr lang="en-US" dirty="0"/>
          </a:p>
          <a:p>
            <a:pPr marL="457200" lvl="0" indent="-457200" algn="r" rtl="1">
              <a:buFont typeface="Arial" panose="020B0604020202020204" pitchFamily="34" charset="0"/>
              <a:buChar char="•"/>
            </a:pPr>
            <a:r>
              <a:rPr lang="ar-JO" dirty="0"/>
              <a:t>ما الذي أحببته أقل من غيره ؟ولماذا؟</a:t>
            </a:r>
            <a:endParaRPr lang="en-US" dirty="0"/>
          </a:p>
          <a:p>
            <a:pPr marL="457200" lvl="0" indent="-457200" algn="r" rtl="1">
              <a:buFont typeface="Arial" panose="020B0604020202020204" pitchFamily="34" charset="0"/>
              <a:buChar char="•"/>
            </a:pPr>
            <a:r>
              <a:rPr lang="ar-JO" dirty="0"/>
              <a:t>ما الذي كنت تود لو تمت مناقشته مما لم تتم تغطيته؟</a:t>
            </a:r>
            <a:endParaRPr lang="en-US" dirty="0"/>
          </a:p>
          <a:p>
            <a:pPr marL="457200" lvl="0" indent="-457200" algn="r" rtl="1">
              <a:buFont typeface="Arial" panose="020B0604020202020204" pitchFamily="34" charset="0"/>
              <a:buChar char="•"/>
            </a:pPr>
            <a:r>
              <a:rPr lang="ar-JO" dirty="0"/>
              <a:t>هل لديك أية اقتراحات أو </a:t>
            </a:r>
            <a:r>
              <a:rPr lang="ar-JO" dirty="0" smtClean="0"/>
              <a:t>ملاحظات؟</a:t>
            </a:r>
            <a:endParaRPr lang="en-US" dirty="0"/>
          </a:p>
        </p:txBody>
      </p:sp>
    </p:spTree>
    <p:extLst>
      <p:ext uri="{BB962C8B-B14F-4D97-AF65-F5344CB8AC3E}">
        <p14:creationId xmlns:p14="http://schemas.microsoft.com/office/powerpoint/2010/main" val="36396687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9999">
            <a:alpha val="48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05800" cy="1219200"/>
          </a:xfrm>
        </p:spPr>
        <p:txBody>
          <a:bodyPr/>
          <a:lstStyle/>
          <a:p>
            <a:pPr algn="r" rtl="1"/>
            <a:r>
              <a:rPr lang="ar-JO" b="1" u="sng" dirty="0" smtClean="0"/>
              <a:t>ما الذي يحدث في الدماغ ؟</a:t>
            </a:r>
            <a:endParaRPr lang="en-US" b="1" u="sng" dirty="0"/>
          </a:p>
        </p:txBody>
      </p:sp>
      <p:sp>
        <p:nvSpPr>
          <p:cNvPr id="3" name="Content Placeholder 2"/>
          <p:cNvSpPr>
            <a:spLocks noGrp="1"/>
          </p:cNvSpPr>
          <p:nvPr>
            <p:ph idx="1"/>
          </p:nvPr>
        </p:nvSpPr>
        <p:spPr>
          <a:xfrm>
            <a:off x="152400" y="2971800"/>
            <a:ext cx="8305800" cy="3429000"/>
          </a:xfrm>
        </p:spPr>
        <p:txBody>
          <a:bodyPr/>
          <a:lstStyle/>
          <a:p>
            <a:pPr marL="457200" lvl="0" indent="-457200" algn="r" rtl="1">
              <a:buFont typeface="Wingdings" pitchFamily="2" charset="2"/>
              <a:buChar char="§"/>
            </a:pPr>
            <a:r>
              <a:rPr lang="ar-JO" sz="2200" dirty="0" smtClean="0">
                <a:cs typeface="+mn-cs"/>
              </a:rPr>
              <a:t>نحن نولد مع أكثر من 80 مليار خليه من خلايا الدماغ تسمى الخلايا العصبية. وهذه الخلايا العصبية تجعل منا كائنا بشريا كما أنها تتواصل مع بعضها البعض عن طريق النبضات الكهربائية الصغيرة التي تتنقل من خلال وصلات  تسمى نقاط الاشتباك العصبي.</a:t>
            </a:r>
          </a:p>
          <a:p>
            <a:pPr marL="457200" lvl="0" indent="-457200" algn="r" rtl="1">
              <a:buFont typeface="Wingdings" pitchFamily="2" charset="2"/>
              <a:buChar char="§"/>
            </a:pPr>
            <a:r>
              <a:rPr lang="ar-JO" sz="2200" dirty="0" smtClean="0">
                <a:cs typeface="+mn-cs"/>
              </a:rPr>
              <a:t>يستطيع الآباء والأمهات خلق التواصل الذي يبني بنية الدماغ الصحية أو غير الصحية، اعتمادا على  التجارب التي يقدموها للأطفال الصغار.</a:t>
            </a:r>
          </a:p>
          <a:p>
            <a:pPr marL="457200" lvl="0" indent="-457200" algn="r" rtl="1">
              <a:buFont typeface="Wingdings" pitchFamily="2" charset="2"/>
              <a:buChar char="§"/>
            </a:pPr>
            <a:r>
              <a:rPr lang="ar-JO" sz="2200" dirty="0" smtClean="0">
                <a:cs typeface="+mn-cs"/>
              </a:rPr>
              <a:t>الخلايا العصبية، مثل الأشجار، يمكن  أن تُقلم. يجب علينا استخدام خلايا دماغنا أو أننا سوف نفقدها !</a:t>
            </a:r>
            <a:endParaRPr lang="en-US" dirty="0">
              <a:cs typeface="+mn-cs"/>
            </a:endParaRPr>
          </a:p>
        </p:txBody>
      </p:sp>
      <p:sp>
        <p:nvSpPr>
          <p:cNvPr id="4" name="Rectangle 3"/>
          <p:cNvSpPr/>
          <p:nvPr/>
        </p:nvSpPr>
        <p:spPr>
          <a:xfrm>
            <a:off x="2714612" y="1714488"/>
            <a:ext cx="3095719" cy="646331"/>
          </a:xfrm>
          <a:prstGeom prst="rect">
            <a:avLst/>
          </a:prstGeom>
        </p:spPr>
        <p:txBody>
          <a:bodyPr wrap="none">
            <a:spAutoFit/>
          </a:bodyPr>
          <a:lstStyle/>
          <a:p>
            <a:r>
              <a:rPr lang="ar-JO" sz="3600" b="1" u="sng" kern="0" dirty="0" smtClean="0">
                <a:solidFill>
                  <a:srgbClr val="FFC000"/>
                </a:solidFill>
                <a:latin typeface="Arial"/>
                <a:ea typeface="MS PGothic" pitchFamily="34" charset="-128"/>
                <a:cs typeface="Arial"/>
              </a:rPr>
              <a:t>فيديو : بنية الدماغ </a:t>
            </a:r>
            <a:endParaRPr lang="en-US" b="1" dirty="0">
              <a:solidFill>
                <a:srgbClr val="FFC000"/>
              </a:solidFill>
            </a:endParaRPr>
          </a:p>
        </p:txBody>
      </p:sp>
    </p:spTree>
    <p:extLst>
      <p:ext uri="{BB962C8B-B14F-4D97-AF65-F5344CB8AC3E}">
        <p14:creationId xmlns:p14="http://schemas.microsoft.com/office/powerpoint/2010/main" val="493649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33400"/>
            <a:ext cx="8305800" cy="1219200"/>
          </a:xfrm>
        </p:spPr>
        <p:txBody>
          <a:bodyPr/>
          <a:lstStyle/>
          <a:p>
            <a:pPr algn="r" rtl="1"/>
            <a:r>
              <a:rPr lang="ar-JO" b="1" u="sng" dirty="0" smtClean="0"/>
              <a:t>الدماغ </a:t>
            </a:r>
            <a:endParaRPr lang="fr-FR" b="1" u="sng"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438" y="1214422"/>
            <a:ext cx="2666394" cy="236220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4480" y="1214422"/>
            <a:ext cx="2679629" cy="237392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6116" y="4143380"/>
            <a:ext cx="2666395" cy="2362200"/>
          </a:xfrm>
          <a:prstGeom prst="rect">
            <a:avLst/>
          </a:prstGeom>
        </p:spPr>
      </p:pic>
      <p:sp>
        <p:nvSpPr>
          <p:cNvPr id="10" name="TextBox 9"/>
          <p:cNvSpPr txBox="1"/>
          <p:nvPr/>
        </p:nvSpPr>
        <p:spPr>
          <a:xfrm>
            <a:off x="142844" y="1714488"/>
            <a:ext cx="1524000" cy="923330"/>
          </a:xfrm>
          <a:prstGeom prst="rect">
            <a:avLst/>
          </a:prstGeom>
          <a:noFill/>
        </p:spPr>
        <p:txBody>
          <a:bodyPr wrap="square" rtlCol="0">
            <a:spAutoFit/>
          </a:bodyPr>
          <a:lstStyle/>
          <a:p>
            <a:pPr algn="r" rtl="1"/>
            <a:r>
              <a:rPr lang="ar-JO" sz="1800" b="1" dirty="0" smtClean="0"/>
              <a:t>الشكل 2 : الدماغ مع نقاط الاشتباك العصبي </a:t>
            </a:r>
            <a:endParaRPr lang="en-US" sz="1800" dirty="0"/>
          </a:p>
        </p:txBody>
      </p:sp>
      <p:sp>
        <p:nvSpPr>
          <p:cNvPr id="12" name="TextBox 11"/>
          <p:cNvSpPr txBox="1"/>
          <p:nvPr/>
        </p:nvSpPr>
        <p:spPr>
          <a:xfrm>
            <a:off x="1428728" y="4357694"/>
            <a:ext cx="1676702" cy="923330"/>
          </a:xfrm>
          <a:prstGeom prst="rect">
            <a:avLst/>
          </a:prstGeom>
          <a:noFill/>
        </p:spPr>
        <p:txBody>
          <a:bodyPr wrap="square" rtlCol="0">
            <a:spAutoFit/>
          </a:bodyPr>
          <a:lstStyle/>
          <a:p>
            <a:pPr algn="r" rtl="1"/>
            <a:r>
              <a:rPr lang="ar-JO" sz="1800" b="1" dirty="0" smtClean="0"/>
              <a:t>  الشكل </a:t>
            </a:r>
            <a:r>
              <a:rPr lang="en-US" sz="1800" b="1" dirty="0" smtClean="0"/>
              <a:t>3</a:t>
            </a:r>
            <a:r>
              <a:rPr lang="ar-JO" sz="1800" b="1" dirty="0" smtClean="0"/>
              <a:t> : الدماغ مع وصلات قوية بسبب الحب</a:t>
            </a:r>
            <a:endParaRPr lang="en-US" sz="1800" dirty="0"/>
          </a:p>
        </p:txBody>
      </p:sp>
      <p:sp>
        <p:nvSpPr>
          <p:cNvPr id="9" name="TextBox 8"/>
          <p:cNvSpPr txBox="1"/>
          <p:nvPr/>
        </p:nvSpPr>
        <p:spPr>
          <a:xfrm>
            <a:off x="7581920" y="1795450"/>
            <a:ext cx="1524000" cy="923330"/>
          </a:xfrm>
          <a:prstGeom prst="rect">
            <a:avLst/>
          </a:prstGeom>
          <a:noFill/>
        </p:spPr>
        <p:txBody>
          <a:bodyPr wrap="square" rtlCol="0">
            <a:spAutoFit/>
          </a:bodyPr>
          <a:lstStyle/>
          <a:p>
            <a:pPr algn="r" rtl="1"/>
            <a:r>
              <a:rPr lang="ar-JO" sz="1800" b="1" dirty="0" smtClean="0"/>
              <a:t>الشكل 1 : الدماغ مع الخلايا العصبية</a:t>
            </a:r>
            <a:endParaRPr lang="en-US" sz="1800" dirty="0"/>
          </a:p>
        </p:txBody>
      </p:sp>
    </p:spTree>
    <p:extLst>
      <p:ext uri="{BB962C8B-B14F-4D97-AF65-F5344CB8AC3E}">
        <p14:creationId xmlns:p14="http://schemas.microsoft.com/office/powerpoint/2010/main" val="356757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839200" cy="1219200"/>
          </a:xfrm>
        </p:spPr>
        <p:txBody>
          <a:bodyPr/>
          <a:lstStyle/>
          <a:p>
            <a:pPr algn="r" rtl="1"/>
            <a:r>
              <a:rPr lang="ar-JO" b="1" u="sng" dirty="0" smtClean="0"/>
              <a:t>كيف ينمو ويتطور دماغك </a:t>
            </a:r>
            <a:endParaRPr lang="en-US" b="1" u="sng" dirty="0"/>
          </a:p>
        </p:txBody>
      </p:sp>
      <p:sp>
        <p:nvSpPr>
          <p:cNvPr id="3" name="Content Placeholder 2"/>
          <p:cNvSpPr>
            <a:spLocks noGrp="1"/>
          </p:cNvSpPr>
          <p:nvPr>
            <p:ph idx="1"/>
          </p:nvPr>
        </p:nvSpPr>
        <p:spPr>
          <a:xfrm>
            <a:off x="419100" y="1371600"/>
            <a:ext cx="8305800" cy="1200144"/>
          </a:xfrm>
        </p:spPr>
        <p:txBody>
          <a:bodyPr/>
          <a:lstStyle/>
          <a:p>
            <a:pPr marL="0" indent="0" algn="r" rtl="1"/>
            <a:r>
              <a:rPr lang="ar-JO" dirty="0" smtClean="0">
                <a:cs typeface="+mn-cs"/>
              </a:rPr>
              <a:t>دعونا نفكر في المسار الذي يتم إنشاؤه لاستخدامها للحصول على المياه أو الذهاب إلى السوق.</a:t>
            </a:r>
            <a:endParaRPr lang="en-US" dirty="0">
              <a:cs typeface="+mn-cs"/>
            </a:endParaRPr>
          </a:p>
        </p:txBody>
      </p:sp>
      <p:pic>
        <p:nvPicPr>
          <p:cNvPr id="2050" name="Picture 2" descr="https://pixabay.com/static/uploads/photo/2015/03/26/10/01/landscape-690786_960_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743200"/>
            <a:ext cx="6327775" cy="3552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559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 y="381000"/>
            <a:ext cx="8305800" cy="904860"/>
          </a:xfrm>
        </p:spPr>
        <p:txBody>
          <a:bodyPr/>
          <a:lstStyle/>
          <a:p>
            <a:pPr algn="r" rtl="1"/>
            <a:r>
              <a:rPr lang="ar-JO" b="1" dirty="0" smtClean="0"/>
              <a:t>فيديو  : الدماغ  تحت الإجهاد </a:t>
            </a:r>
            <a:endParaRPr lang="en-US" b="1" dirty="0"/>
          </a:p>
        </p:txBody>
      </p:sp>
      <p:sp>
        <p:nvSpPr>
          <p:cNvPr id="6" name="TextBox 5"/>
          <p:cNvSpPr txBox="1"/>
          <p:nvPr/>
        </p:nvSpPr>
        <p:spPr>
          <a:xfrm>
            <a:off x="221390" y="990600"/>
            <a:ext cx="8617810" cy="1938992"/>
          </a:xfrm>
          <a:prstGeom prst="rect">
            <a:avLst/>
          </a:prstGeom>
          <a:noFill/>
        </p:spPr>
        <p:txBody>
          <a:bodyPr wrap="square" rtlCol="0">
            <a:spAutoFit/>
          </a:bodyPr>
          <a:lstStyle/>
          <a:p>
            <a:pPr>
              <a:defRPr/>
            </a:pPr>
            <a:endParaRPr lang="en-US" dirty="0" smtClean="0">
              <a:ea typeface="ＭＳ Ｐゴシック" charset="0"/>
              <a:cs typeface="ＭＳ Ｐゴシック" charset="0"/>
            </a:endParaRPr>
          </a:p>
          <a:p>
            <a:pPr algn="r" rtl="1">
              <a:defRPr/>
            </a:pPr>
            <a:r>
              <a:rPr lang="ar-JO" altLang="ja-JP" b="1" dirty="0" smtClean="0">
                <a:ea typeface="MS PGothic" charset="0"/>
                <a:cs typeface="Arial" charset="0"/>
              </a:rPr>
              <a:t>ماذا يحدث عندما لا يحصل الأطفال الذين يعانون من إجهاد على عناية من شخص بالغ؟</a:t>
            </a:r>
            <a:endParaRPr lang="en-US" b="1" dirty="0">
              <a:ea typeface="MS PGothic" charset="0"/>
              <a:cs typeface="Arial" charset="0"/>
            </a:endParaRPr>
          </a:p>
          <a:p>
            <a:pPr algn="ctr">
              <a:defRPr/>
            </a:pPr>
            <a:r>
              <a:rPr lang="ar-JO" b="1" dirty="0" smtClean="0">
                <a:solidFill>
                  <a:srgbClr val="FFC000"/>
                </a:solidFill>
                <a:ea typeface="MS PGothic" charset="0"/>
                <a:cs typeface="Arial" charset="0"/>
              </a:rPr>
              <a:t>الإجهاد الحاد يخرج النمو الصحي عن مساره</a:t>
            </a:r>
            <a:r>
              <a:rPr lang="ar-JO" b="1" dirty="0" smtClean="0">
                <a:ea typeface="MS PGothic" charset="0"/>
                <a:cs typeface="Arial" charset="0"/>
              </a:rPr>
              <a:t> </a:t>
            </a:r>
            <a:endParaRPr lang="en-US" b="1" dirty="0" smtClean="0">
              <a:ea typeface="MS PGothic" charset="0"/>
              <a:cs typeface="Arial" charset="0"/>
            </a:endParaRPr>
          </a:p>
          <a:p>
            <a:pPr>
              <a:defRPr/>
            </a:pPr>
            <a:endParaRPr lang="en-US" b="1" dirty="0">
              <a:ea typeface="MS PGothic" charset="0"/>
              <a:cs typeface="Arial"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2414" y="3063215"/>
            <a:ext cx="3355762" cy="2972922"/>
          </a:xfrm>
          <a:prstGeom prst="rect">
            <a:avLst/>
          </a:prstGeom>
        </p:spPr>
      </p:pic>
      <p:sp>
        <p:nvSpPr>
          <p:cNvPr id="7" name="TextBox 6"/>
          <p:cNvSpPr txBox="1"/>
          <p:nvPr/>
        </p:nvSpPr>
        <p:spPr>
          <a:xfrm>
            <a:off x="1219200" y="6248400"/>
            <a:ext cx="7467599" cy="369332"/>
          </a:xfrm>
          <a:prstGeom prst="rect">
            <a:avLst/>
          </a:prstGeom>
          <a:noFill/>
        </p:spPr>
        <p:txBody>
          <a:bodyPr wrap="square" rtlCol="0">
            <a:spAutoFit/>
          </a:bodyPr>
          <a:lstStyle/>
          <a:p>
            <a:pPr algn="r" rtl="1"/>
            <a:r>
              <a:rPr lang="ar-JO" sz="1800" b="1" dirty="0" smtClean="0"/>
              <a:t> الشكل  4: الدماغ مع نقاط الاشتباك العصبي التالفة بسبب الإجهاد الحاد </a:t>
            </a:r>
            <a:endParaRPr lang="en-US" sz="1800" dirty="0"/>
          </a:p>
        </p:txBody>
      </p:sp>
    </p:spTree>
    <p:extLst>
      <p:ext uri="{BB962C8B-B14F-4D97-AF65-F5344CB8AC3E}">
        <p14:creationId xmlns:p14="http://schemas.microsoft.com/office/powerpoint/2010/main" val="12788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Text Box 4"/>
          <p:cNvSpPr txBox="1">
            <a:spLocks noChangeArrowheads="1"/>
          </p:cNvSpPr>
          <p:nvPr/>
        </p:nvSpPr>
        <p:spPr bwMode="auto">
          <a:xfrm>
            <a:off x="2714612" y="5929330"/>
            <a:ext cx="5357850"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spcBef>
                <a:spcPct val="50000"/>
              </a:spcBef>
            </a:pPr>
            <a:r>
              <a:rPr lang="ar-SA" sz="1000" b="1" dirty="0" smtClean="0">
                <a:cs typeface="+mn-cs"/>
              </a:rPr>
              <a:t>المصدر: </a:t>
            </a:r>
            <a:r>
              <a:rPr lang="ar-SA" sz="1000" b="1" dirty="0" err="1" smtClean="0">
                <a:cs typeface="+mn-cs"/>
              </a:rPr>
              <a:t>سي</a:t>
            </a:r>
            <a:r>
              <a:rPr lang="ar-SA" sz="1000" b="1" dirty="0" smtClean="0">
                <a:cs typeface="+mn-cs"/>
              </a:rPr>
              <a:t>. أ. . نيلسون (2008) ومارشال </a:t>
            </a:r>
            <a:r>
              <a:rPr lang="ar-SA" sz="1000" b="1" dirty="0" err="1" smtClean="0">
                <a:cs typeface="+mn-cs"/>
              </a:rPr>
              <a:t>بي</a:t>
            </a:r>
            <a:r>
              <a:rPr lang="ar-SA" sz="1000" b="1" dirty="0" smtClean="0">
                <a:cs typeface="+mn-cs"/>
              </a:rPr>
              <a:t> </a:t>
            </a:r>
            <a:r>
              <a:rPr lang="ar-SA" sz="1000" b="1" dirty="0" err="1" smtClean="0">
                <a:cs typeface="+mn-cs"/>
              </a:rPr>
              <a:t>جي</a:t>
            </a:r>
            <a:r>
              <a:rPr lang="ar-SA" sz="1000" b="1" dirty="0" smtClean="0">
                <a:cs typeface="+mn-cs"/>
              </a:rPr>
              <a:t>، فوكس </a:t>
            </a:r>
            <a:r>
              <a:rPr lang="ar-SA" sz="1000" b="1" dirty="0" err="1" smtClean="0">
                <a:cs typeface="+mn-cs"/>
              </a:rPr>
              <a:t>ن</a:t>
            </a:r>
            <a:r>
              <a:rPr lang="ar-SA" sz="1000" b="1" dirty="0" smtClean="0">
                <a:cs typeface="+mn-cs"/>
              </a:rPr>
              <a:t>.أ.، ومجموعة </a:t>
            </a:r>
            <a:r>
              <a:rPr lang="ar-SA" sz="1000" b="1" dirty="0" err="1" smtClean="0">
                <a:cs typeface="+mn-cs"/>
              </a:rPr>
              <a:t>بيب</a:t>
            </a:r>
            <a:r>
              <a:rPr lang="ar-SA" sz="1000" b="1" dirty="0" smtClean="0">
                <a:cs typeface="+mn-cs"/>
              </a:rPr>
              <a:t> كور (2004</a:t>
            </a:r>
            <a:endParaRPr lang="en-US" dirty="0">
              <a:solidFill>
                <a:srgbClr val="000000"/>
              </a:solidFill>
              <a:latin typeface="Times" charset="0"/>
              <a:ea typeface="ＭＳ Ｐゴシック" charset="0"/>
              <a:cs typeface="+mn-cs"/>
            </a:endParaRPr>
          </a:p>
        </p:txBody>
      </p:sp>
      <p:pic>
        <p:nvPicPr>
          <p:cNvPr id="38914"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133600"/>
            <a:ext cx="2182813" cy="194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057400"/>
            <a:ext cx="2181225" cy="2005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Text Box 24"/>
          <p:cNvSpPr txBox="1">
            <a:spLocks noChangeArrowheads="1"/>
          </p:cNvSpPr>
          <p:nvPr/>
        </p:nvSpPr>
        <p:spPr bwMode="auto">
          <a:xfrm>
            <a:off x="5105400" y="4267200"/>
            <a:ext cx="21336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ar-JO" sz="1600" b="1" dirty="0" smtClean="0">
                <a:solidFill>
                  <a:srgbClr val="000000"/>
                </a:solidFill>
                <a:latin typeface="Verdana" charset="0"/>
                <a:ea typeface="ＭＳ Ｐゴシック" charset="0"/>
                <a:cs typeface="+mn-cs"/>
              </a:rPr>
              <a:t>إهمال مفرط</a:t>
            </a:r>
            <a:endParaRPr lang="en-US" sz="1600" b="1" dirty="0">
              <a:solidFill>
                <a:srgbClr val="000000"/>
              </a:solidFill>
              <a:latin typeface="Verdana" charset="0"/>
              <a:ea typeface="ＭＳ Ｐゴシック" charset="0"/>
              <a:cs typeface="+mn-cs"/>
            </a:endParaRPr>
          </a:p>
        </p:txBody>
      </p:sp>
      <p:sp>
        <p:nvSpPr>
          <p:cNvPr id="506886" name="Oval 25"/>
          <p:cNvSpPr>
            <a:spLocks noChangeArrowheads="1"/>
          </p:cNvSpPr>
          <p:nvPr/>
        </p:nvSpPr>
        <p:spPr bwMode="auto">
          <a:xfrm>
            <a:off x="2011363" y="1860550"/>
            <a:ext cx="1828800" cy="1524000"/>
          </a:xfrm>
          <a:prstGeom prst="ellipse">
            <a:avLst/>
          </a:prstGeom>
          <a:noFill/>
          <a:ln w="50800">
            <a:solidFill>
              <a:srgbClr val="BF2F37"/>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solidFill>
                <a:srgbClr val="000000"/>
              </a:solidFill>
              <a:latin typeface="Times" charset="0"/>
              <a:cs typeface="+mn-cs"/>
            </a:endParaRPr>
          </a:p>
        </p:txBody>
      </p:sp>
      <p:sp>
        <p:nvSpPr>
          <p:cNvPr id="506887" name="Oval 26"/>
          <p:cNvSpPr>
            <a:spLocks noChangeArrowheads="1"/>
          </p:cNvSpPr>
          <p:nvPr/>
        </p:nvSpPr>
        <p:spPr bwMode="auto">
          <a:xfrm>
            <a:off x="5148263" y="1874838"/>
            <a:ext cx="1828800" cy="1524000"/>
          </a:xfrm>
          <a:prstGeom prst="ellipse">
            <a:avLst/>
          </a:prstGeom>
          <a:noFill/>
          <a:ln w="50800">
            <a:solidFill>
              <a:srgbClr val="BF2F37"/>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solidFill>
                <a:srgbClr val="000000"/>
              </a:solidFill>
              <a:latin typeface="Times" charset="0"/>
              <a:cs typeface="+mn-cs"/>
            </a:endParaRPr>
          </a:p>
        </p:txBody>
      </p:sp>
      <p:sp>
        <p:nvSpPr>
          <p:cNvPr id="38919" name="Text Box 27"/>
          <p:cNvSpPr txBox="1">
            <a:spLocks noChangeArrowheads="1"/>
          </p:cNvSpPr>
          <p:nvPr/>
        </p:nvSpPr>
        <p:spPr bwMode="auto">
          <a:xfrm>
            <a:off x="1752600" y="4267200"/>
            <a:ext cx="27432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ar-JO" sz="1600" b="1" dirty="0" smtClean="0">
                <a:solidFill>
                  <a:srgbClr val="000000"/>
                </a:solidFill>
                <a:latin typeface="Verdana" charset="0"/>
                <a:ea typeface="ＭＳ Ｐゴシック" charset="0"/>
                <a:cs typeface="+mn-cs"/>
              </a:rPr>
              <a:t>علاقات ايجابية</a:t>
            </a:r>
            <a:endParaRPr lang="en-US" sz="1600" b="1" dirty="0">
              <a:solidFill>
                <a:srgbClr val="000000"/>
              </a:solidFill>
              <a:latin typeface="Verdana" charset="0"/>
              <a:ea typeface="ＭＳ Ｐゴシック" charset="0"/>
              <a:cs typeface="+mn-cs"/>
            </a:endParaRPr>
          </a:p>
        </p:txBody>
      </p:sp>
      <p:sp>
        <p:nvSpPr>
          <p:cNvPr id="38920" name="Rectangle 28"/>
          <p:cNvSpPr>
            <a:spLocks noChangeArrowheads="1"/>
          </p:cNvSpPr>
          <p:nvPr/>
        </p:nvSpPr>
        <p:spPr bwMode="auto">
          <a:xfrm>
            <a:off x="285720" y="357166"/>
            <a:ext cx="8686800"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r" rtl="1">
              <a:lnSpc>
                <a:spcPct val="120000"/>
              </a:lnSpc>
            </a:pPr>
            <a:r>
              <a:rPr lang="ar-JO" sz="3600" b="1" u="sng" dirty="0" smtClean="0">
                <a:solidFill>
                  <a:srgbClr val="000000"/>
                </a:solidFill>
                <a:cs typeface="+mn-cs"/>
              </a:rPr>
              <a:t>الحرمان الشديد يؤثر على قوة الدماغ </a:t>
            </a:r>
            <a:endParaRPr lang="en-US" sz="3600" b="1" u="sng" dirty="0">
              <a:solidFill>
                <a:srgbClr val="000000"/>
              </a:solidFill>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6886"/>
                                        </p:tgtEl>
                                        <p:attrNameLst>
                                          <p:attrName>style.visibility</p:attrName>
                                        </p:attrNameLst>
                                      </p:cBhvr>
                                      <p:to>
                                        <p:strVal val="visible"/>
                                      </p:to>
                                    </p:set>
                                    <p:animEffect transition="in" filter="wipe(down)">
                                      <p:cBhvr>
                                        <p:cTn id="7" dur="500"/>
                                        <p:tgtEl>
                                          <p:spTgt spid="5068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6887"/>
                                        </p:tgtEl>
                                        <p:attrNameLst>
                                          <p:attrName>style.visibility</p:attrName>
                                        </p:attrNameLst>
                                      </p:cBhvr>
                                      <p:to>
                                        <p:strVal val="visible"/>
                                      </p:to>
                                    </p:set>
                                    <p:animEffect transition="in" filter="wipe(down)">
                                      <p:cBhvr>
                                        <p:cTn id="12" dur="500"/>
                                        <p:tgtEl>
                                          <p:spTgt spid="506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86" grpId="0" animBg="1"/>
      <p:bldP spid="50688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381000"/>
            <a:ext cx="8305800" cy="1219200"/>
          </a:xfrm>
        </p:spPr>
        <p:txBody>
          <a:bodyPr/>
          <a:lstStyle/>
          <a:p>
            <a:pPr algn="r" rtl="1"/>
            <a:r>
              <a:rPr lang="ar-JO" b="1" u="sng" dirty="0" smtClean="0">
                <a:latin typeface="Arial" charset="0"/>
                <a:ea typeface="MS PGothic" charset="0"/>
              </a:rPr>
              <a:t>ماذا تلاحظ ؟ </a:t>
            </a:r>
            <a:endParaRPr lang="en-US" b="1" u="sng" dirty="0">
              <a:latin typeface="Arial" charset="0"/>
              <a:ea typeface="MS PGothic"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334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29311</TotalTime>
  <Words>3594</Words>
  <Application>Microsoft Macintosh PowerPoint</Application>
  <PresentationFormat>On-screen Show (4:3)</PresentationFormat>
  <Paragraphs>439</Paragraphs>
  <Slides>31</Slides>
  <Notes>31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31</vt:i4>
      </vt:variant>
    </vt:vector>
  </HeadingPairs>
  <TitlesOfParts>
    <vt:vector size="44" baseType="lpstr">
      <vt:lpstr>Akzidenz Grotesk BE Super</vt:lpstr>
      <vt:lpstr>Calibri</vt:lpstr>
      <vt:lpstr>MS PGothic</vt:lpstr>
      <vt:lpstr>ＭＳ Ｐゴシック</vt:lpstr>
      <vt:lpstr>Segoe UI</vt:lpstr>
      <vt:lpstr>Symbol</vt:lpstr>
      <vt:lpstr>Times</vt:lpstr>
      <vt:lpstr>Verdana</vt:lpstr>
      <vt:lpstr>Wingdings</vt:lpstr>
      <vt:lpstr>ヒラギノ角ゴ Pro W3</vt:lpstr>
      <vt:lpstr>Arial</vt:lpstr>
      <vt:lpstr>IRC_PP_pages_white</vt:lpstr>
      <vt:lpstr>IRC_PP_cover_1</vt:lpstr>
      <vt:lpstr>مجالات الشفاء والتعلم الآمن    تدريب الميسرين على مهارات الأبوة والأمومة    اليوم  الثاني  </vt:lpstr>
      <vt:lpstr>PowerPoint Presentation</vt:lpstr>
      <vt:lpstr>PowerPoint Presentation</vt:lpstr>
      <vt:lpstr>ما الذي يحدث في الدماغ ؟</vt:lpstr>
      <vt:lpstr>الدماغ </vt:lpstr>
      <vt:lpstr>كيف ينمو ويتطور دماغك </vt:lpstr>
      <vt:lpstr>فيديو  : الدماغ  تحت الإجهاد </vt:lpstr>
      <vt:lpstr>PowerPoint Presentation</vt:lpstr>
      <vt:lpstr>ماذا تلاحظ ؟ </vt:lpstr>
      <vt:lpstr>نضوج الدماغ</vt:lpstr>
      <vt:lpstr>صفحة الويب التفاعلية: كيف يستمر الدماغ بالنضج  حتى أوائل - منتصف العشرينات من العمر  </vt:lpstr>
      <vt:lpstr>PowerPoint Presentation</vt:lpstr>
      <vt:lpstr>كيف يمكن للاباء والامهات مساعدة أطفالهم للعيش حياة آمنة وصحية وسعيدة</vt:lpstr>
      <vt:lpstr>PowerPoint Presentation</vt:lpstr>
      <vt:lpstr>PowerPoint Presentation</vt:lpstr>
      <vt:lpstr>PowerPoint Presentation</vt:lpstr>
      <vt:lpstr>لعب الدور لتطبيق المهارات </vt:lpstr>
      <vt:lpstr>الطفولة والمراهقة </vt:lpstr>
      <vt:lpstr>رعاية حياة الاطفال </vt:lpstr>
      <vt:lpstr>القاعدة الذهبية لعلم النفس: يحتاج الأطفال ويريدون اهتمام الكبار</vt:lpstr>
      <vt:lpstr>فكر وشارك : الاهتمام الايجابي </vt:lpstr>
      <vt:lpstr>PowerPoint Presentation</vt:lpstr>
      <vt:lpstr>كيف يمكن للعبِ مع الأطفال ان يُشجع التطور والسلوك الإيجابي؟</vt:lpstr>
      <vt:lpstr>ما الذي يتعلمه الأطفال والآباء من خلال اللعب؟</vt:lpstr>
      <vt:lpstr>كيف ينبغي للاباء والامهات اللعب مع الأطفال؟</vt:lpstr>
      <vt:lpstr>لعب الادوار لتطبيق المهارات </vt:lpstr>
      <vt:lpstr>الثناء والتشجيع الايجابي </vt:lpstr>
      <vt:lpstr>تطبيق المهارات : الثناء</vt:lpstr>
      <vt:lpstr>PowerPoint Presentation</vt:lpstr>
      <vt:lpstr>استخلاص المعلومات </vt:lpstr>
      <vt:lpstr>أفكار حول جلسة اليوم </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Sandra Maignant</cp:lastModifiedBy>
  <cp:revision>780</cp:revision>
  <cp:lastPrinted>2009-12-29T15:08:35Z</cp:lastPrinted>
  <dcterms:created xsi:type="dcterms:W3CDTF">2009-12-29T15:03:30Z</dcterms:created>
  <dcterms:modified xsi:type="dcterms:W3CDTF">2018-05-17T11:15:32Z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