
<file path=[Content_Types].xml><?xml version="1.0" encoding="utf-8"?>
<Types xmlns="http://schemas.openxmlformats.org/package/2006/content-types">
  <Default Extension="xml" ContentType="application/xml"/>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4"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1" r:id="rId4"/>
    <p:sldMasterId id="2147483653" r:id="rId5"/>
  </p:sldMasterIdLst>
  <p:notesMasterIdLst>
    <p:notesMasterId r:id="rId39"/>
  </p:notesMasterIdLst>
  <p:sldIdLst>
    <p:sldId id="257" r:id="rId6"/>
    <p:sldId id="414" r:id="rId7"/>
    <p:sldId id="415" r:id="rId8"/>
    <p:sldId id="637" r:id="rId9"/>
    <p:sldId id="732" r:id="rId10"/>
    <p:sldId id="413" r:id="rId11"/>
    <p:sldId id="417" r:id="rId12"/>
    <p:sldId id="551" r:id="rId13"/>
    <p:sldId id="733" r:id="rId14"/>
    <p:sldId id="552" r:id="rId15"/>
    <p:sldId id="418" r:id="rId16"/>
    <p:sldId id="734" r:id="rId17"/>
    <p:sldId id="638" r:id="rId18"/>
    <p:sldId id="735" r:id="rId19"/>
    <p:sldId id="739" r:id="rId20"/>
    <p:sldId id="745" r:id="rId21"/>
    <p:sldId id="741" r:id="rId22"/>
    <p:sldId id="742" r:id="rId23"/>
    <p:sldId id="639" r:id="rId24"/>
    <p:sldId id="640" r:id="rId25"/>
    <p:sldId id="641" r:id="rId26"/>
    <p:sldId id="642" r:id="rId27"/>
    <p:sldId id="643" r:id="rId28"/>
    <p:sldId id="644" r:id="rId29"/>
    <p:sldId id="645" r:id="rId30"/>
    <p:sldId id="646" r:id="rId31"/>
    <p:sldId id="647" r:id="rId32"/>
    <p:sldId id="648" r:id="rId33"/>
    <p:sldId id="649" r:id="rId34"/>
    <p:sldId id="527" r:id="rId35"/>
    <p:sldId id="743" r:id="rId36"/>
    <p:sldId id="744" r:id="rId37"/>
    <p:sldId id="555" r:id="rId38"/>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1pPr>
    <a:lvl2pPr marL="4572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2pPr>
    <a:lvl3pPr marL="9144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3pPr>
    <a:lvl4pPr marL="13716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4pPr>
    <a:lvl5pPr marL="1828800" algn="l" rtl="0" eaLnBrk="0" fontAlgn="base" hangingPunct="0">
      <a:spcBef>
        <a:spcPct val="0"/>
      </a:spcBef>
      <a:spcAft>
        <a:spcPct val="0"/>
      </a:spcAft>
      <a:defRPr sz="2400" kern="1200">
        <a:solidFill>
          <a:schemeClr val="tx1"/>
        </a:solidFill>
        <a:latin typeface="Arial" charset="0"/>
        <a:ea typeface="ヒラギノ角ゴ Pro W3" charset="0"/>
        <a:cs typeface="ヒラギノ角ゴ Pro W3" charset="0"/>
      </a:defRPr>
    </a:lvl5pPr>
    <a:lvl6pPr marL="2286000" algn="l" defTabSz="457200" rtl="0" eaLnBrk="1" latinLnBrk="0" hangingPunct="1">
      <a:defRPr sz="2400" kern="1200">
        <a:solidFill>
          <a:schemeClr val="tx1"/>
        </a:solidFill>
        <a:latin typeface="Arial" charset="0"/>
        <a:ea typeface="ヒラギノ角ゴ Pro W3" charset="0"/>
        <a:cs typeface="ヒラギノ角ゴ Pro W3" charset="0"/>
      </a:defRPr>
    </a:lvl6pPr>
    <a:lvl7pPr marL="2743200" algn="l" defTabSz="457200" rtl="0" eaLnBrk="1" latinLnBrk="0" hangingPunct="1">
      <a:defRPr sz="2400" kern="1200">
        <a:solidFill>
          <a:schemeClr val="tx1"/>
        </a:solidFill>
        <a:latin typeface="Arial" charset="0"/>
        <a:ea typeface="ヒラギノ角ゴ Pro W3" charset="0"/>
        <a:cs typeface="ヒラギノ角ゴ Pro W3" charset="0"/>
      </a:defRPr>
    </a:lvl7pPr>
    <a:lvl8pPr marL="3200400" algn="l" defTabSz="457200" rtl="0" eaLnBrk="1" latinLnBrk="0" hangingPunct="1">
      <a:defRPr sz="2400" kern="1200">
        <a:solidFill>
          <a:schemeClr val="tx1"/>
        </a:solidFill>
        <a:latin typeface="Arial" charset="0"/>
        <a:ea typeface="ヒラギノ角ゴ Pro W3" charset="0"/>
        <a:cs typeface="ヒラギノ角ゴ Pro W3" charset="0"/>
      </a:defRPr>
    </a:lvl8pPr>
    <a:lvl9pPr marL="3657600" algn="l" defTabSz="457200" rtl="0" eaLnBrk="1" latinLnBrk="0" hangingPunct="1">
      <a:defRPr sz="2400" kern="1200">
        <a:solidFill>
          <a:schemeClr val="tx1"/>
        </a:solidFill>
        <a:latin typeface="Arial" charset="0"/>
        <a:ea typeface="ヒラギノ角ゴ Pro W3" charset="0"/>
        <a:cs typeface="ヒラギノ角ゴ Pro W3"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eth Keehn" initials="BK"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3CCCC"/>
    <a:srgbClr val="FDC82F"/>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97" autoAdjust="0"/>
    <p:restoredTop sz="93692" autoAdjust="0"/>
  </p:normalViewPr>
  <p:slideViewPr>
    <p:cSldViewPr>
      <p:cViewPr varScale="1">
        <p:scale>
          <a:sx n="66" d="100"/>
          <a:sy n="66" d="100"/>
        </p:scale>
        <p:origin x="800"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1" Type="http://schemas.openxmlformats.org/officeDocument/2006/relationships/slide" Target="slides/slide16.xml"/><Relationship Id="rId22" Type="http://schemas.openxmlformats.org/officeDocument/2006/relationships/slide" Target="slides/slide17.xml"/><Relationship Id="rId23" Type="http://schemas.openxmlformats.org/officeDocument/2006/relationships/slide" Target="slides/slide18.xml"/><Relationship Id="rId24" Type="http://schemas.openxmlformats.org/officeDocument/2006/relationships/slide" Target="slides/slide19.xml"/><Relationship Id="rId25" Type="http://schemas.openxmlformats.org/officeDocument/2006/relationships/slide" Target="slides/slide20.xml"/><Relationship Id="rId26" Type="http://schemas.openxmlformats.org/officeDocument/2006/relationships/slide" Target="slides/slide21.xml"/><Relationship Id="rId27" Type="http://schemas.openxmlformats.org/officeDocument/2006/relationships/slide" Target="slides/slide22.xml"/><Relationship Id="rId28" Type="http://schemas.openxmlformats.org/officeDocument/2006/relationships/slide" Target="slides/slide23.xml"/><Relationship Id="rId29" Type="http://schemas.openxmlformats.org/officeDocument/2006/relationships/slide" Target="slides/slide24.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30" Type="http://schemas.openxmlformats.org/officeDocument/2006/relationships/slide" Target="slides/slide25.xml"/><Relationship Id="rId31" Type="http://schemas.openxmlformats.org/officeDocument/2006/relationships/slide" Target="slides/slide26.xml"/><Relationship Id="rId32" Type="http://schemas.openxmlformats.org/officeDocument/2006/relationships/slide" Target="slides/slide27.xml"/><Relationship Id="rId9" Type="http://schemas.openxmlformats.org/officeDocument/2006/relationships/slide" Target="slides/slide4.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3" Type="http://schemas.openxmlformats.org/officeDocument/2006/relationships/slide" Target="slides/slide28.xml"/><Relationship Id="rId34" Type="http://schemas.openxmlformats.org/officeDocument/2006/relationships/slide" Target="slides/slide29.xml"/><Relationship Id="rId35" Type="http://schemas.openxmlformats.org/officeDocument/2006/relationships/slide" Target="slides/slide30.xml"/><Relationship Id="rId36" Type="http://schemas.openxmlformats.org/officeDocument/2006/relationships/slide" Target="slides/slide31.xml"/><Relationship Id="rId10" Type="http://schemas.openxmlformats.org/officeDocument/2006/relationships/slide" Target="slides/slide5.xml"/><Relationship Id="rId11" Type="http://schemas.openxmlformats.org/officeDocument/2006/relationships/slide" Target="slides/slide6.xml"/><Relationship Id="rId12" Type="http://schemas.openxmlformats.org/officeDocument/2006/relationships/slide" Target="slides/slide7.xml"/><Relationship Id="rId13" Type="http://schemas.openxmlformats.org/officeDocument/2006/relationships/slide" Target="slides/slide8.xml"/><Relationship Id="rId14" Type="http://schemas.openxmlformats.org/officeDocument/2006/relationships/slide" Target="slides/slide9.xml"/><Relationship Id="rId15" Type="http://schemas.openxmlformats.org/officeDocument/2006/relationships/slide" Target="slides/slide10.xml"/><Relationship Id="rId16" Type="http://schemas.openxmlformats.org/officeDocument/2006/relationships/slide" Target="slides/slide11.xml"/><Relationship Id="rId17" Type="http://schemas.openxmlformats.org/officeDocument/2006/relationships/slide" Target="slides/slide12.xml"/><Relationship Id="rId18" Type="http://schemas.openxmlformats.org/officeDocument/2006/relationships/slide" Target="slides/slide13.xml"/><Relationship Id="rId19" Type="http://schemas.openxmlformats.org/officeDocument/2006/relationships/slide" Target="slides/slide14.xml"/><Relationship Id="rId37" Type="http://schemas.openxmlformats.org/officeDocument/2006/relationships/slide" Target="slides/slide32.xml"/><Relationship Id="rId38" Type="http://schemas.openxmlformats.org/officeDocument/2006/relationships/slide" Target="slides/slide33.xml"/><Relationship Id="rId39" Type="http://schemas.openxmlformats.org/officeDocument/2006/relationships/notesMaster" Target="notesMasters/notesMaster1.xml"/><Relationship Id="rId40" Type="http://schemas.openxmlformats.org/officeDocument/2006/relationships/commentAuthors" Target="commentAuthors.xml"/><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84C92-DB8A-2644-8A27-3A9AC8E37B5E}" type="doc">
      <dgm:prSet loTypeId="urn:microsoft.com/office/officeart/2005/8/layout/pyramid1" loCatId="" qsTypeId="urn:microsoft.com/office/officeart/2005/8/quickstyle/simple4" qsCatId="simple" csTypeId="urn:microsoft.com/office/officeart/2005/8/colors/accent4_3" csCatId="accent4" phldr="1"/>
      <dgm:spPr/>
    </dgm:pt>
    <dgm:pt modelId="{B8D044B4-8A9F-5D4F-BFF7-3C3AF92EEDE0}">
      <dgm:prSet phldrT="[Text]" custT="1"/>
      <dgm:spPr/>
      <dgm:t>
        <a:bodyPr/>
        <a:lstStyle/>
        <a:p>
          <a:r>
            <a:rPr lang="en-US" sz="3600" dirty="0" smtClean="0"/>
            <a:t>Toxic stress</a:t>
          </a:r>
          <a:endParaRPr lang="en-US" sz="3600" dirty="0"/>
        </a:p>
      </dgm:t>
    </dgm:pt>
    <dgm:pt modelId="{367BE0CE-E8F1-FC4B-BFF9-0B436B031CF6}" type="parTrans" cxnId="{80638DCF-C18D-C342-B5BC-5DFB07729DCA}">
      <dgm:prSet/>
      <dgm:spPr/>
      <dgm:t>
        <a:bodyPr/>
        <a:lstStyle/>
        <a:p>
          <a:endParaRPr lang="en-US"/>
        </a:p>
      </dgm:t>
    </dgm:pt>
    <dgm:pt modelId="{E3A8BB68-CD24-3F47-98C6-1DF6535E6B92}" type="sibTrans" cxnId="{80638DCF-C18D-C342-B5BC-5DFB07729DCA}">
      <dgm:prSet/>
      <dgm:spPr/>
      <dgm:t>
        <a:bodyPr/>
        <a:lstStyle/>
        <a:p>
          <a:endParaRPr lang="en-US"/>
        </a:p>
      </dgm:t>
    </dgm:pt>
    <dgm:pt modelId="{041413E2-B8AE-5F4E-82A8-BFE8D7CC7380}">
      <dgm:prSet phldrT="[Text]" custT="1"/>
      <dgm:spPr/>
      <dgm:t>
        <a:bodyPr/>
        <a:lstStyle/>
        <a:p>
          <a:r>
            <a:rPr lang="en-US" sz="3600" dirty="0" smtClean="0"/>
            <a:t>Tolerable stress</a:t>
          </a:r>
          <a:endParaRPr lang="en-US" sz="3600" dirty="0"/>
        </a:p>
      </dgm:t>
    </dgm:pt>
    <dgm:pt modelId="{9FCF046D-948B-BB49-B72B-4CD372595501}" type="parTrans" cxnId="{2676E3B5-F889-054E-B709-E8896DB3C345}">
      <dgm:prSet/>
      <dgm:spPr/>
      <dgm:t>
        <a:bodyPr/>
        <a:lstStyle/>
        <a:p>
          <a:endParaRPr lang="en-US"/>
        </a:p>
      </dgm:t>
    </dgm:pt>
    <dgm:pt modelId="{CFB259EF-AD96-1B47-9213-646EE6B4A111}" type="sibTrans" cxnId="{2676E3B5-F889-054E-B709-E8896DB3C345}">
      <dgm:prSet/>
      <dgm:spPr/>
      <dgm:t>
        <a:bodyPr/>
        <a:lstStyle/>
        <a:p>
          <a:endParaRPr lang="en-US"/>
        </a:p>
      </dgm:t>
    </dgm:pt>
    <dgm:pt modelId="{4026A9CE-4F78-6549-BBD5-6723B24BAB61}">
      <dgm:prSet phldrT="[Text]" custT="1"/>
      <dgm:spPr/>
      <dgm:t>
        <a:bodyPr/>
        <a:lstStyle/>
        <a:p>
          <a:r>
            <a:rPr lang="en-US" sz="3600" dirty="0" smtClean="0"/>
            <a:t>Positive stress response</a:t>
          </a:r>
          <a:endParaRPr lang="en-US" sz="3600" dirty="0"/>
        </a:p>
      </dgm:t>
    </dgm:pt>
    <dgm:pt modelId="{B8F371DA-6584-3841-A063-564E56C264BB}" type="parTrans" cxnId="{6E2C8CCD-0C42-7342-A212-15CC92223599}">
      <dgm:prSet/>
      <dgm:spPr/>
      <dgm:t>
        <a:bodyPr/>
        <a:lstStyle/>
        <a:p>
          <a:endParaRPr lang="en-US"/>
        </a:p>
      </dgm:t>
    </dgm:pt>
    <dgm:pt modelId="{85B1C53A-A372-164A-B819-C477924EA1C3}" type="sibTrans" cxnId="{6E2C8CCD-0C42-7342-A212-15CC92223599}">
      <dgm:prSet/>
      <dgm:spPr/>
      <dgm:t>
        <a:bodyPr/>
        <a:lstStyle/>
        <a:p>
          <a:endParaRPr lang="en-US"/>
        </a:p>
      </dgm:t>
    </dgm:pt>
    <dgm:pt modelId="{53F503CA-165A-9D46-B70E-B40321B4E16D}" type="pres">
      <dgm:prSet presAssocID="{B4C84C92-DB8A-2644-8A27-3A9AC8E37B5E}" presName="Name0" presStyleCnt="0">
        <dgm:presLayoutVars>
          <dgm:dir/>
          <dgm:animLvl val="lvl"/>
          <dgm:resizeHandles val="exact"/>
        </dgm:presLayoutVars>
      </dgm:prSet>
      <dgm:spPr/>
    </dgm:pt>
    <dgm:pt modelId="{BD7F3C65-E9BF-6D4F-8CCC-D35FF649C5E1}" type="pres">
      <dgm:prSet presAssocID="{B8D044B4-8A9F-5D4F-BFF7-3C3AF92EEDE0}" presName="Name8" presStyleCnt="0"/>
      <dgm:spPr/>
    </dgm:pt>
    <dgm:pt modelId="{79510C6D-B817-1242-8229-26AFF5402D83}" type="pres">
      <dgm:prSet presAssocID="{B8D044B4-8A9F-5D4F-BFF7-3C3AF92EEDE0}" presName="level" presStyleLbl="node1" presStyleIdx="0" presStyleCnt="3">
        <dgm:presLayoutVars>
          <dgm:chMax val="1"/>
          <dgm:bulletEnabled val="1"/>
        </dgm:presLayoutVars>
      </dgm:prSet>
      <dgm:spPr/>
      <dgm:t>
        <a:bodyPr/>
        <a:lstStyle/>
        <a:p>
          <a:endParaRPr lang="en-US"/>
        </a:p>
      </dgm:t>
    </dgm:pt>
    <dgm:pt modelId="{4BF76FAD-B07C-ED4B-83BA-99884DD2E029}" type="pres">
      <dgm:prSet presAssocID="{B8D044B4-8A9F-5D4F-BFF7-3C3AF92EEDE0}" presName="levelTx" presStyleLbl="revTx" presStyleIdx="0" presStyleCnt="0">
        <dgm:presLayoutVars>
          <dgm:chMax val="1"/>
          <dgm:bulletEnabled val="1"/>
        </dgm:presLayoutVars>
      </dgm:prSet>
      <dgm:spPr/>
      <dgm:t>
        <a:bodyPr/>
        <a:lstStyle/>
        <a:p>
          <a:endParaRPr lang="en-US"/>
        </a:p>
      </dgm:t>
    </dgm:pt>
    <dgm:pt modelId="{E92BD91D-6BF8-2141-A92F-296FDFE33AFD}" type="pres">
      <dgm:prSet presAssocID="{041413E2-B8AE-5F4E-82A8-BFE8D7CC7380}" presName="Name8" presStyleCnt="0"/>
      <dgm:spPr/>
    </dgm:pt>
    <dgm:pt modelId="{CA0C721E-464D-0944-B156-E3B6F51F09F6}" type="pres">
      <dgm:prSet presAssocID="{041413E2-B8AE-5F4E-82A8-BFE8D7CC7380}" presName="level" presStyleLbl="node1" presStyleIdx="1" presStyleCnt="3">
        <dgm:presLayoutVars>
          <dgm:chMax val="1"/>
          <dgm:bulletEnabled val="1"/>
        </dgm:presLayoutVars>
      </dgm:prSet>
      <dgm:spPr/>
      <dgm:t>
        <a:bodyPr/>
        <a:lstStyle/>
        <a:p>
          <a:endParaRPr lang="en-US"/>
        </a:p>
      </dgm:t>
    </dgm:pt>
    <dgm:pt modelId="{4915EECE-123C-584C-938C-EFE096015CC9}" type="pres">
      <dgm:prSet presAssocID="{041413E2-B8AE-5F4E-82A8-BFE8D7CC7380}" presName="levelTx" presStyleLbl="revTx" presStyleIdx="0" presStyleCnt="0">
        <dgm:presLayoutVars>
          <dgm:chMax val="1"/>
          <dgm:bulletEnabled val="1"/>
        </dgm:presLayoutVars>
      </dgm:prSet>
      <dgm:spPr/>
      <dgm:t>
        <a:bodyPr/>
        <a:lstStyle/>
        <a:p>
          <a:endParaRPr lang="en-US"/>
        </a:p>
      </dgm:t>
    </dgm:pt>
    <dgm:pt modelId="{14FB2DE2-A1C5-F54C-8088-1D491856C4E2}" type="pres">
      <dgm:prSet presAssocID="{4026A9CE-4F78-6549-BBD5-6723B24BAB61}" presName="Name8" presStyleCnt="0"/>
      <dgm:spPr/>
    </dgm:pt>
    <dgm:pt modelId="{6EDF8757-CCEF-904A-A4A9-EDFDD773256F}" type="pres">
      <dgm:prSet presAssocID="{4026A9CE-4F78-6549-BBD5-6723B24BAB61}" presName="level" presStyleLbl="node1" presStyleIdx="2" presStyleCnt="3">
        <dgm:presLayoutVars>
          <dgm:chMax val="1"/>
          <dgm:bulletEnabled val="1"/>
        </dgm:presLayoutVars>
      </dgm:prSet>
      <dgm:spPr/>
      <dgm:t>
        <a:bodyPr/>
        <a:lstStyle/>
        <a:p>
          <a:endParaRPr lang="en-US"/>
        </a:p>
      </dgm:t>
    </dgm:pt>
    <dgm:pt modelId="{E810AAF8-61AA-BD44-8779-0617B1991ED5}" type="pres">
      <dgm:prSet presAssocID="{4026A9CE-4F78-6549-BBD5-6723B24BAB61}" presName="levelTx" presStyleLbl="revTx" presStyleIdx="0" presStyleCnt="0">
        <dgm:presLayoutVars>
          <dgm:chMax val="1"/>
          <dgm:bulletEnabled val="1"/>
        </dgm:presLayoutVars>
      </dgm:prSet>
      <dgm:spPr/>
      <dgm:t>
        <a:bodyPr/>
        <a:lstStyle/>
        <a:p>
          <a:endParaRPr lang="en-US"/>
        </a:p>
      </dgm:t>
    </dgm:pt>
  </dgm:ptLst>
  <dgm:cxnLst>
    <dgm:cxn modelId="{8A321DEF-E620-F14D-B7EA-B1F20EBFF009}" type="presOf" srcId="{4026A9CE-4F78-6549-BBD5-6723B24BAB61}" destId="{6EDF8757-CCEF-904A-A4A9-EDFDD773256F}" srcOrd="0" destOrd="0" presId="urn:microsoft.com/office/officeart/2005/8/layout/pyramid1"/>
    <dgm:cxn modelId="{95F603DE-8FB2-8E43-AE89-87338B3D0228}" type="presOf" srcId="{B8D044B4-8A9F-5D4F-BFF7-3C3AF92EEDE0}" destId="{79510C6D-B817-1242-8229-26AFF5402D83}" srcOrd="0" destOrd="0" presId="urn:microsoft.com/office/officeart/2005/8/layout/pyramid1"/>
    <dgm:cxn modelId="{529CC60B-3F7B-9740-AB5F-42D157145CBE}" type="presOf" srcId="{B4C84C92-DB8A-2644-8A27-3A9AC8E37B5E}" destId="{53F503CA-165A-9D46-B70E-B40321B4E16D}" srcOrd="0" destOrd="0" presId="urn:microsoft.com/office/officeart/2005/8/layout/pyramid1"/>
    <dgm:cxn modelId="{CAD3E04D-2B37-284B-94C6-D80567DFDB2D}" type="presOf" srcId="{4026A9CE-4F78-6549-BBD5-6723B24BAB61}" destId="{E810AAF8-61AA-BD44-8779-0617B1991ED5}" srcOrd="1" destOrd="0" presId="urn:microsoft.com/office/officeart/2005/8/layout/pyramid1"/>
    <dgm:cxn modelId="{2676E3B5-F889-054E-B709-E8896DB3C345}" srcId="{B4C84C92-DB8A-2644-8A27-3A9AC8E37B5E}" destId="{041413E2-B8AE-5F4E-82A8-BFE8D7CC7380}" srcOrd="1" destOrd="0" parTransId="{9FCF046D-948B-BB49-B72B-4CD372595501}" sibTransId="{CFB259EF-AD96-1B47-9213-646EE6B4A111}"/>
    <dgm:cxn modelId="{C5349A70-0D4E-E54F-8317-3C7A942E90E5}" type="presOf" srcId="{041413E2-B8AE-5F4E-82A8-BFE8D7CC7380}" destId="{4915EECE-123C-584C-938C-EFE096015CC9}" srcOrd="1" destOrd="0" presId="urn:microsoft.com/office/officeart/2005/8/layout/pyramid1"/>
    <dgm:cxn modelId="{80638DCF-C18D-C342-B5BC-5DFB07729DCA}" srcId="{B4C84C92-DB8A-2644-8A27-3A9AC8E37B5E}" destId="{B8D044B4-8A9F-5D4F-BFF7-3C3AF92EEDE0}" srcOrd="0" destOrd="0" parTransId="{367BE0CE-E8F1-FC4B-BFF9-0B436B031CF6}" sibTransId="{E3A8BB68-CD24-3F47-98C6-1DF6535E6B92}"/>
    <dgm:cxn modelId="{4C4DB3AD-6579-D24A-982F-164A57C92247}" type="presOf" srcId="{041413E2-B8AE-5F4E-82A8-BFE8D7CC7380}" destId="{CA0C721E-464D-0944-B156-E3B6F51F09F6}" srcOrd="0" destOrd="0" presId="urn:microsoft.com/office/officeart/2005/8/layout/pyramid1"/>
    <dgm:cxn modelId="{FCEB992A-6FC6-304F-BBDF-50D591EAC52B}" type="presOf" srcId="{B8D044B4-8A9F-5D4F-BFF7-3C3AF92EEDE0}" destId="{4BF76FAD-B07C-ED4B-83BA-99884DD2E029}" srcOrd="1" destOrd="0" presId="urn:microsoft.com/office/officeart/2005/8/layout/pyramid1"/>
    <dgm:cxn modelId="{6E2C8CCD-0C42-7342-A212-15CC92223599}" srcId="{B4C84C92-DB8A-2644-8A27-3A9AC8E37B5E}" destId="{4026A9CE-4F78-6549-BBD5-6723B24BAB61}" srcOrd="2" destOrd="0" parTransId="{B8F371DA-6584-3841-A063-564E56C264BB}" sibTransId="{85B1C53A-A372-164A-B819-C477924EA1C3}"/>
    <dgm:cxn modelId="{94EC4520-9539-8248-975C-766D2C4B91DA}" type="presParOf" srcId="{53F503CA-165A-9D46-B70E-B40321B4E16D}" destId="{BD7F3C65-E9BF-6D4F-8CCC-D35FF649C5E1}" srcOrd="0" destOrd="0" presId="urn:microsoft.com/office/officeart/2005/8/layout/pyramid1"/>
    <dgm:cxn modelId="{D59A09E5-CBD2-B74C-AC4B-B51B5E7CE2DC}" type="presParOf" srcId="{BD7F3C65-E9BF-6D4F-8CCC-D35FF649C5E1}" destId="{79510C6D-B817-1242-8229-26AFF5402D83}" srcOrd="0" destOrd="0" presId="urn:microsoft.com/office/officeart/2005/8/layout/pyramid1"/>
    <dgm:cxn modelId="{222BF41D-B266-D746-80F9-CE882B06724E}" type="presParOf" srcId="{BD7F3C65-E9BF-6D4F-8CCC-D35FF649C5E1}" destId="{4BF76FAD-B07C-ED4B-83BA-99884DD2E029}" srcOrd="1" destOrd="0" presId="urn:microsoft.com/office/officeart/2005/8/layout/pyramid1"/>
    <dgm:cxn modelId="{0BED44A5-6D74-E643-8621-A6C371DFF7F2}" type="presParOf" srcId="{53F503CA-165A-9D46-B70E-B40321B4E16D}" destId="{E92BD91D-6BF8-2141-A92F-296FDFE33AFD}" srcOrd="1" destOrd="0" presId="urn:microsoft.com/office/officeart/2005/8/layout/pyramid1"/>
    <dgm:cxn modelId="{A7BFF708-BB16-0944-923E-BD906D07DFA4}" type="presParOf" srcId="{E92BD91D-6BF8-2141-A92F-296FDFE33AFD}" destId="{CA0C721E-464D-0944-B156-E3B6F51F09F6}" srcOrd="0" destOrd="0" presId="urn:microsoft.com/office/officeart/2005/8/layout/pyramid1"/>
    <dgm:cxn modelId="{33FFFAF3-9F30-5348-9989-D7C56F50DB85}" type="presParOf" srcId="{E92BD91D-6BF8-2141-A92F-296FDFE33AFD}" destId="{4915EECE-123C-584C-938C-EFE096015CC9}" srcOrd="1" destOrd="0" presId="urn:microsoft.com/office/officeart/2005/8/layout/pyramid1"/>
    <dgm:cxn modelId="{D8B2F61A-629F-2641-9888-1B64A20C37DF}" type="presParOf" srcId="{53F503CA-165A-9D46-B70E-B40321B4E16D}" destId="{14FB2DE2-A1C5-F54C-8088-1D491856C4E2}" srcOrd="2" destOrd="0" presId="urn:microsoft.com/office/officeart/2005/8/layout/pyramid1"/>
    <dgm:cxn modelId="{DCF09A4F-45E1-C740-91E8-E54F2840D834}" type="presParOf" srcId="{14FB2DE2-A1C5-F54C-8088-1D491856C4E2}" destId="{6EDF8757-CCEF-904A-A4A9-EDFDD773256F}" srcOrd="0" destOrd="0" presId="urn:microsoft.com/office/officeart/2005/8/layout/pyramid1"/>
    <dgm:cxn modelId="{E871B80B-0118-D14A-BC25-65E73C801C49}" type="presParOf" srcId="{14FB2DE2-A1C5-F54C-8088-1D491856C4E2}" destId="{E810AAF8-61AA-BD44-8779-0617B1991ED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510C6D-B817-1242-8229-26AFF5402D83}">
      <dsp:nvSpPr>
        <dsp:cNvPr id="0" name=""/>
        <dsp:cNvSpPr/>
      </dsp:nvSpPr>
      <dsp:spPr>
        <a:xfrm>
          <a:off x="2768600" y="0"/>
          <a:ext cx="2768600" cy="1143000"/>
        </a:xfrm>
        <a:prstGeom prst="trapezoid">
          <a:avLst>
            <a:gd name="adj" fmla="val 121111"/>
          </a:avLst>
        </a:prstGeom>
        <a:gradFill rotWithShape="0">
          <a:gsLst>
            <a:gs pos="0">
              <a:schemeClr val="accent4">
                <a:shade val="80000"/>
                <a:hueOff val="0"/>
                <a:satOff val="0"/>
                <a:lumOff val="0"/>
                <a:alphaOff val="0"/>
                <a:tint val="100000"/>
                <a:shade val="100000"/>
                <a:satMod val="130000"/>
              </a:schemeClr>
            </a:gs>
            <a:gs pos="100000">
              <a:schemeClr val="accent4">
                <a:shade val="8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Toxic stress</a:t>
          </a:r>
          <a:endParaRPr lang="en-US" sz="3600" kern="1200" dirty="0"/>
        </a:p>
      </dsp:txBody>
      <dsp:txXfrm>
        <a:off x="2768600" y="0"/>
        <a:ext cx="2768600" cy="1143000"/>
      </dsp:txXfrm>
    </dsp:sp>
    <dsp:sp modelId="{CA0C721E-464D-0944-B156-E3B6F51F09F6}">
      <dsp:nvSpPr>
        <dsp:cNvPr id="0" name=""/>
        <dsp:cNvSpPr/>
      </dsp:nvSpPr>
      <dsp:spPr>
        <a:xfrm>
          <a:off x="1384300" y="1143000"/>
          <a:ext cx="5537200" cy="1143000"/>
        </a:xfrm>
        <a:prstGeom prst="trapezoid">
          <a:avLst>
            <a:gd name="adj" fmla="val 121111"/>
          </a:avLst>
        </a:prstGeom>
        <a:gradFill rotWithShape="0">
          <a:gsLst>
            <a:gs pos="0">
              <a:schemeClr val="accent4">
                <a:shade val="80000"/>
                <a:hueOff val="-167832"/>
                <a:satOff val="9394"/>
                <a:lumOff val="13336"/>
                <a:alphaOff val="0"/>
                <a:tint val="100000"/>
                <a:shade val="100000"/>
                <a:satMod val="130000"/>
              </a:schemeClr>
            </a:gs>
            <a:gs pos="100000">
              <a:schemeClr val="accent4">
                <a:shade val="80000"/>
                <a:hueOff val="-167832"/>
                <a:satOff val="9394"/>
                <a:lumOff val="1333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Tolerable stress</a:t>
          </a:r>
          <a:endParaRPr lang="en-US" sz="3600" kern="1200" dirty="0"/>
        </a:p>
      </dsp:txBody>
      <dsp:txXfrm>
        <a:off x="2353309" y="1143000"/>
        <a:ext cx="3599180" cy="1143000"/>
      </dsp:txXfrm>
    </dsp:sp>
    <dsp:sp modelId="{6EDF8757-CCEF-904A-A4A9-EDFDD773256F}">
      <dsp:nvSpPr>
        <dsp:cNvPr id="0" name=""/>
        <dsp:cNvSpPr/>
      </dsp:nvSpPr>
      <dsp:spPr>
        <a:xfrm>
          <a:off x="0" y="2286000"/>
          <a:ext cx="8305799" cy="1143000"/>
        </a:xfrm>
        <a:prstGeom prst="trapezoid">
          <a:avLst>
            <a:gd name="adj" fmla="val 121111"/>
          </a:avLst>
        </a:prstGeom>
        <a:gradFill rotWithShape="0">
          <a:gsLst>
            <a:gs pos="0">
              <a:schemeClr val="accent4">
                <a:shade val="80000"/>
                <a:hueOff val="-335664"/>
                <a:satOff val="18788"/>
                <a:lumOff val="26672"/>
                <a:alphaOff val="0"/>
                <a:tint val="100000"/>
                <a:shade val="100000"/>
                <a:satMod val="130000"/>
              </a:schemeClr>
            </a:gs>
            <a:gs pos="100000">
              <a:schemeClr val="accent4">
                <a:shade val="80000"/>
                <a:hueOff val="-335664"/>
                <a:satOff val="18788"/>
                <a:lumOff val="2667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US" sz="3600" kern="1200" dirty="0" smtClean="0"/>
            <a:t>Positive stress response</a:t>
          </a:r>
          <a:endParaRPr lang="en-US" sz="3600" kern="1200" dirty="0"/>
        </a:p>
      </dsp:txBody>
      <dsp:txXfrm>
        <a:off x="1453515" y="2286000"/>
        <a:ext cx="5398770"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1" name="Rectangle 1027"/>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5124"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2293" name="Rectangle 1029"/>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294" name="Rectangle 1030"/>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pitchFamily="-110" charset="0"/>
                <a:ea typeface="ヒラギノ角ゴ Pro W3" pitchFamily="-110" charset="-128"/>
                <a:cs typeface="ヒラギノ角ゴ Pro W3" pitchFamily="-110" charset="-128"/>
              </a:defRPr>
            </a:lvl1pPr>
          </a:lstStyle>
          <a:p>
            <a:pPr>
              <a:defRPr/>
            </a:pPr>
            <a:endParaRPr lang="en-US"/>
          </a:p>
        </p:txBody>
      </p:sp>
      <p:sp>
        <p:nvSpPr>
          <p:cNvPr id="12295" name="Rectangle 1031"/>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4FC8E043-22A8-1E4D-AA76-7CFE5802A769}" type="slidenum">
              <a:rPr lang="en-US"/>
              <a:pPr>
                <a:defRPr/>
              </a:pPr>
              <a:t>‹#›</a:t>
            </a:fld>
            <a:endParaRPr lang="en-US"/>
          </a:p>
        </p:txBody>
      </p:sp>
    </p:spTree>
    <p:extLst>
      <p:ext uri="{BB962C8B-B14F-4D97-AF65-F5344CB8AC3E}">
        <p14:creationId xmlns:p14="http://schemas.microsoft.com/office/powerpoint/2010/main" val="90768100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1pPr>
    <a:lvl2pPr marL="4572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2pPr>
    <a:lvl3pPr marL="9144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3pPr>
    <a:lvl4pPr marL="13716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4pPr>
    <a:lvl5pPr marL="1828800" algn="l" rtl="0" eaLnBrk="0" fontAlgn="base" hangingPunct="0">
      <a:spcBef>
        <a:spcPct val="30000"/>
      </a:spcBef>
      <a:spcAft>
        <a:spcPct val="0"/>
      </a:spcAft>
      <a:defRPr sz="1200" kern="1200">
        <a:solidFill>
          <a:schemeClr val="tx1"/>
        </a:solidFill>
        <a:latin typeface="Arial" pitchFamily="-110" charset="0"/>
        <a:ea typeface="ヒラギノ角ゴ Pro W3" pitchFamily="-110" charset="-128"/>
        <a:cs typeface="ヒラギノ角ゴ Pro W3" pitchFamily="-110" charset="-128"/>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1031"/>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6E3DC40F-7810-C149-A9B5-B07C8A70821E}" type="slidenum">
              <a:rPr lang="en-US" sz="1200"/>
              <a:pPr/>
              <a:t>1</a:t>
            </a:fld>
            <a:endParaRPr lang="en-US" sz="1200"/>
          </a:p>
        </p:txBody>
      </p:sp>
      <p:sp>
        <p:nvSpPr>
          <p:cNvPr id="7170" name="Rectangle 2"/>
          <p:cNvSpPr>
            <a:spLocks noGrp="1" noRot="1" noChangeAspect="1" noChangeArrowheads="1" noTextEdit="1"/>
          </p:cNvSpPr>
          <p:nvPr>
            <p:ph type="sldImg"/>
          </p:nvPr>
        </p:nvSpPr>
        <p:spPr>
          <a:ln/>
        </p:spPr>
      </p:sp>
      <p:sp>
        <p:nvSpPr>
          <p:cNvPr id="7171" name="Rectangle 3"/>
          <p:cNvSpPr>
            <a:spLocks noGrp="1" noChangeArrowheads="1"/>
          </p:cNvSpPr>
          <p:nvPr>
            <p:ph type="body" idx="1"/>
          </p:nvPr>
        </p:nvSpPr>
        <p:spPr>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endParaRPr lang="en-US">
              <a:latin typeface="Arial" charset="0"/>
              <a:ea typeface="ヒラギノ角ゴ Pro W3" charset="0"/>
              <a:cs typeface="ヒラギノ角ゴ Pro W3" charset="0"/>
            </a:endParaRPr>
          </a:p>
        </p:txBody>
      </p:sp>
    </p:spTree>
    <p:extLst>
      <p:ext uri="{BB962C8B-B14F-4D97-AF65-F5344CB8AC3E}">
        <p14:creationId xmlns:p14="http://schemas.microsoft.com/office/powerpoint/2010/main" val="1752646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Goes with section 1.3 in </a:t>
            </a:r>
            <a:r>
              <a:rPr lang="en-US" dirty="0" err="1" smtClean="0"/>
              <a:t>ToT</a:t>
            </a:r>
            <a:r>
              <a:rPr lang="en-US" dirty="0" smtClean="0"/>
              <a:t> manual. </a:t>
            </a:r>
          </a:p>
          <a:p>
            <a:pPr marL="0" indent="0">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10</a:t>
            </a:fld>
            <a:endParaRPr lang="en-US"/>
          </a:p>
        </p:txBody>
      </p:sp>
    </p:spTree>
    <p:extLst>
      <p:ext uri="{BB962C8B-B14F-4D97-AF65-F5344CB8AC3E}">
        <p14:creationId xmlns:p14="http://schemas.microsoft.com/office/powerpoint/2010/main" val="565022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Goes with section</a:t>
            </a:r>
            <a:r>
              <a:rPr lang="en-US" baseline="0" dirty="0" smtClean="0">
                <a:latin typeface="Arial" charset="0"/>
                <a:ea typeface="ヒラギノ角ゴ Pro W3" charset="0"/>
                <a:cs typeface="ヒラギノ角ゴ Pro W3" charset="0"/>
              </a:rPr>
              <a:t> 1.3 in manual. </a:t>
            </a:r>
          </a:p>
          <a:p>
            <a:endParaRPr lang="en-US" baseline="0"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Neurology, psychology, nutrition, mental and public health, sociology…</a:t>
            </a:r>
          </a:p>
          <a:p>
            <a:endParaRPr lang="en-US" dirty="0" smtClean="0">
              <a:latin typeface="Arial" charset="0"/>
              <a:ea typeface="ヒラギノ角ゴ Pro W3" charset="0"/>
              <a:cs typeface="ヒラギノ角ゴ Pro W3" charset="0"/>
            </a:endParaRPr>
          </a:p>
          <a:p>
            <a:r>
              <a:rPr lang="en-US" dirty="0" smtClean="0">
                <a:latin typeface="Arial" charset="0"/>
                <a:ea typeface="ヒラギノ角ゴ Pro W3" charset="0"/>
                <a:cs typeface="ヒラギノ角ゴ Pro W3" charset="0"/>
              </a:rPr>
              <a:t>Parents who support their children and show affection, supervise and provide them with safe discipline, influence their children’s healthy development and well-being. </a:t>
            </a:r>
          </a:p>
          <a:p>
            <a:r>
              <a:rPr lang="en-US" dirty="0" smtClean="0">
                <a:latin typeface="Arial" charset="0"/>
                <a:ea typeface="ヒラギノ角ゴ Pro W3" charset="0"/>
                <a:cs typeface="ヒラギノ角ゴ Pro W3" charset="0"/>
              </a:rPr>
              <a:t>Peaceful, non-violent homes allow for more supportive and nurturing parent–child relationships that help children become good students and productive community members. </a:t>
            </a:r>
          </a:p>
          <a:p>
            <a:endParaRPr lang="en-US" dirty="0">
              <a:latin typeface="Arial" charset="0"/>
              <a:ea typeface="ヒラギノ角ゴ Pro W3" charset="0"/>
              <a:cs typeface="ヒラギノ角ゴ Pro W3" charset="0"/>
            </a:endParaRPr>
          </a:p>
          <a:p>
            <a:r>
              <a:rPr lang="en-US" b="1" dirty="0">
                <a:latin typeface="Arial" charset="0"/>
                <a:ea typeface="ヒラギノ角ゴ Pro W3" charset="0"/>
                <a:cs typeface="ヒラギノ角ゴ Pro W3" charset="0"/>
              </a:rPr>
              <a:t>A child’s early years are critical for both brain development and building a foundation of emotional security and parents play a critical part in helping their children achieve healthy brain development and security. </a:t>
            </a:r>
            <a:endParaRPr lang="en-US" dirty="0">
              <a:latin typeface="Arial" charset="0"/>
              <a:ea typeface="ヒラギノ角ゴ Pro W3" charset="0"/>
              <a:cs typeface="ヒラギノ角ゴ Pro W3" charset="0"/>
            </a:endParaRPr>
          </a:p>
          <a:p>
            <a:endParaRPr lang="en-US" sz="800" dirty="0">
              <a:latin typeface="Arial" charset="0"/>
              <a:ea typeface="ヒラギノ角ゴ Pro W3" charset="0"/>
              <a:cs typeface="ヒラギノ角ゴ Pro W3" charset="0"/>
            </a:endParaRPr>
          </a:p>
          <a:p>
            <a:endParaRPr lang="en-US" sz="800" dirty="0" smtClean="0">
              <a:latin typeface="Arial" charset="0"/>
              <a:ea typeface="ヒラギノ角ゴ Pro W3" charset="0"/>
              <a:cs typeface="ヒラギノ角ゴ Pro W3" charset="0"/>
            </a:endParaRPr>
          </a:p>
          <a:p>
            <a:r>
              <a:rPr lang="en-US" sz="800" dirty="0" smtClean="0">
                <a:latin typeface="Arial" charset="0"/>
                <a:ea typeface="ヒラギノ角ゴ Pro W3" charset="0"/>
                <a:cs typeface="ヒラギノ角ゴ Pro W3" charset="0"/>
              </a:rPr>
              <a:t>MRDC (2013) Strengthening Low-Income Families: A Research Agenda for Parenting, Relationship, and Fatherhood Programs. Available at: http://</a:t>
            </a:r>
            <a:r>
              <a:rPr lang="en-US" sz="800" dirty="0" err="1" smtClean="0">
                <a:latin typeface="Arial" charset="0"/>
                <a:ea typeface="ヒラギノ角ゴ Pro W3" charset="0"/>
                <a:cs typeface="ヒラギノ角ゴ Pro W3" charset="0"/>
              </a:rPr>
              <a:t>www.mdrc.org</a:t>
            </a:r>
            <a:r>
              <a:rPr lang="en-US" sz="800" dirty="0" smtClean="0">
                <a:latin typeface="Arial" charset="0"/>
                <a:ea typeface="ヒラギノ角ゴ Pro W3" charset="0"/>
                <a:cs typeface="ヒラギノ角ゴ Pro W3" charset="0"/>
              </a:rPr>
              <a:t>/publication/strengthening-low-income-families-research-agenda-parenting-relationship-and-fatherhood</a:t>
            </a:r>
          </a:p>
          <a:p>
            <a:endParaRPr lang="en-US" dirty="0">
              <a:latin typeface="Arial" charset="0"/>
              <a:ea typeface="ヒラギノ角ゴ Pro W3" charset="0"/>
              <a:cs typeface="ヒラギノ角ゴ Pro W3" charset="0"/>
            </a:endParaRPr>
          </a:p>
        </p:txBody>
      </p:sp>
      <p:sp>
        <p:nvSpPr>
          <p:cNvPr id="2457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77A41ACF-2221-C249-A5BD-C215BDD8792B}" type="slidenum">
              <a:rPr lang="en-US" sz="1200"/>
              <a:pPr/>
              <a:t>11</a:t>
            </a:fld>
            <a:endParaRPr lang="en-US" sz="1200"/>
          </a:p>
        </p:txBody>
      </p:sp>
    </p:spTree>
    <p:extLst>
      <p:ext uri="{BB962C8B-B14F-4D97-AF65-F5344CB8AC3E}">
        <p14:creationId xmlns:p14="http://schemas.microsoft.com/office/powerpoint/2010/main" val="2425034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1.3</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12</a:t>
            </a:fld>
            <a:endParaRPr lang="en-US"/>
          </a:p>
        </p:txBody>
      </p:sp>
    </p:spTree>
    <p:extLst>
      <p:ext uri="{BB962C8B-B14F-4D97-AF65-F5344CB8AC3E}">
        <p14:creationId xmlns:p14="http://schemas.microsoft.com/office/powerpoint/2010/main" val="3948568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session 1.3 in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13</a:t>
            </a:fld>
            <a:endParaRPr lang="en-US"/>
          </a:p>
        </p:txBody>
      </p:sp>
    </p:spTree>
    <p:extLst>
      <p:ext uri="{BB962C8B-B14F-4D97-AF65-F5344CB8AC3E}">
        <p14:creationId xmlns:p14="http://schemas.microsoft.com/office/powerpoint/2010/main" val="2526162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Goes with section 1.4</a:t>
            </a:r>
            <a:r>
              <a:rPr lang="en-US" baseline="0" dirty="0" smtClean="0"/>
              <a:t> </a:t>
            </a:r>
            <a:r>
              <a:rPr lang="en-US" dirty="0" smtClean="0"/>
              <a:t>- Sex and Gender</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14</a:t>
            </a:fld>
            <a:endParaRPr lang="en-US"/>
          </a:p>
        </p:txBody>
      </p:sp>
    </p:spTree>
    <p:extLst>
      <p:ext uri="{BB962C8B-B14F-4D97-AF65-F5344CB8AC3E}">
        <p14:creationId xmlns:p14="http://schemas.microsoft.com/office/powerpoint/2010/main" val="2847195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1.4 in the </a:t>
            </a:r>
            <a:r>
              <a:rPr lang="en-US" baseline="0" dirty="0" err="1" smtClean="0"/>
              <a:t>ToT</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15</a:t>
            </a:fld>
            <a:endParaRPr lang="en-US"/>
          </a:p>
        </p:txBody>
      </p:sp>
    </p:spTree>
    <p:extLst>
      <p:ext uri="{BB962C8B-B14F-4D97-AF65-F5344CB8AC3E}">
        <p14:creationId xmlns:p14="http://schemas.microsoft.com/office/powerpoint/2010/main" val="8916457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Image comes from: https://</a:t>
            </a:r>
            <a:r>
              <a:rPr lang="en-US" dirty="0" err="1" smtClean="0"/>
              <a:t>www.wpclipart.com</a:t>
            </a:r>
            <a:r>
              <a:rPr lang="en-US" dirty="0" smtClean="0"/>
              <a:t>/</a:t>
            </a:r>
            <a:r>
              <a:rPr lang="en-US" dirty="0" err="1" smtClean="0"/>
              <a:t>signs_symbol</a:t>
            </a:r>
            <a:r>
              <a:rPr lang="en-US" dirty="0" smtClean="0"/>
              <a:t>/assorted/gender/</a:t>
            </a:r>
            <a:r>
              <a:rPr lang="en-US" dirty="0" err="1" smtClean="0"/>
              <a:t>male_female_symbol_color.jpg</a:t>
            </a:r>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16</a:t>
            </a:fld>
            <a:endParaRPr lang="en-US"/>
          </a:p>
        </p:txBody>
      </p:sp>
    </p:spTree>
    <p:extLst>
      <p:ext uri="{BB962C8B-B14F-4D97-AF65-F5344CB8AC3E}">
        <p14:creationId xmlns:p14="http://schemas.microsoft.com/office/powerpoint/2010/main" val="642281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1.4 in </a:t>
            </a:r>
            <a:r>
              <a:rPr lang="en-US" dirty="0" err="1" smtClean="0"/>
              <a:t>ToT</a:t>
            </a:r>
            <a:r>
              <a:rPr lang="en-US" dirty="0" smtClean="0"/>
              <a:t> manual.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17</a:t>
            </a:fld>
            <a:endParaRPr lang="en-US"/>
          </a:p>
        </p:txBody>
      </p:sp>
    </p:spTree>
    <p:extLst>
      <p:ext uri="{BB962C8B-B14F-4D97-AF65-F5344CB8AC3E}">
        <p14:creationId xmlns:p14="http://schemas.microsoft.com/office/powerpoint/2010/main" val="3939429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1.4 in the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18</a:t>
            </a:fld>
            <a:endParaRPr lang="en-US"/>
          </a:p>
        </p:txBody>
      </p:sp>
    </p:spTree>
    <p:extLst>
      <p:ext uri="{BB962C8B-B14F-4D97-AF65-F5344CB8AC3E}">
        <p14:creationId xmlns:p14="http://schemas.microsoft.com/office/powerpoint/2010/main" val="6070605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a:t>
            </a:r>
            <a:r>
              <a:rPr lang="en-US" baseline="0" dirty="0" smtClean="0"/>
              <a:t> 1.5 </a:t>
            </a:r>
          </a:p>
          <a:p>
            <a:endParaRPr lang="en-US" baseline="0" dirty="0" smtClean="0"/>
          </a:p>
          <a:p>
            <a:r>
              <a:rPr lang="en-US" baseline="0" dirty="0" smtClean="0"/>
              <a:t>This image came from: https://</a:t>
            </a:r>
            <a:r>
              <a:rPr lang="en-US" baseline="0" dirty="0" err="1" smtClean="0"/>
              <a:t>www.wpclipart.com</a:t>
            </a:r>
            <a:r>
              <a:rPr lang="en-US" baseline="0" dirty="0" smtClean="0"/>
              <a:t>/people/distressed/</a:t>
            </a:r>
            <a:r>
              <a:rPr lang="en-US" baseline="0" dirty="0" err="1" smtClean="0"/>
              <a:t>panic.jpg</a:t>
            </a:r>
            <a:endParaRPr lang="en-US" baseline="0" dirty="0" smtClean="0"/>
          </a:p>
          <a:p>
            <a:endParaRPr lang="en-US" baseline="0" dirty="0" smtClean="0"/>
          </a:p>
          <a:p>
            <a:r>
              <a:rPr lang="en-US" baseline="0" dirty="0" smtClean="0"/>
              <a:t>This site says it is copyright-free clip art. </a:t>
            </a:r>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19</a:t>
            </a:fld>
            <a:endParaRPr lang="en-US"/>
          </a:p>
        </p:txBody>
      </p:sp>
    </p:spTree>
    <p:extLst>
      <p:ext uri="{BB962C8B-B14F-4D97-AF65-F5344CB8AC3E}">
        <p14:creationId xmlns:p14="http://schemas.microsoft.com/office/powerpoint/2010/main" val="530963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Sections 1.1 </a:t>
            </a:r>
            <a:r>
              <a:rPr lang="en-US"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48255439-36D7-A24C-AB6A-35243E4201F0}" type="slidenum">
              <a:rPr lang="en-US" sz="1200"/>
              <a:pPr/>
              <a:t>2</a:t>
            </a:fld>
            <a:endParaRPr lang="en-US" sz="1200"/>
          </a:p>
        </p:txBody>
      </p:sp>
    </p:spTree>
    <p:extLst>
      <p:ext uri="{BB962C8B-B14F-4D97-AF65-F5344CB8AC3E}">
        <p14:creationId xmlns:p14="http://schemas.microsoft.com/office/powerpoint/2010/main" val="7059569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1.5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20</a:t>
            </a:fld>
            <a:endParaRPr lang="en-US"/>
          </a:p>
        </p:txBody>
      </p:sp>
    </p:spTree>
    <p:extLst>
      <p:ext uri="{BB962C8B-B14F-4D97-AF65-F5344CB8AC3E}">
        <p14:creationId xmlns:p14="http://schemas.microsoft.com/office/powerpoint/2010/main" val="21497909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1.5,</a:t>
            </a:r>
            <a:r>
              <a:rPr lang="en-US" baseline="0" dirty="0" smtClean="0"/>
              <a:t> please read about negative effects on the body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21</a:t>
            </a:fld>
            <a:endParaRPr lang="en-US"/>
          </a:p>
        </p:txBody>
      </p:sp>
    </p:spTree>
    <p:extLst>
      <p:ext uri="{BB962C8B-B14F-4D97-AF65-F5344CB8AC3E}">
        <p14:creationId xmlns:p14="http://schemas.microsoft.com/office/powerpoint/2010/main" val="35098870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1.5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22</a:t>
            </a:fld>
            <a:endParaRPr lang="en-US"/>
          </a:p>
        </p:txBody>
      </p:sp>
    </p:spTree>
    <p:extLst>
      <p:ext uri="{BB962C8B-B14F-4D97-AF65-F5344CB8AC3E}">
        <p14:creationId xmlns:p14="http://schemas.microsoft.com/office/powerpoint/2010/main" val="25664014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1.5, follow the exercise</a:t>
            </a:r>
            <a:r>
              <a:rPr lang="en-US" baseline="0" dirty="0" smtClean="0"/>
              <a:t> in the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23</a:t>
            </a:fld>
            <a:endParaRPr lang="en-US"/>
          </a:p>
        </p:txBody>
      </p:sp>
    </p:spTree>
    <p:extLst>
      <p:ext uri="{BB962C8B-B14F-4D97-AF65-F5344CB8AC3E}">
        <p14:creationId xmlns:p14="http://schemas.microsoft.com/office/powerpoint/2010/main" val="13258819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Goes with section 1.5 </a:t>
            </a:r>
          </a:p>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24</a:t>
            </a:fld>
            <a:endParaRPr lang="en-US"/>
          </a:p>
        </p:txBody>
      </p:sp>
    </p:spTree>
    <p:extLst>
      <p:ext uri="{BB962C8B-B14F-4D97-AF65-F5344CB8AC3E}">
        <p14:creationId xmlns:p14="http://schemas.microsoft.com/office/powerpoint/2010/main" val="36502426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p>
          <a:p>
            <a:endParaRPr lang="en-US" dirty="0" smtClean="0"/>
          </a:p>
          <a:p>
            <a:r>
              <a:rPr lang="en-US" dirty="0" smtClean="0"/>
              <a:t>Image from Microsoft</a:t>
            </a:r>
            <a:r>
              <a:rPr lang="en-US" baseline="0" dirty="0" smtClean="0"/>
              <a:t> clip art.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25</a:t>
            </a:fld>
            <a:endParaRPr lang="en-US"/>
          </a:p>
        </p:txBody>
      </p:sp>
    </p:spTree>
    <p:extLst>
      <p:ext uri="{BB962C8B-B14F-4D97-AF65-F5344CB8AC3E}">
        <p14:creationId xmlns:p14="http://schemas.microsoft.com/office/powerpoint/2010/main" val="8531327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1.6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26</a:t>
            </a:fld>
            <a:endParaRPr lang="en-US"/>
          </a:p>
        </p:txBody>
      </p:sp>
    </p:spTree>
    <p:extLst>
      <p:ext uri="{BB962C8B-B14F-4D97-AF65-F5344CB8AC3E}">
        <p14:creationId xmlns:p14="http://schemas.microsoft.com/office/powerpoint/2010/main" val="2337032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1.6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27</a:t>
            </a:fld>
            <a:endParaRPr lang="en-US"/>
          </a:p>
        </p:txBody>
      </p:sp>
    </p:spTree>
    <p:extLst>
      <p:ext uri="{BB962C8B-B14F-4D97-AF65-F5344CB8AC3E}">
        <p14:creationId xmlns:p14="http://schemas.microsoft.com/office/powerpoint/2010/main" val="31308274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p>
          <a:p>
            <a:endParaRPr lang="en-US" dirty="0" smtClean="0"/>
          </a:p>
          <a:p>
            <a:r>
              <a:rPr lang="en-US" dirty="0" smtClean="0"/>
              <a:t>Image found at: </a:t>
            </a:r>
          </a:p>
          <a:p>
            <a:endParaRPr lang="en-US" dirty="0" smtClean="0"/>
          </a:p>
          <a:p>
            <a:r>
              <a:rPr lang="en-US" dirty="0" smtClean="0"/>
              <a:t>Frog:</a:t>
            </a:r>
            <a:r>
              <a:rPr lang="en-US" baseline="0" dirty="0" smtClean="0"/>
              <a:t> </a:t>
            </a:r>
            <a:r>
              <a:rPr lang="en-US" dirty="0" smtClean="0"/>
              <a:t>https://</a:t>
            </a:r>
            <a:r>
              <a:rPr lang="en-US" dirty="0" err="1" smtClean="0"/>
              <a:t>www.wpclipart.com</a:t>
            </a:r>
            <a:r>
              <a:rPr lang="en-US" dirty="0" smtClean="0"/>
              <a:t>/cartoon/animals/frog/frog_2/</a:t>
            </a:r>
            <a:r>
              <a:rPr lang="en-US" dirty="0" err="1" smtClean="0"/>
              <a:t>frog_happy_relaxed.jpg</a:t>
            </a:r>
            <a:r>
              <a:rPr lang="en-US" dirty="0" smtClean="0"/>
              <a:t> and </a:t>
            </a:r>
          </a:p>
          <a:p>
            <a:endParaRPr lang="en-US" dirty="0" smtClean="0"/>
          </a:p>
          <a:p>
            <a:r>
              <a:rPr lang="en-US" dirty="0" smtClean="0"/>
              <a:t>Boy praying: https://</a:t>
            </a:r>
            <a:r>
              <a:rPr lang="en-US" dirty="0" err="1" smtClean="0"/>
              <a:t>www.wpclipart.com</a:t>
            </a:r>
            <a:r>
              <a:rPr lang="en-US" dirty="0" smtClean="0"/>
              <a:t>/people/behavior/praying/</a:t>
            </a:r>
            <a:r>
              <a:rPr lang="en-US" dirty="0" err="1" smtClean="0"/>
              <a:t>Praying_Boy_Silhouette.jpg</a:t>
            </a:r>
            <a:endParaRPr lang="en-US" dirty="0" smtClean="0"/>
          </a:p>
          <a:p>
            <a:endParaRPr lang="en-US" dirty="0" smtClean="0"/>
          </a:p>
          <a:p>
            <a:r>
              <a:rPr lang="en-US" dirty="0" smtClean="0"/>
              <a:t>Site says it is copy right free</a:t>
            </a:r>
            <a:r>
              <a:rPr lang="en-US" baseline="0" dirty="0" smtClean="0"/>
              <a:t> and free clip art. </a:t>
            </a:r>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28</a:t>
            </a:fld>
            <a:endParaRPr lang="en-US"/>
          </a:p>
        </p:txBody>
      </p:sp>
    </p:spTree>
    <p:extLst>
      <p:ext uri="{BB962C8B-B14F-4D97-AF65-F5344CB8AC3E}">
        <p14:creationId xmlns:p14="http://schemas.microsoft.com/office/powerpoint/2010/main" val="34410572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1.6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29</a:t>
            </a:fld>
            <a:endParaRPr lang="en-US"/>
          </a:p>
        </p:txBody>
      </p:sp>
    </p:spTree>
    <p:extLst>
      <p:ext uri="{BB962C8B-B14F-4D97-AF65-F5344CB8AC3E}">
        <p14:creationId xmlns:p14="http://schemas.microsoft.com/office/powerpoint/2010/main" val="612008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a:ln/>
        </p:spPr>
      </p:sp>
      <p:sp>
        <p:nvSpPr>
          <p:cNvPr id="15362"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ea typeface="ヒラギノ角ゴ Pro W3" charset="0"/>
                <a:cs typeface="ヒラギノ角ゴ Pro W3" charset="0"/>
              </a:rPr>
              <a:t>This image</a:t>
            </a:r>
            <a:r>
              <a:rPr lang="en-US" baseline="0" dirty="0" smtClean="0">
                <a:latin typeface="Arial" charset="0"/>
                <a:ea typeface="ヒラギノ角ゴ Pro W3" charset="0"/>
                <a:cs typeface="ヒラギノ角ゴ Pro W3" charset="0"/>
              </a:rPr>
              <a:t> is from Microsoft clip art </a:t>
            </a:r>
          </a:p>
          <a:p>
            <a:endParaRPr lang="en-US" baseline="0" dirty="0" smtClean="0">
              <a:latin typeface="Arial" charset="0"/>
              <a:ea typeface="ヒラギノ角ゴ Pro W3" charset="0"/>
              <a:cs typeface="ヒラギノ角ゴ Pro W3" charset="0"/>
            </a:endParaRPr>
          </a:p>
          <a:p>
            <a:r>
              <a:rPr lang="en-US" baseline="0" dirty="0" smtClean="0">
                <a:latin typeface="Arial" charset="0"/>
                <a:ea typeface="ヒラギノ角ゴ Pro W3" charset="0"/>
                <a:cs typeface="ヒラギノ角ゴ Pro W3" charset="0"/>
              </a:rPr>
              <a:t>Section 1.1 </a:t>
            </a:r>
            <a:r>
              <a:rPr lang="en-US" baseline="0" dirty="0" err="1" smtClean="0">
                <a:latin typeface="Arial" charset="0"/>
                <a:ea typeface="ヒラギノ角ゴ Pro W3" charset="0"/>
                <a:cs typeface="ヒラギノ角ゴ Pro W3" charset="0"/>
              </a:rPr>
              <a:t>ToT</a:t>
            </a:r>
            <a:r>
              <a:rPr lang="en-US" baseline="0"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5363"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555653CE-5DE7-A94E-87FC-3CC0D34002DA}" type="slidenum">
              <a:rPr lang="en-US" sz="1200"/>
              <a:pPr/>
              <a:t>3</a:t>
            </a:fld>
            <a:endParaRPr lang="en-US" sz="1200"/>
          </a:p>
        </p:txBody>
      </p:sp>
    </p:spTree>
    <p:extLst>
      <p:ext uri="{BB962C8B-B14F-4D97-AF65-F5344CB8AC3E}">
        <p14:creationId xmlns:p14="http://schemas.microsoft.com/office/powerpoint/2010/main" val="1705694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a:t>
            </a:r>
          </a:p>
          <a:p>
            <a:r>
              <a:rPr lang="en-US" dirty="0" smtClean="0"/>
              <a:t> </a:t>
            </a:r>
          </a:p>
          <a:p>
            <a:r>
              <a:rPr lang="en-US" dirty="0" smtClean="0"/>
              <a:t>Picture</a:t>
            </a:r>
            <a:r>
              <a:rPr lang="en-US" baseline="0" dirty="0" smtClean="0"/>
              <a:t> taken in Tanzania by Kimberlee Shoecraft </a:t>
            </a:r>
          </a:p>
          <a:p>
            <a:endParaRPr lang="en-US" baseline="0" dirty="0" smtClean="0"/>
          </a:p>
          <a:p>
            <a:r>
              <a:rPr lang="en-US" dirty="0" smtClean="0"/>
              <a:t>This goes with section</a:t>
            </a:r>
            <a:r>
              <a:rPr lang="en-US" baseline="0" dirty="0" smtClean="0"/>
              <a:t> 1.6- the projector goes off for the afternoon while they practice. Follow along with your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30</a:t>
            </a:fld>
            <a:endParaRPr lang="en-US"/>
          </a:p>
        </p:txBody>
      </p:sp>
    </p:spTree>
    <p:extLst>
      <p:ext uri="{BB962C8B-B14F-4D97-AF65-F5344CB8AC3E}">
        <p14:creationId xmlns:p14="http://schemas.microsoft.com/office/powerpoint/2010/main" val="375974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 1.7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31</a:t>
            </a:fld>
            <a:endParaRPr lang="en-US"/>
          </a:p>
        </p:txBody>
      </p:sp>
    </p:spTree>
    <p:extLst>
      <p:ext uri="{BB962C8B-B14F-4D97-AF65-F5344CB8AC3E}">
        <p14:creationId xmlns:p14="http://schemas.microsoft.com/office/powerpoint/2010/main" val="3573119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Section</a:t>
            </a:r>
            <a:r>
              <a:rPr lang="en-US" baseline="0" dirty="0" smtClean="0"/>
              <a:t> 1.7</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32</a:t>
            </a:fld>
            <a:endParaRPr lang="en-US"/>
          </a:p>
        </p:txBody>
      </p:sp>
    </p:spTree>
    <p:extLst>
      <p:ext uri="{BB962C8B-B14F-4D97-AF65-F5344CB8AC3E}">
        <p14:creationId xmlns:p14="http://schemas.microsoft.com/office/powerpoint/2010/main" val="37286429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Section</a:t>
            </a:r>
            <a:r>
              <a:rPr lang="en-US" baseline="0" smtClean="0"/>
              <a:t> 1.8</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33</a:t>
            </a:fld>
            <a:endParaRPr lang="en-US"/>
          </a:p>
        </p:txBody>
      </p:sp>
    </p:spTree>
    <p:extLst>
      <p:ext uri="{BB962C8B-B14F-4D97-AF65-F5344CB8AC3E}">
        <p14:creationId xmlns:p14="http://schemas.microsoft.com/office/powerpoint/2010/main" val="33038660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4</a:t>
            </a:fld>
            <a:endParaRPr lang="en-US"/>
          </a:p>
        </p:txBody>
      </p:sp>
    </p:spTree>
    <p:extLst>
      <p:ext uri="{BB962C8B-B14F-4D97-AF65-F5344CB8AC3E}">
        <p14:creationId xmlns:p14="http://schemas.microsoft.com/office/powerpoint/2010/main" val="2168930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a:t>
            </a:r>
            <a:r>
              <a:rPr lang="en-US" baseline="0" dirty="0" smtClean="0"/>
              <a:t> at the end of section 1.1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5</a:t>
            </a:fld>
            <a:endParaRPr lang="en-US"/>
          </a:p>
        </p:txBody>
      </p:sp>
    </p:spTree>
    <p:extLst>
      <p:ext uri="{BB962C8B-B14F-4D97-AF65-F5344CB8AC3E}">
        <p14:creationId xmlns:p14="http://schemas.microsoft.com/office/powerpoint/2010/main" val="1663976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p:cNvSpPr>
            <a:spLocks noGrp="1" noRot="1" noChangeAspect="1"/>
          </p:cNvSpPr>
          <p:nvPr>
            <p:ph type="sldImg"/>
          </p:nvPr>
        </p:nvSpPr>
        <p:spPr>
          <a:ln/>
        </p:spPr>
      </p:sp>
      <p:sp>
        <p:nvSpPr>
          <p:cNvPr id="11266"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dirty="0">
              <a:latin typeface="Arial" charset="0"/>
              <a:ea typeface="ヒラギノ角ゴ Pro W3" charset="0"/>
              <a:cs typeface="ヒラギノ角ゴ Pro W3" charset="0"/>
            </a:endParaRPr>
          </a:p>
        </p:txBody>
      </p:sp>
      <p:sp>
        <p:nvSpPr>
          <p:cNvPr id="11267"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0C5F7C36-BC95-6042-A710-29D98B9E7888}" type="slidenum">
              <a:rPr lang="en-US" sz="1200"/>
              <a:pPr/>
              <a:t>6</a:t>
            </a:fld>
            <a:endParaRPr lang="en-US" sz="1200"/>
          </a:p>
        </p:txBody>
      </p:sp>
    </p:spTree>
    <p:extLst>
      <p:ext uri="{BB962C8B-B14F-4D97-AF65-F5344CB8AC3E}">
        <p14:creationId xmlns:p14="http://schemas.microsoft.com/office/powerpoint/2010/main" val="1988703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p:cNvSpPr>
          <p:nvPr>
            <p:ph type="sldImg"/>
          </p:nvPr>
        </p:nvSpPr>
        <p:spPr>
          <a:ln/>
        </p:spPr>
      </p:sp>
      <p:sp>
        <p:nvSpPr>
          <p:cNvPr id="19458"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lnSpc>
                <a:spcPct val="90000"/>
              </a:lnSpc>
              <a:spcBef>
                <a:spcPct val="0"/>
              </a:spcBef>
              <a:buFontTx/>
              <a:buNone/>
            </a:pPr>
            <a:endParaRPr lang="en-US" dirty="0">
              <a:latin typeface="Arial" charset="0"/>
              <a:ea typeface="ヒラギノ角ゴ Pro W3" charset="0"/>
              <a:cs typeface="ヒラギノ角ゴ Pro W3" charset="0"/>
            </a:endParaRPr>
          </a:p>
          <a:p>
            <a:pPr>
              <a:lnSpc>
                <a:spcPct val="90000"/>
              </a:lnSpc>
            </a:pPr>
            <a:r>
              <a:rPr lang="en-US" dirty="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Section 1.2-</a:t>
            </a:r>
            <a:r>
              <a:rPr lang="en-US" baseline="0" dirty="0" smtClean="0">
                <a:latin typeface="Arial" charset="0"/>
                <a:ea typeface="ヒラギノ角ゴ Pro W3" charset="0"/>
                <a:cs typeface="ヒラギノ角ゴ Pro W3" charset="0"/>
              </a:rPr>
              <a:t> </a:t>
            </a:r>
            <a:r>
              <a:rPr lang="en-US" dirty="0" smtClean="0">
                <a:latin typeface="Arial" charset="0"/>
                <a:ea typeface="ヒラギノ角ゴ Pro W3" charset="0"/>
                <a:cs typeface="ヒラギノ角ゴ Pro W3" charset="0"/>
              </a:rPr>
              <a:t> </a:t>
            </a:r>
            <a:r>
              <a:rPr lang="en-US" dirty="0" err="1" smtClean="0">
                <a:latin typeface="Arial" charset="0"/>
                <a:ea typeface="ヒラギノ角ゴ Pro W3" charset="0"/>
                <a:cs typeface="ヒラギノ角ゴ Pro W3" charset="0"/>
              </a:rPr>
              <a:t>ToT</a:t>
            </a:r>
            <a:r>
              <a:rPr lang="en-US" dirty="0" smtClean="0">
                <a:latin typeface="Arial" charset="0"/>
                <a:ea typeface="ヒラギノ角ゴ Pro W3" charset="0"/>
                <a:cs typeface="ヒラギノ角ゴ Pro W3" charset="0"/>
              </a:rPr>
              <a:t> manual </a:t>
            </a:r>
            <a:endParaRPr lang="en-US" dirty="0">
              <a:latin typeface="Arial" charset="0"/>
              <a:ea typeface="ヒラギノ角ゴ Pro W3" charset="0"/>
              <a:cs typeface="ヒラギノ角ゴ Pro W3" charset="0"/>
            </a:endParaRPr>
          </a:p>
        </p:txBody>
      </p:sp>
      <p:sp>
        <p:nvSpPr>
          <p:cNvPr id="1945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fld id="{BF5C0C95-2E12-E145-951B-AA959C57CDAC}" type="slidenum">
              <a:rPr lang="en-US" sz="1200"/>
              <a:pPr/>
              <a:t>7</a:t>
            </a:fld>
            <a:endParaRPr lang="en-US" sz="1200"/>
          </a:p>
        </p:txBody>
      </p:sp>
    </p:spTree>
    <p:extLst>
      <p:ext uri="{BB962C8B-B14F-4D97-AF65-F5344CB8AC3E}">
        <p14:creationId xmlns:p14="http://schemas.microsoft.com/office/powerpoint/2010/main" val="8889267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Picture taken in Tanzania by K. Shoecraft </a:t>
            </a:r>
          </a:p>
          <a:p>
            <a:endParaRPr lang="en-US" dirty="0" smtClean="0"/>
          </a:p>
          <a:p>
            <a:r>
              <a:rPr lang="en-US" dirty="0" smtClean="0"/>
              <a:t>Section 1.2 of </a:t>
            </a:r>
            <a:r>
              <a:rPr lang="en-US" dirty="0" err="1" smtClean="0"/>
              <a:t>ToT</a:t>
            </a:r>
            <a:r>
              <a:rPr lang="en-US" dirty="0" smtClean="0"/>
              <a:t> manual</a:t>
            </a:r>
            <a:r>
              <a:rPr lang="en-US" baseline="0" dirty="0" smtClean="0"/>
              <a:t>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8</a:t>
            </a:fld>
            <a:endParaRPr lang="en-US"/>
          </a:p>
        </p:txBody>
      </p:sp>
    </p:spTree>
    <p:extLst>
      <p:ext uri="{BB962C8B-B14F-4D97-AF65-F5344CB8AC3E}">
        <p14:creationId xmlns:p14="http://schemas.microsoft.com/office/powerpoint/2010/main" val="2523572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Goes with section 1.2 in </a:t>
            </a:r>
            <a:r>
              <a:rPr lang="en-US" dirty="0" err="1" smtClean="0"/>
              <a:t>ToT</a:t>
            </a:r>
            <a:r>
              <a:rPr lang="en-US" dirty="0" smtClean="0"/>
              <a:t> manual. </a:t>
            </a:r>
            <a:endParaRPr lang="en-US" dirty="0"/>
          </a:p>
        </p:txBody>
      </p:sp>
      <p:sp>
        <p:nvSpPr>
          <p:cNvPr id="4" name="Slide Number Placeholder 3"/>
          <p:cNvSpPr>
            <a:spLocks noGrp="1"/>
          </p:cNvSpPr>
          <p:nvPr>
            <p:ph type="sldNum" sz="quarter" idx="10"/>
          </p:nvPr>
        </p:nvSpPr>
        <p:spPr/>
        <p:txBody>
          <a:bodyPr/>
          <a:lstStyle/>
          <a:p>
            <a:pPr>
              <a:defRPr/>
            </a:pPr>
            <a:fld id="{4FC8E043-22A8-1E4D-AA76-7CFE5802A769}" type="slidenum">
              <a:rPr lang="en-US" smtClean="0"/>
              <a:pPr>
                <a:defRPr/>
              </a:pPr>
              <a:t>9</a:t>
            </a:fld>
            <a:endParaRPr lang="en-US"/>
          </a:p>
        </p:txBody>
      </p:sp>
    </p:spTree>
    <p:extLst>
      <p:ext uri="{BB962C8B-B14F-4D97-AF65-F5344CB8AC3E}">
        <p14:creationId xmlns:p14="http://schemas.microsoft.com/office/powerpoint/2010/main" val="3596718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134517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lIns="0" tIns="0" rIns="0" bIns="0"/>
          <a:lstStyle/>
          <a:p>
            <a:r>
              <a:rPr lang="en-US" dirty="0" smtClean="0"/>
              <a:t>Click to edit Master title style</a:t>
            </a:r>
            <a:endParaRPr lang="en-US" dirty="0"/>
          </a:p>
        </p:txBody>
      </p:sp>
      <p:sp>
        <p:nvSpPr>
          <p:cNvPr id="6" name="Content Placeholder 2"/>
          <p:cNvSpPr>
            <a:spLocks noGrp="1"/>
          </p:cNvSpPr>
          <p:nvPr>
            <p:ph sz="half" idx="1"/>
          </p:nvPr>
        </p:nvSpPr>
        <p:spPr>
          <a:xfrm>
            <a:off x="457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Content Placeholder 2"/>
          <p:cNvSpPr>
            <a:spLocks noGrp="1"/>
          </p:cNvSpPr>
          <p:nvPr>
            <p:ph sz="half" idx="10"/>
          </p:nvPr>
        </p:nvSpPr>
        <p:spPr>
          <a:xfrm>
            <a:off x="4648200" y="2057400"/>
            <a:ext cx="4038600" cy="3124200"/>
          </a:xfrm>
        </p:spPr>
        <p:txBody>
          <a:bodyPr/>
          <a:lstStyle>
            <a:lvl1pPr marL="0" indent="0">
              <a:defRPr sz="2800"/>
            </a:lvl1pPr>
            <a:lvl2pPr>
              <a:defRPr sz="2400"/>
            </a:lvl2pPr>
            <a:lvl3pPr>
              <a:defRPr sz="2000"/>
            </a:lvl3pPr>
            <a:lvl4pPr>
              <a:defRPr sz="18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76820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05178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30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8" name="Title 1"/>
          <p:cNvSpPr>
            <a:spLocks noGrp="1"/>
          </p:cNvSpPr>
          <p:nvPr>
            <p:ph type="title"/>
          </p:nvPr>
        </p:nvSpPr>
        <p:spPr>
          <a:xfrm>
            <a:off x="457200" y="914400"/>
            <a:ext cx="3008313" cy="1162050"/>
          </a:xfrm>
        </p:spPr>
        <p:txBody>
          <a:bodyPr/>
          <a:lstStyle>
            <a:lvl1pPr algn="l">
              <a:defRPr sz="2800" b="1"/>
            </a:lvl1pPr>
          </a:lstStyle>
          <a:p>
            <a:r>
              <a:rPr lang="en-US" dirty="0" smtClean="0"/>
              <a:t>Click to edit Master title style</a:t>
            </a:r>
            <a:endParaRPr lang="en-US" dirty="0"/>
          </a:p>
        </p:txBody>
      </p:sp>
      <p:sp>
        <p:nvSpPr>
          <p:cNvPr id="9" name="Content Placeholder 2"/>
          <p:cNvSpPr>
            <a:spLocks noGrp="1"/>
          </p:cNvSpPr>
          <p:nvPr>
            <p:ph idx="1"/>
          </p:nvPr>
        </p:nvSpPr>
        <p:spPr>
          <a:xfrm>
            <a:off x="3575050" y="914400"/>
            <a:ext cx="5111750" cy="5211763"/>
          </a:xfrm>
        </p:spPr>
        <p:txBody>
          <a:bodyPr/>
          <a:lstStyle>
            <a:lvl1pPr>
              <a:defRPr sz="2800"/>
            </a:lvl1pPr>
            <a:lvl2pPr>
              <a:defRPr sz="2800"/>
            </a:lvl2pPr>
            <a:lvl3pPr>
              <a:defRPr sz="2400"/>
            </a:lvl3pPr>
            <a:lvl4pPr>
              <a:defRPr sz="20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 Placeholder 3"/>
          <p:cNvSpPr>
            <a:spLocks noGrp="1"/>
          </p:cNvSpPr>
          <p:nvPr>
            <p:ph type="body" sz="half" idx="2"/>
          </p:nvPr>
        </p:nvSpPr>
        <p:spPr>
          <a:xfrm>
            <a:off x="457200" y="2057400"/>
            <a:ext cx="3008313" cy="4068763"/>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2027172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914400"/>
            <a:ext cx="5486400" cy="4114800"/>
          </a:xfrm>
        </p:spPr>
        <p:txBody>
          <a:bodyPr lIns="0" tIns="0" rIns="0" bIns="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6019800" y="914400"/>
            <a:ext cx="2667000" cy="4114800"/>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Tree>
    <p:extLst>
      <p:ext uri="{BB962C8B-B14F-4D97-AF65-F5344CB8AC3E}">
        <p14:creationId xmlns:p14="http://schemas.microsoft.com/office/powerpoint/2010/main" val="1406361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0156106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theme" Target="../theme/theme2.xml"/><Relationship Id="rId3"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914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4"/>
          <p:cNvSpPr>
            <a:spLocks noGrp="1" noChangeArrowheads="1"/>
          </p:cNvSpPr>
          <p:nvPr>
            <p:ph type="body" idx="1"/>
          </p:nvPr>
        </p:nvSpPr>
        <p:spPr bwMode="auto">
          <a:xfrm>
            <a:off x="457200" y="2133600"/>
            <a:ext cx="8305800" cy="34290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3"/>
          <p:cNvSpPr>
            <a:spLocks noChangeArrowheads="1"/>
          </p:cNvSpPr>
          <p:nvPr userDrawn="1"/>
        </p:nvSpPr>
        <p:spPr bwMode="auto">
          <a:xfrm>
            <a:off x="228600" y="5715000"/>
            <a:ext cx="8686800" cy="9144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1029" name="Picture 6" descr="irc_logo_rgb"/>
          <p:cNvPicPr>
            <a:picLocks noChangeAspect="1" noChangeArrowheads="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8229600" y="5715000"/>
            <a:ext cx="685800" cy="914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 Box 8"/>
          <p:cNvSpPr txBox="1">
            <a:spLocks noChangeArrowheads="1"/>
          </p:cNvSpPr>
          <p:nvPr userDrawn="1"/>
        </p:nvSpPr>
        <p:spPr bwMode="auto">
          <a:xfrm>
            <a:off x="457200" y="5867400"/>
            <a:ext cx="762000" cy="153988"/>
          </a:xfrm>
          <a:prstGeom prst="rect">
            <a:avLst/>
          </a:prstGeom>
          <a:noFill/>
          <a:ln w="9525">
            <a:noFill/>
            <a:miter lim="800000"/>
            <a:headEnd/>
            <a:tailEnd/>
          </a:ln>
        </p:spPr>
        <p:txBody>
          <a:bodyPr lIns="0" tIns="0" rIns="0" bIns="0">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cs typeface="ヒラギノ角ゴ Pro W3" charset="0"/>
              </a:defRPr>
            </a:lvl2pPr>
            <a:lvl3pPr marL="1143000" indent="-228600">
              <a:defRPr sz="2400">
                <a:solidFill>
                  <a:schemeClr val="tx1"/>
                </a:solidFill>
                <a:latin typeface="Arial" charset="0"/>
                <a:ea typeface="ヒラギノ角ゴ Pro W3" charset="0"/>
                <a:cs typeface="ヒラギノ角ゴ Pro W3" charset="0"/>
              </a:defRPr>
            </a:lvl3pPr>
            <a:lvl4pPr marL="1600200" indent="-228600">
              <a:defRPr sz="2400">
                <a:solidFill>
                  <a:schemeClr val="tx1"/>
                </a:solidFill>
                <a:latin typeface="Arial" charset="0"/>
                <a:ea typeface="ヒラギノ角ゴ Pro W3" charset="0"/>
                <a:cs typeface="ヒラギノ角ゴ Pro W3" charset="0"/>
              </a:defRPr>
            </a:lvl4pPr>
            <a:lvl5pPr marL="2057400" indent="-228600">
              <a:defRPr sz="2400">
                <a:solidFill>
                  <a:schemeClr val="tx1"/>
                </a:solidFill>
                <a:latin typeface="Arial" charset="0"/>
                <a:ea typeface="ヒラギノ角ゴ Pro W3" charset="0"/>
                <a:cs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cs typeface="ヒラギノ角ゴ Pro W3" charset="0"/>
              </a:defRPr>
            </a:lvl9pPr>
          </a:lstStyle>
          <a:p>
            <a:pPr>
              <a:spcBef>
                <a:spcPct val="50000"/>
              </a:spcBef>
              <a:defRPr/>
            </a:pPr>
            <a:fld id="{23FF8BAC-B84C-AC4B-B741-0B05BE7C6F50}" type="slidenum">
              <a:rPr lang="en-US" sz="1000" b="1" smtClean="0">
                <a:cs typeface="Arial" charset="0"/>
              </a:rPr>
              <a:pPr>
                <a:spcBef>
                  <a:spcPct val="50000"/>
                </a:spcBef>
                <a:defRPr/>
              </a:pPr>
              <a:t>‹#›</a:t>
            </a:fld>
            <a:endParaRPr lang="en-US" sz="1000" b="1" smtClean="0">
              <a:cs typeface="Arial" charset="0"/>
            </a:endParaRPr>
          </a:p>
        </p:txBody>
      </p:sp>
      <p:sp>
        <p:nvSpPr>
          <p:cNvPr id="2055"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84" r:id="rId1"/>
    <p:sldLayoutId id="2147483885" r:id="rId2"/>
    <p:sldLayoutId id="2147483886" r:id="rId3"/>
    <p:sldLayoutId id="2147483887" r:id="rId4"/>
    <p:sldLayoutId id="2147483888" r:id="rId5"/>
    <p:sldLayoutId id="2147483889" r:id="rId6"/>
  </p:sldLayoutIdLst>
  <p:hf sldNum="0" hdr="0"/>
  <p:txStyles>
    <p:title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28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16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9999">
            <a:alpha val="48000"/>
          </a:srgbClr>
        </a:solidFill>
        <a:effectLst/>
      </p:bgPr>
    </p:bg>
    <p:spTree>
      <p:nvGrpSpPr>
        <p:cNvPr id="1" name=""/>
        <p:cNvGrpSpPr/>
        <p:nvPr/>
      </p:nvGrpSpPr>
      <p:grpSpPr>
        <a:xfrm>
          <a:off x="0" y="0"/>
          <a:ext cx="0" cy="0"/>
          <a:chOff x="0" y="0"/>
          <a:chExt cx="0" cy="0"/>
        </a:xfrm>
      </p:grpSpPr>
      <p:sp>
        <p:nvSpPr>
          <p:cNvPr id="4098" name="Rectangle 3"/>
          <p:cNvSpPr>
            <a:spLocks noChangeArrowheads="1"/>
          </p:cNvSpPr>
          <p:nvPr userDrawn="1"/>
        </p:nvSpPr>
        <p:spPr bwMode="auto">
          <a:xfrm>
            <a:off x="228600" y="228600"/>
            <a:ext cx="8686800" cy="6400800"/>
          </a:xfrm>
          <a:prstGeom prst="rect">
            <a:avLst/>
          </a:prstGeom>
          <a:solidFill>
            <a:srgbClr val="FDC82F"/>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endParaRPr lang="en-US"/>
          </a:p>
        </p:txBody>
      </p:sp>
      <p:pic>
        <p:nvPicPr>
          <p:cNvPr id="4099" name="Picture 4" descr="irc_logo_rgb"/>
          <p:cNvPicPr>
            <a:picLocks noChangeAspect="1" noChangeArrowheads="1"/>
          </p:cNvPicPr>
          <p:nvPr userDrawn="1"/>
        </p:nvPicPr>
        <p:blipFill>
          <a:blip r:embed="rId3">
            <a:extLst>
              <a:ext uri="{28A0092B-C50C-407E-A947-70E740481C1C}">
                <a14:useLocalDpi xmlns:a14="http://schemas.microsoft.com/office/drawing/2010/main" val="0"/>
              </a:ext>
            </a:extLst>
          </a:blip>
          <a:srcRect l="331" t="249" r="331" b="249"/>
          <a:stretch>
            <a:fillRect/>
          </a:stretch>
        </p:blipFill>
        <p:spPr bwMode="auto">
          <a:xfrm>
            <a:off x="228600" y="228600"/>
            <a:ext cx="1944688"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Rectangle 3"/>
          <p:cNvSpPr>
            <a:spLocks noGrp="1" noChangeArrowheads="1"/>
          </p:cNvSpPr>
          <p:nvPr>
            <p:ph type="title"/>
          </p:nvPr>
        </p:nvSpPr>
        <p:spPr bwMode="auto">
          <a:xfrm>
            <a:off x="457200" y="4114800"/>
            <a:ext cx="8305800" cy="1524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3077" name="Text Box 8"/>
          <p:cNvSpPr txBox="1">
            <a:spLocks noChangeArrowheads="1"/>
          </p:cNvSpPr>
          <p:nvPr userDrawn="1"/>
        </p:nvSpPr>
        <p:spPr bwMode="auto">
          <a:xfrm>
            <a:off x="457200" y="6400800"/>
            <a:ext cx="2971800" cy="153988"/>
          </a:xfrm>
          <a:prstGeom prst="rect">
            <a:avLst/>
          </a:prstGeom>
          <a:noFill/>
          <a:ln>
            <a:noFill/>
          </a:ln>
          <a:extLst/>
        </p:spPr>
        <p:txBody>
          <a:bodyPr lIns="0" tIns="0" rIns="0" bIns="0" anchor="b">
            <a:spAutoFit/>
          </a:bodyPr>
          <a:lstStyle>
            <a:lvl1pPr>
              <a:defRPr sz="2400">
                <a:solidFill>
                  <a:schemeClr val="tx1"/>
                </a:solidFill>
                <a:latin typeface="Arial" charset="0"/>
                <a:ea typeface="ヒラギノ角ゴ Pro W3" charset="0"/>
                <a:cs typeface="ヒラギノ角ゴ Pro W3" charset="0"/>
              </a:defRPr>
            </a:lvl1pPr>
            <a:lvl2pPr marL="742950" indent="-285750">
              <a:defRPr sz="2400">
                <a:solidFill>
                  <a:schemeClr val="tx1"/>
                </a:solidFill>
                <a:latin typeface="Arial" charset="0"/>
                <a:ea typeface="ヒラギノ角ゴ Pro W3" charset="0"/>
              </a:defRPr>
            </a:lvl2pPr>
            <a:lvl3pPr marL="1143000" indent="-228600">
              <a:defRPr sz="2400">
                <a:solidFill>
                  <a:schemeClr val="tx1"/>
                </a:solidFill>
                <a:latin typeface="Arial" charset="0"/>
                <a:ea typeface="ヒラギノ角ゴ Pro W3" charset="0"/>
              </a:defRPr>
            </a:lvl3pPr>
            <a:lvl4pPr marL="1600200" indent="-228600">
              <a:defRPr sz="2400">
                <a:solidFill>
                  <a:schemeClr val="tx1"/>
                </a:solidFill>
                <a:latin typeface="Arial" charset="0"/>
                <a:ea typeface="ヒラギノ角ゴ Pro W3" charset="0"/>
              </a:defRPr>
            </a:lvl4pPr>
            <a:lvl5pPr marL="2057400" indent="-228600">
              <a:defRPr sz="2400">
                <a:solidFill>
                  <a:schemeClr val="tx1"/>
                </a:solidFill>
                <a:latin typeface="Arial" charset="0"/>
                <a:ea typeface="ヒラギノ角ゴ Pro W3" charset="0"/>
              </a:defRPr>
            </a:lvl5pPr>
            <a:lvl6pPr marL="2514600" indent="-228600" eaLnBrk="0" fontAlgn="base" hangingPunct="0">
              <a:spcBef>
                <a:spcPct val="0"/>
              </a:spcBef>
              <a:spcAft>
                <a:spcPct val="0"/>
              </a:spcAft>
              <a:defRPr sz="2400">
                <a:solidFill>
                  <a:schemeClr val="tx1"/>
                </a:solidFill>
                <a:latin typeface="Arial" charset="0"/>
                <a:ea typeface="ヒラギノ角ゴ Pro W3" charset="0"/>
              </a:defRPr>
            </a:lvl6pPr>
            <a:lvl7pPr marL="2971800" indent="-228600" eaLnBrk="0" fontAlgn="base" hangingPunct="0">
              <a:spcBef>
                <a:spcPct val="0"/>
              </a:spcBef>
              <a:spcAft>
                <a:spcPct val="0"/>
              </a:spcAft>
              <a:defRPr sz="2400">
                <a:solidFill>
                  <a:schemeClr val="tx1"/>
                </a:solidFill>
                <a:latin typeface="Arial" charset="0"/>
                <a:ea typeface="ヒラギノ角ゴ Pro W3" charset="0"/>
              </a:defRPr>
            </a:lvl7pPr>
            <a:lvl8pPr marL="3429000" indent="-228600" eaLnBrk="0" fontAlgn="base" hangingPunct="0">
              <a:spcBef>
                <a:spcPct val="0"/>
              </a:spcBef>
              <a:spcAft>
                <a:spcPct val="0"/>
              </a:spcAft>
              <a:defRPr sz="2400">
                <a:solidFill>
                  <a:schemeClr val="tx1"/>
                </a:solidFill>
                <a:latin typeface="Arial" charset="0"/>
                <a:ea typeface="ヒラギノ角ゴ Pro W3" charset="0"/>
              </a:defRPr>
            </a:lvl8pPr>
            <a:lvl9pPr marL="3886200" indent="-228600" eaLnBrk="0" fontAlgn="base" hangingPunct="0">
              <a:spcBef>
                <a:spcPct val="0"/>
              </a:spcBef>
              <a:spcAft>
                <a:spcPct val="0"/>
              </a:spcAft>
              <a:defRPr sz="2400">
                <a:solidFill>
                  <a:schemeClr val="tx1"/>
                </a:solidFill>
                <a:latin typeface="Arial" charset="0"/>
                <a:ea typeface="ヒラギノ角ゴ Pro W3" charset="0"/>
              </a:defRPr>
            </a:lvl9pPr>
          </a:lstStyle>
          <a:p>
            <a:pPr>
              <a:spcBef>
                <a:spcPct val="50000"/>
              </a:spcBef>
              <a:defRPr/>
            </a:pPr>
            <a:r>
              <a:rPr lang="en-US" sz="1000" b="1" smtClean="0">
                <a:cs typeface="Arial" charset="0"/>
              </a:rPr>
              <a:t>From Harm to Home </a:t>
            </a:r>
            <a:r>
              <a:rPr lang="en-US" sz="1000" smtClean="0">
                <a:cs typeface="Arial" charset="0"/>
              </a:rPr>
              <a:t>|</a:t>
            </a:r>
            <a:r>
              <a:rPr lang="en-US" sz="1000" b="1" smtClean="0">
                <a:cs typeface="Arial" charset="0"/>
              </a:rPr>
              <a:t> Rescue.org</a:t>
            </a:r>
            <a:endParaRPr lang="en-US" sz="1000" smtClean="0">
              <a:cs typeface="Arial" charset="0"/>
            </a:endParaRPr>
          </a:p>
        </p:txBody>
      </p:sp>
    </p:spTree>
  </p:cSld>
  <p:clrMap bg1="lt1" tx1="dk1" bg2="lt2" tx2="dk2" accent1="accent1" accent2="accent2" accent3="accent3" accent4="accent4" accent5="accent5" accent6="accent6" hlink="hlink" folHlink="folHlink"/>
  <p:sldLayoutIdLst>
    <p:sldLayoutId id="2147483890" r:id="rId1"/>
  </p:sldLayoutIdLst>
  <p:hf sldNum="0" hdr="0"/>
  <p:txStyles>
    <p:titleStyle>
      <a:lvl1pPr algn="l" rtl="0" eaLnBrk="0" fontAlgn="base" hangingPunct="0">
        <a:spcBef>
          <a:spcPct val="0"/>
        </a:spcBef>
        <a:spcAft>
          <a:spcPct val="0"/>
        </a:spcAft>
        <a:defRPr sz="3600" b="1" spc="-100">
          <a:solidFill>
            <a:schemeClr val="tx1"/>
          </a:solidFill>
          <a:latin typeface="+mj-lt"/>
          <a:ea typeface="MS PGothic" pitchFamily="34" charset="-128"/>
          <a:cs typeface="MS PGothic" charset="0"/>
        </a:defRPr>
      </a:lvl1pPr>
      <a:lvl2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2pPr>
      <a:lvl3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3pPr>
      <a:lvl4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4pPr>
      <a:lvl5pPr algn="l" rtl="0" eaLnBrk="0" fontAlgn="base" hangingPunct="0">
        <a:spcBef>
          <a:spcPct val="0"/>
        </a:spcBef>
        <a:spcAft>
          <a:spcPct val="0"/>
        </a:spcAft>
        <a:defRPr sz="3600" b="1">
          <a:solidFill>
            <a:schemeClr val="tx1"/>
          </a:solidFill>
          <a:latin typeface="Arial" pitchFamily="-107" charset="0"/>
          <a:ea typeface="MS PGothic" pitchFamily="34" charset="-128"/>
          <a:cs typeface="MS PGothic" charset="0"/>
        </a:defRPr>
      </a:lvl5pPr>
      <a:lvl6pPr marL="4572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rgbClr val="FDC82F"/>
          </a:solidFill>
          <a:latin typeface="Akzidenz Grotesk BE Super" pitchFamily="-110" charset="0"/>
          <a:ea typeface="ヒラギノ角ゴ Pro W3" pitchFamily="-110" charset="-128"/>
          <a:cs typeface="ヒラギノ角ゴ Pro W3" pitchFamily="-110" charset="-128"/>
        </a:defRPr>
      </a:lvl9pPr>
    </p:titleStyle>
    <p:bodyStyle>
      <a:lvl1pPr marL="342900" indent="-342900" algn="l" rtl="0" eaLnBrk="0" fontAlgn="base" hangingPunct="0">
        <a:spcBef>
          <a:spcPct val="20000"/>
        </a:spcBef>
        <a:spcAft>
          <a:spcPct val="0"/>
        </a:spcAft>
        <a:defRPr sz="3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Times" charset="0"/>
        <a:buChar char="•"/>
        <a:defRPr sz="28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Times" charset="0"/>
        <a:buChar char="•"/>
        <a:defRPr sz="20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04800" y="1600200"/>
            <a:ext cx="8305800" cy="1524000"/>
          </a:xfrm>
        </p:spPr>
        <p:txBody>
          <a:bodyPr/>
          <a:lstStyle/>
          <a:p>
            <a:pPr>
              <a:defRPr/>
            </a:pPr>
            <a:r>
              <a:rPr lang="en-US" sz="3200" dirty="0">
                <a:latin typeface="Arial" charset="0"/>
                <a:ea typeface="MS PGothic" charset="0"/>
              </a:rPr>
              <a:t/>
            </a:r>
            <a:br>
              <a:rPr lang="en-US" sz="3200" dirty="0">
                <a:latin typeface="Arial" charset="0"/>
                <a:ea typeface="MS PGothic" charset="0"/>
              </a:rPr>
            </a:br>
            <a:r>
              <a:rPr lang="en-US" sz="4000" dirty="0" smtClean="0">
                <a:latin typeface="Arial" charset="0"/>
                <a:ea typeface="MS PGothic" charset="0"/>
              </a:rPr>
              <a:t>Safe Healing and Learning Spaces</a:t>
            </a:r>
            <a:br>
              <a:rPr lang="en-US" sz="4000" dirty="0" smtClean="0">
                <a:latin typeface="Arial" charset="0"/>
                <a:ea typeface="MS PGothic" charset="0"/>
              </a:rPr>
            </a:br>
            <a:r>
              <a:rPr lang="en-US" dirty="0" smtClean="0">
                <a:latin typeface="Arial" charset="0"/>
                <a:ea typeface="MS PGothic" charset="0"/>
              </a:rPr>
              <a:t>Parenting Skills Training</a:t>
            </a:r>
            <a:br>
              <a:rPr lang="en-US" dirty="0" smtClean="0">
                <a:latin typeface="Arial" charset="0"/>
                <a:ea typeface="MS PGothic" charset="0"/>
              </a:rPr>
            </a:br>
            <a:r>
              <a:rPr lang="en-US" sz="2800" dirty="0" smtClean="0">
                <a:latin typeface="Arial" charset="0"/>
                <a:ea typeface="MS PGothic" charset="0"/>
              </a:rPr>
              <a:t/>
            </a:r>
            <a:br>
              <a:rPr lang="en-US" sz="2800" dirty="0" smtClean="0">
                <a:latin typeface="Arial" charset="0"/>
                <a:ea typeface="MS PGothic" charset="0"/>
              </a:rPr>
            </a:br>
            <a:r>
              <a:rPr lang="en-US" sz="2800" dirty="0" smtClean="0">
                <a:latin typeface="Arial" charset="0"/>
                <a:ea typeface="MS PGothic" charset="0"/>
              </a:rPr>
              <a:t>Day 1 </a:t>
            </a:r>
            <a:r>
              <a:rPr lang="en-US" sz="3200" dirty="0" smtClean="0">
                <a:latin typeface="Arial" charset="0"/>
                <a:ea typeface="MS PGothic" charset="0"/>
              </a:rPr>
              <a:t/>
            </a:r>
            <a:br>
              <a:rPr lang="en-US" sz="3200" dirty="0" smtClean="0">
                <a:latin typeface="Arial" charset="0"/>
                <a:ea typeface="MS PGothic" charset="0"/>
              </a:rPr>
            </a:br>
            <a:r>
              <a:rPr lang="en-US" sz="3200" dirty="0">
                <a:latin typeface="Arial" charset="0"/>
                <a:ea typeface="MS PGothic" charset="0"/>
              </a:rPr>
              <a:t/>
            </a:r>
            <a:br>
              <a:rPr lang="en-US" sz="3200" dirty="0">
                <a:latin typeface="Arial" charset="0"/>
                <a:ea typeface="MS PGothic" charset="0"/>
              </a:rPr>
            </a:br>
            <a:endParaRPr lang="en-US" sz="3400" dirty="0">
              <a:latin typeface="Arial" charset="0"/>
              <a:ea typeface="MS PGothic" charset="0"/>
            </a:endParaRPr>
          </a:p>
        </p:txBody>
      </p:sp>
      <p:pic>
        <p:nvPicPr>
          <p:cNvPr id="1026" name="Picture 2" descr="Shap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85" y="5410200"/>
            <a:ext cx="2282639" cy="116955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819400" y="5410199"/>
            <a:ext cx="5991225" cy="1169551"/>
          </a:xfrm>
          <a:prstGeom prst="rect">
            <a:avLst/>
          </a:prstGeom>
        </p:spPr>
        <p:txBody>
          <a:bodyPr wrap="square">
            <a:spAutoFit/>
          </a:bodyPr>
          <a:lstStyle/>
          <a:p>
            <a:r>
              <a:rPr lang="en-US" sz="1400" b="1" dirty="0">
                <a:solidFill>
                  <a:srgbClr val="000000"/>
                </a:solidFill>
                <a:latin typeface="Arial" panose="020B0604020202020204" pitchFamily="34" charset="0"/>
              </a:rPr>
              <a:t>Disclaimer</a:t>
            </a:r>
            <a:r>
              <a:rPr lang="en-US" sz="1400" dirty="0">
                <a:solidFill>
                  <a:srgbClr val="000000"/>
                </a:solidFill>
                <a:latin typeface="Arial" panose="020B0604020202020204" pitchFamily="34" charset="0"/>
              </a:rPr>
              <a:t>  </a:t>
            </a:r>
            <a:endParaRPr lang="en-US" sz="1400" dirty="0">
              <a:solidFill>
                <a:srgbClr val="000000"/>
              </a:solidFill>
              <a:latin typeface="Segoe UI" panose="020B0502040204020203" pitchFamily="34" charset="0"/>
            </a:endParaRPr>
          </a:p>
          <a:p>
            <a:r>
              <a:rPr lang="en-US" sz="1400" i="1" dirty="0">
                <a:solidFill>
                  <a:srgbClr val="000000"/>
                </a:solidFill>
                <a:latin typeface="Arial" panose="020B0604020202020204" pitchFamily="34" charset="0"/>
              </a:rPr>
              <a:t>The content and conclusions in the Safe Healing and Learning Spaces Toolkit are those of the authors and do not necessarily reflect the views of United States Agency for International Development or the United States Government.</a:t>
            </a:r>
            <a:endParaRPr lang="en-US" sz="1400" dirty="0">
              <a:solidFill>
                <a:srgbClr val="000000"/>
              </a:solidFill>
              <a:latin typeface="Segoe UI" panose="020B0502040204020203"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5" name="Title 1"/>
          <p:cNvSpPr>
            <a:spLocks noGrp="1"/>
          </p:cNvSpPr>
          <p:nvPr>
            <p:ph type="title"/>
          </p:nvPr>
        </p:nvSpPr>
        <p:spPr>
          <a:xfrm>
            <a:off x="457200" y="914400"/>
            <a:ext cx="8305800" cy="609600"/>
          </a:xfrm>
        </p:spPr>
        <p:txBody>
          <a:bodyPr/>
          <a:lstStyle/>
          <a:p>
            <a:r>
              <a:rPr lang="en-US" b="1" u="sng" dirty="0"/>
              <a:t>Today’s sessions</a:t>
            </a:r>
          </a:p>
        </p:txBody>
      </p:sp>
      <p:sp>
        <p:nvSpPr>
          <p:cNvPr id="3" name="Content Placeholder 2"/>
          <p:cNvSpPr>
            <a:spLocks noGrp="1"/>
          </p:cNvSpPr>
          <p:nvPr>
            <p:ph idx="1"/>
          </p:nvPr>
        </p:nvSpPr>
        <p:spPr>
          <a:xfrm>
            <a:off x="457200" y="1752600"/>
            <a:ext cx="8305800" cy="4343400"/>
          </a:xfrm>
        </p:spPr>
        <p:txBody>
          <a:bodyPr>
            <a:normAutofit/>
          </a:bodyPr>
          <a:lstStyle/>
          <a:p>
            <a:pPr lvl="0"/>
            <a:endParaRPr lang="en-US" sz="1600" dirty="0" smtClean="0"/>
          </a:p>
          <a:p>
            <a:pPr marL="457200" lvl="0" indent="-457200">
              <a:buFont typeface="Arial" panose="020B0604020202020204" pitchFamily="34" charset="0"/>
              <a:buChar char="•"/>
            </a:pPr>
            <a:r>
              <a:rPr lang="en-US" b="1" kern="1200" dirty="0">
                <a:latin typeface="Arial" charset="0"/>
                <a:ea typeface="MS PGothic" charset="0"/>
              </a:rPr>
              <a:t>Session 1:</a:t>
            </a:r>
            <a:r>
              <a:rPr lang="en-US" kern="1200" dirty="0">
                <a:latin typeface="Arial" charset="0"/>
                <a:ea typeface="MS PGothic" charset="0"/>
              </a:rPr>
              <a:t> Introduction to the Parenting Skills Curriculum</a:t>
            </a:r>
          </a:p>
          <a:p>
            <a:pPr marL="457200" lvl="0" indent="-457200">
              <a:buFont typeface="Arial" panose="020B0604020202020204" pitchFamily="34" charset="0"/>
              <a:buChar char="•"/>
            </a:pPr>
            <a:endParaRPr lang="en-US" kern="1200" dirty="0">
              <a:latin typeface="Arial" charset="0"/>
              <a:ea typeface="MS PGothic" charset="0"/>
            </a:endParaRPr>
          </a:p>
          <a:p>
            <a:pPr marL="457200" lvl="0" indent="-457200">
              <a:buFont typeface="Arial" panose="020B0604020202020204" pitchFamily="34" charset="0"/>
              <a:buChar char="•"/>
            </a:pPr>
            <a:r>
              <a:rPr lang="en-US" b="1" kern="1200" dirty="0">
                <a:latin typeface="Arial" charset="0"/>
                <a:ea typeface="MS PGothic" charset="0"/>
              </a:rPr>
              <a:t>Session 2:</a:t>
            </a:r>
            <a:r>
              <a:rPr lang="en-US" kern="1200" dirty="0">
                <a:latin typeface="Arial" charset="0"/>
                <a:ea typeface="MS PGothic" charset="0"/>
              </a:rPr>
              <a:t> Understanding </a:t>
            </a:r>
            <a:r>
              <a:rPr lang="en-US" kern="1200" dirty="0" smtClean="0">
                <a:latin typeface="Arial" charset="0"/>
                <a:ea typeface="MS PGothic" charset="0"/>
              </a:rPr>
              <a:t>parent stress</a:t>
            </a:r>
            <a:endParaRPr lang="en-US" kern="1200" dirty="0">
              <a:latin typeface="Arial" charset="0"/>
              <a:ea typeface="MS PGothic" charset="0"/>
            </a:endParaRPr>
          </a:p>
          <a:p>
            <a:pPr marL="457200" lvl="0" indent="-457200">
              <a:buFont typeface="Arial" panose="020B0604020202020204" pitchFamily="34" charset="0"/>
              <a:buChar char="•"/>
            </a:pPr>
            <a:endParaRPr lang="en-US" kern="1200" dirty="0">
              <a:latin typeface="Arial" charset="0"/>
              <a:ea typeface="MS PGothic" charset="0"/>
            </a:endParaRPr>
          </a:p>
          <a:p>
            <a:pPr marL="457200" lvl="0" indent="-457200">
              <a:buFont typeface="Arial" panose="020B0604020202020204" pitchFamily="34" charset="0"/>
              <a:buChar char="•"/>
            </a:pPr>
            <a:r>
              <a:rPr lang="en-US" b="1" kern="1200" dirty="0">
                <a:latin typeface="Arial" charset="0"/>
                <a:ea typeface="MS PGothic" charset="0"/>
              </a:rPr>
              <a:t>Session 3:</a:t>
            </a:r>
            <a:r>
              <a:rPr lang="en-US" kern="1200" dirty="0">
                <a:latin typeface="Arial" charset="0"/>
                <a:ea typeface="MS PGothic" charset="0"/>
              </a:rPr>
              <a:t> Coping and </a:t>
            </a:r>
            <a:r>
              <a:rPr lang="en-US" kern="1200" dirty="0" smtClean="0">
                <a:latin typeface="Arial" charset="0"/>
                <a:ea typeface="MS PGothic" charset="0"/>
              </a:rPr>
              <a:t>healing strategies </a:t>
            </a:r>
            <a:r>
              <a:rPr lang="en-US" kern="1200" dirty="0">
                <a:latin typeface="Arial" charset="0"/>
                <a:ea typeface="MS PGothic" charset="0"/>
              </a:rPr>
              <a:t>(for parents) </a:t>
            </a:r>
          </a:p>
          <a:p>
            <a:pPr marL="0" indent="0"/>
            <a:endParaRPr lang="en-US" kern="1200" dirty="0">
              <a:latin typeface="Arial" charset="0"/>
              <a:ea typeface="MS PGothic" charset="0"/>
            </a:endParaRPr>
          </a:p>
          <a:p>
            <a:pPr marL="0" indent="0"/>
            <a:endParaRPr lang="en-US" sz="1600" dirty="0"/>
          </a:p>
          <a:p>
            <a:pPr marL="0" indent="0"/>
            <a:endParaRPr lang="en-US" sz="1600" kern="1200" dirty="0">
              <a:latin typeface="Arial" charset="0"/>
              <a:ea typeface="MS PGothic"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b="1" u="sng" dirty="0"/>
              <a:t>What does the research say?</a:t>
            </a:r>
            <a:br>
              <a:rPr lang="en-US" b="1" u="sng" dirty="0"/>
            </a:br>
            <a:r>
              <a:rPr lang="en-US" dirty="0">
                <a:latin typeface="Arial" charset="0"/>
                <a:ea typeface="MS PGothic" charset="0"/>
              </a:rPr>
              <a:t/>
            </a:r>
            <a:br>
              <a:rPr lang="en-US" dirty="0">
                <a:latin typeface="Arial" charset="0"/>
                <a:ea typeface="MS PGothic" charset="0"/>
              </a:rPr>
            </a:br>
            <a:r>
              <a:rPr lang="en-US" dirty="0" smtClean="0">
                <a:latin typeface="Arial" charset="0"/>
                <a:ea typeface="MS PGothic" charset="0"/>
              </a:rPr>
              <a:t> </a:t>
            </a:r>
            <a:endParaRPr lang="en-US" dirty="0">
              <a:latin typeface="Arial" charset="0"/>
              <a:ea typeface="MS PGothic" charset="0"/>
            </a:endParaRPr>
          </a:p>
        </p:txBody>
      </p:sp>
      <p:sp>
        <p:nvSpPr>
          <p:cNvPr id="3" name="Content Placeholder 2"/>
          <p:cNvSpPr>
            <a:spLocks noGrp="1"/>
          </p:cNvSpPr>
          <p:nvPr>
            <p:ph idx="1"/>
          </p:nvPr>
        </p:nvSpPr>
        <p:spPr>
          <a:xfrm>
            <a:off x="457200" y="2133600"/>
            <a:ext cx="8305800" cy="4114800"/>
          </a:xfrm>
        </p:spPr>
        <p:txBody>
          <a:bodyPr>
            <a:normAutofit fontScale="47500" lnSpcReduction="20000"/>
          </a:bodyPr>
          <a:lstStyle/>
          <a:p>
            <a:pPr>
              <a:defRPr/>
            </a:pPr>
            <a:endParaRPr lang="en-US" sz="2000" dirty="0" smtClean="0"/>
          </a:p>
          <a:p>
            <a:pPr marL="0" indent="0">
              <a:defRPr/>
            </a:pPr>
            <a:r>
              <a:rPr lang="en-US" sz="4000" kern="1200" dirty="0">
                <a:latin typeface="Arial" charset="0"/>
                <a:ea typeface="MS PGothic" charset="0"/>
              </a:rPr>
              <a:t>Effective parenting is </a:t>
            </a:r>
            <a:r>
              <a:rPr lang="en-US" sz="4000" b="1" kern="1200" dirty="0">
                <a:latin typeface="Arial" charset="0"/>
                <a:ea typeface="MS PGothic" charset="0"/>
              </a:rPr>
              <a:t>predictable</a:t>
            </a:r>
            <a:r>
              <a:rPr lang="en-US" sz="4000" kern="1200" dirty="0">
                <a:latin typeface="Arial" charset="0"/>
                <a:ea typeface="MS PGothic" charset="0"/>
              </a:rPr>
              <a:t>, </a:t>
            </a:r>
            <a:r>
              <a:rPr lang="en-US" sz="4000" b="1" kern="1200" dirty="0">
                <a:latin typeface="Arial" charset="0"/>
                <a:ea typeface="MS PGothic" charset="0"/>
              </a:rPr>
              <a:t>stimulating</a:t>
            </a:r>
            <a:r>
              <a:rPr lang="en-US" sz="4000" kern="1200" dirty="0">
                <a:latin typeface="Arial" charset="0"/>
                <a:ea typeface="MS PGothic" charset="0"/>
              </a:rPr>
              <a:t>, </a:t>
            </a:r>
            <a:r>
              <a:rPr lang="en-US" sz="4000" b="1" kern="1200" dirty="0">
                <a:latin typeface="Arial" charset="0"/>
                <a:ea typeface="MS PGothic" charset="0"/>
              </a:rPr>
              <a:t>loving and nurturing</a:t>
            </a:r>
            <a:r>
              <a:rPr lang="en-US" sz="4000" kern="1200" dirty="0" smtClean="0">
                <a:latin typeface="Arial" charset="0"/>
                <a:ea typeface="MS PGothic" charset="0"/>
              </a:rPr>
              <a:t>.</a:t>
            </a:r>
          </a:p>
          <a:p>
            <a:pPr marL="0" indent="0">
              <a:defRPr/>
            </a:pPr>
            <a:endParaRPr lang="en-US" sz="4000" kern="1200" dirty="0">
              <a:latin typeface="Arial" charset="0"/>
              <a:ea typeface="MS PGothic" charset="0"/>
            </a:endParaRPr>
          </a:p>
          <a:p>
            <a:pPr marL="0" indent="0">
              <a:defRPr/>
            </a:pPr>
            <a:r>
              <a:rPr lang="en-US" sz="4000" b="1" kern="1200" dirty="0">
                <a:latin typeface="Arial" charset="0"/>
                <a:ea typeface="MS PGothic" charset="0"/>
              </a:rPr>
              <a:t>Predictable</a:t>
            </a:r>
            <a:r>
              <a:rPr lang="en-US" sz="4000" kern="1200" dirty="0">
                <a:latin typeface="Arial" charset="0"/>
                <a:ea typeface="MS PGothic" charset="0"/>
              </a:rPr>
              <a:t>: </a:t>
            </a:r>
            <a:r>
              <a:rPr lang="en-US" sz="4000" kern="1200" dirty="0" smtClean="0">
                <a:latin typeface="Arial" charset="0"/>
                <a:ea typeface="MS PGothic" charset="0"/>
              </a:rPr>
              <a:t> </a:t>
            </a:r>
            <a:r>
              <a:rPr lang="en-US" sz="4000" kern="1200" dirty="0">
                <a:latin typeface="Arial" charset="0"/>
                <a:ea typeface="MS PGothic" charset="0"/>
              </a:rPr>
              <a:t>know what is expected from them. There are</a:t>
            </a:r>
          </a:p>
          <a:p>
            <a:pPr marL="0" indent="0">
              <a:defRPr/>
            </a:pPr>
            <a:r>
              <a:rPr lang="en-US" sz="4000" kern="1200" dirty="0">
                <a:latin typeface="Arial" charset="0"/>
                <a:ea typeface="MS PGothic" charset="0"/>
              </a:rPr>
              <a:t>clear rules and daily routine in the home to reinforce the sense of</a:t>
            </a:r>
          </a:p>
          <a:p>
            <a:pPr marL="0" indent="0">
              <a:defRPr/>
            </a:pPr>
            <a:r>
              <a:rPr lang="en-US" sz="4000" kern="1200" dirty="0">
                <a:latin typeface="Arial" charset="0"/>
                <a:ea typeface="MS PGothic" charset="0"/>
              </a:rPr>
              <a:t>control and security</a:t>
            </a:r>
            <a:r>
              <a:rPr lang="en-US" sz="4000" kern="1200" dirty="0" smtClean="0">
                <a:latin typeface="Arial" charset="0"/>
                <a:ea typeface="MS PGothic" charset="0"/>
              </a:rPr>
              <a:t>.</a:t>
            </a:r>
          </a:p>
          <a:p>
            <a:pPr marL="0" indent="0">
              <a:defRPr/>
            </a:pPr>
            <a:endParaRPr lang="en-US" sz="4000" kern="1200" dirty="0">
              <a:latin typeface="Arial" charset="0"/>
              <a:ea typeface="MS PGothic" charset="0"/>
            </a:endParaRPr>
          </a:p>
          <a:p>
            <a:pPr marL="0" indent="0">
              <a:defRPr/>
            </a:pPr>
            <a:r>
              <a:rPr lang="en-US" sz="4000" b="1" kern="1200" dirty="0">
                <a:latin typeface="Arial" charset="0"/>
                <a:ea typeface="MS PGothic" charset="0"/>
              </a:rPr>
              <a:t>Stimulating</a:t>
            </a:r>
            <a:r>
              <a:rPr lang="en-US" sz="4000" kern="1200" dirty="0">
                <a:latin typeface="Arial" charset="0"/>
                <a:ea typeface="MS PGothic" charset="0"/>
              </a:rPr>
              <a:t>: Parents engage with their </a:t>
            </a:r>
            <a:r>
              <a:rPr lang="en-US" sz="4000" kern="1200" dirty="0" smtClean="0">
                <a:latin typeface="Arial" charset="0"/>
                <a:ea typeface="MS PGothic" charset="0"/>
              </a:rPr>
              <a:t>adolescents, </a:t>
            </a:r>
            <a:r>
              <a:rPr lang="en-US" sz="4000" kern="1200" dirty="0">
                <a:latin typeface="Arial" charset="0"/>
                <a:ea typeface="MS PGothic" charset="0"/>
              </a:rPr>
              <a:t>and stimulate their</a:t>
            </a:r>
          </a:p>
          <a:p>
            <a:pPr marL="0" indent="0">
              <a:defRPr/>
            </a:pPr>
            <a:r>
              <a:rPr lang="en-US" sz="4000" kern="1200" dirty="0">
                <a:latin typeface="Arial" charset="0"/>
                <a:ea typeface="MS PGothic" charset="0"/>
              </a:rPr>
              <a:t>physical and cognitive skills</a:t>
            </a:r>
            <a:r>
              <a:rPr lang="en-US" sz="4000" kern="1200" dirty="0" smtClean="0">
                <a:latin typeface="Arial" charset="0"/>
                <a:ea typeface="MS PGothic" charset="0"/>
              </a:rPr>
              <a:t>.</a:t>
            </a:r>
          </a:p>
          <a:p>
            <a:pPr marL="0" indent="0">
              <a:defRPr/>
            </a:pPr>
            <a:endParaRPr lang="en-US" sz="4000" kern="1200" dirty="0">
              <a:latin typeface="Arial" charset="0"/>
              <a:ea typeface="MS PGothic" charset="0"/>
            </a:endParaRPr>
          </a:p>
          <a:p>
            <a:pPr marL="0" indent="0">
              <a:defRPr/>
            </a:pPr>
            <a:r>
              <a:rPr lang="en-US" sz="4000" b="1" kern="1200" dirty="0">
                <a:latin typeface="Arial" charset="0"/>
                <a:ea typeface="MS PGothic" charset="0"/>
              </a:rPr>
              <a:t>Loving and nurturing</a:t>
            </a:r>
            <a:r>
              <a:rPr lang="en-US" sz="4000" kern="1200" dirty="0">
                <a:latin typeface="Arial" charset="0"/>
                <a:ea typeface="MS PGothic" charset="0"/>
              </a:rPr>
              <a:t>: Parents show affection to their </a:t>
            </a:r>
            <a:r>
              <a:rPr lang="en-US" sz="4000" kern="1200" dirty="0" smtClean="0">
                <a:latin typeface="Arial" charset="0"/>
                <a:ea typeface="MS PGothic" charset="0"/>
              </a:rPr>
              <a:t>adolescents, </a:t>
            </a:r>
            <a:r>
              <a:rPr lang="en-US" sz="4000" kern="1200" dirty="0">
                <a:latin typeface="Arial" charset="0"/>
                <a:ea typeface="MS PGothic" charset="0"/>
              </a:rPr>
              <a:t>they</a:t>
            </a:r>
          </a:p>
          <a:p>
            <a:pPr marL="0" indent="0">
              <a:defRPr/>
            </a:pPr>
            <a:r>
              <a:rPr lang="en-US" sz="4000" kern="1200" dirty="0">
                <a:latin typeface="Arial" charset="0"/>
                <a:ea typeface="MS PGothic" charset="0"/>
              </a:rPr>
              <a:t>communicate in an empathetic way and use non-violent discipline.</a:t>
            </a:r>
          </a:p>
          <a:p>
            <a:pPr marL="0" indent="0">
              <a:defRPr/>
            </a:pP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1981200"/>
            <a:ext cx="8229600" cy="2677656"/>
          </a:xfrm>
          <a:prstGeom prst="rect">
            <a:avLst/>
          </a:prstGeom>
          <a:noFill/>
        </p:spPr>
        <p:txBody>
          <a:bodyPr wrap="square" rtlCol="0">
            <a:spAutoFit/>
          </a:bodyPr>
          <a:lstStyle/>
          <a:p>
            <a:pPr marL="342900" indent="-342900">
              <a:buFont typeface="Arial" panose="020B0604020202020204" pitchFamily="34" charset="0"/>
              <a:buChar char="•"/>
            </a:pPr>
            <a:r>
              <a:rPr lang="en-US" dirty="0"/>
              <a:t>Why is a healthy relationship between a parent and </a:t>
            </a:r>
            <a:r>
              <a:rPr lang="en-US" dirty="0" smtClean="0"/>
              <a:t>child or adolescent </a:t>
            </a:r>
            <a:r>
              <a:rPr lang="en-US" dirty="0"/>
              <a:t>important? </a:t>
            </a:r>
            <a:endParaRPr lang="en-US" dirty="0" smtClean="0"/>
          </a:p>
          <a:p>
            <a:endParaRPr lang="en-US" dirty="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How do parents and family/community members create and sustain healthy relationships with adolescents in their local communities? </a:t>
            </a:r>
            <a:endParaRPr lang="en-US" dirty="0"/>
          </a:p>
        </p:txBody>
      </p:sp>
      <p:sp>
        <p:nvSpPr>
          <p:cNvPr id="3" name="Title 1"/>
          <p:cNvSpPr txBox="1">
            <a:spLocks/>
          </p:cNvSpPr>
          <p:nvPr/>
        </p:nvSpPr>
        <p:spPr>
          <a:xfrm>
            <a:off x="457200" y="9144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Tree>
    <p:extLst>
      <p:ext uri="{BB962C8B-B14F-4D97-AF65-F5344CB8AC3E}">
        <p14:creationId xmlns:p14="http://schemas.microsoft.com/office/powerpoint/2010/main" val="1559900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sz="2800" dirty="0"/>
              <a:t>Why is a healthy relationship between a parent and </a:t>
            </a:r>
            <a:r>
              <a:rPr lang="en-US" sz="2800" dirty="0" smtClean="0"/>
              <a:t>adolescent </a:t>
            </a:r>
            <a:r>
              <a:rPr lang="en-US" sz="2800" dirty="0"/>
              <a:t>important? </a:t>
            </a:r>
            <a:r>
              <a:rPr lang="en-US" dirty="0"/>
              <a:t/>
            </a:r>
            <a:br>
              <a:rPr lang="en-US" dirty="0"/>
            </a:br>
            <a:endParaRPr lang="en-US" dirty="0"/>
          </a:p>
        </p:txBody>
      </p:sp>
      <p:sp>
        <p:nvSpPr>
          <p:cNvPr id="3" name="Content Placeholder 2"/>
          <p:cNvSpPr>
            <a:spLocks noGrp="1"/>
          </p:cNvSpPr>
          <p:nvPr>
            <p:ph idx="1"/>
          </p:nvPr>
        </p:nvSpPr>
        <p:spPr/>
        <p:txBody>
          <a:bodyPr/>
          <a:lstStyle/>
          <a:p>
            <a:pPr lvl="0">
              <a:buFont typeface="Arial"/>
              <a:buChar char="•"/>
            </a:pPr>
            <a:r>
              <a:rPr lang="en-US" sz="2000" dirty="0" smtClean="0"/>
              <a:t>They </a:t>
            </a:r>
            <a:r>
              <a:rPr lang="en-US" sz="2000" dirty="0"/>
              <a:t>learn in relationships how to communicate effectively, how </a:t>
            </a:r>
            <a:r>
              <a:rPr lang="en-US" sz="2000" dirty="0" smtClean="0"/>
              <a:t>to cooperate </a:t>
            </a:r>
            <a:r>
              <a:rPr lang="en-US" sz="2000" dirty="0"/>
              <a:t>with others and how to negotiate with others.</a:t>
            </a:r>
          </a:p>
          <a:p>
            <a:pPr lvl="0">
              <a:buFont typeface="Arial"/>
              <a:buChar char="•"/>
            </a:pPr>
            <a:r>
              <a:rPr lang="en-US" sz="2000" dirty="0" smtClean="0"/>
              <a:t>For </a:t>
            </a:r>
            <a:r>
              <a:rPr lang="en-US" sz="2000" dirty="0"/>
              <a:t>adolescents, loving and nurturing parental relationships </a:t>
            </a:r>
            <a:r>
              <a:rPr lang="en-US" sz="2000" dirty="0" smtClean="0"/>
              <a:t>are important </a:t>
            </a:r>
            <a:r>
              <a:rPr lang="en-US" sz="2000" dirty="0"/>
              <a:t>as teenagers begin dealing with difficult situations </a:t>
            </a:r>
            <a:r>
              <a:rPr lang="en-US" sz="2000" dirty="0" smtClean="0"/>
              <a:t>involving peer </a:t>
            </a:r>
            <a:r>
              <a:rPr lang="en-US" sz="2000" dirty="0"/>
              <a:t>groups, puberty and pressures related to becoming an adult.</a:t>
            </a:r>
            <a:endParaRPr lang="en-US" dirty="0"/>
          </a:p>
        </p:txBody>
      </p:sp>
    </p:spTree>
    <p:extLst>
      <p:ext uri="{BB962C8B-B14F-4D97-AF65-F5344CB8AC3E}">
        <p14:creationId xmlns:p14="http://schemas.microsoft.com/office/powerpoint/2010/main" val="41325234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0"/>
            <a:ext cx="8305800" cy="1219200"/>
          </a:xfrm>
        </p:spPr>
        <p:txBody>
          <a:bodyPr/>
          <a:lstStyle/>
          <a:p>
            <a:pPr algn="ctr"/>
            <a:r>
              <a:rPr lang="en-US" sz="2800" b="1" dirty="0"/>
              <a:t>What is the difference between </a:t>
            </a:r>
            <a:br>
              <a:rPr lang="en-US" sz="2800" b="1" dirty="0"/>
            </a:br>
            <a:r>
              <a:rPr lang="en-US" sz="2800" b="1" dirty="0"/>
              <a:t>sex and gender? </a:t>
            </a:r>
          </a:p>
        </p:txBody>
      </p:sp>
      <p:sp>
        <p:nvSpPr>
          <p:cNvPr id="3" name="Title 1"/>
          <p:cNvSpPr txBox="1">
            <a:spLocks/>
          </p:cNvSpPr>
          <p:nvPr/>
        </p:nvSpPr>
        <p:spPr>
          <a:xfrm>
            <a:off x="304800" y="4572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Tree>
    <p:extLst>
      <p:ext uri="{BB962C8B-B14F-4D97-AF65-F5344CB8AC3E}">
        <p14:creationId xmlns:p14="http://schemas.microsoft.com/office/powerpoint/2010/main" val="1094404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305800" cy="1219200"/>
          </a:xfrm>
        </p:spPr>
        <p:txBody>
          <a:bodyPr/>
          <a:lstStyle/>
          <a:p>
            <a:r>
              <a:rPr lang="en-US" b="1" dirty="0" smtClean="0"/>
              <a:t>Sex	and </a:t>
            </a:r>
            <a:r>
              <a:rPr lang="en-US" b="1" dirty="0"/>
              <a:t>g</a:t>
            </a:r>
            <a:r>
              <a:rPr lang="en-US" b="1" dirty="0" smtClean="0"/>
              <a:t>ender</a:t>
            </a:r>
            <a:r>
              <a:rPr lang="en-US" dirty="0" smtClean="0"/>
              <a:t/>
            </a:r>
            <a:br>
              <a:rPr lang="en-US" dirty="0" smtClean="0"/>
            </a:br>
            <a:r>
              <a:rPr lang="en-US" dirty="0"/>
              <a:t/>
            </a:r>
            <a:br>
              <a:rPr lang="en-US" dirty="0"/>
            </a:br>
            <a:r>
              <a:rPr lang="en-US" sz="2800" b="1" u="sng" dirty="0"/>
              <a:t/>
            </a:r>
            <a:br>
              <a:rPr lang="en-US" sz="2800" b="1" u="sng" dirty="0"/>
            </a:br>
            <a:r>
              <a:rPr lang="en-US" sz="2800" dirty="0" smtClean="0"/>
              <a:t>‘</a:t>
            </a:r>
            <a:r>
              <a:rPr lang="en-US" sz="2800" b="1" dirty="0" smtClean="0"/>
              <a:t>Sex’ </a:t>
            </a:r>
            <a:r>
              <a:rPr lang="en-US" sz="2800" dirty="0"/>
              <a:t>refers to </a:t>
            </a:r>
            <a:r>
              <a:rPr lang="en-US" sz="2800" dirty="0" smtClean="0"/>
              <a:t>the body differences </a:t>
            </a:r>
            <a:r>
              <a:rPr lang="en-US" sz="2800" dirty="0"/>
              <a:t>between males and females.  </a:t>
            </a:r>
            <a:r>
              <a:rPr lang="en-US" sz="2800" dirty="0" smtClean="0"/>
              <a:t/>
            </a:r>
            <a:br>
              <a:rPr lang="en-US" sz="2800" dirty="0" smtClean="0"/>
            </a:br>
            <a:r>
              <a:rPr lang="en-US" sz="2800" dirty="0" smtClean="0"/>
              <a:t> </a:t>
            </a:r>
            <a:r>
              <a:rPr lang="en-US" sz="2800" b="1" u="sng" dirty="0"/>
              <a:t/>
            </a:r>
            <a:br>
              <a:rPr lang="en-US" sz="2800" b="1" u="sng" dirty="0"/>
            </a:br>
            <a:r>
              <a:rPr lang="en-US" sz="2800" b="1" dirty="0" smtClean="0"/>
              <a:t>‘Gender’</a:t>
            </a:r>
            <a:r>
              <a:rPr lang="en-US" altLang="en-US" sz="2800" b="1" dirty="0" smtClean="0">
                <a:latin typeface="Arial" charset="0"/>
              </a:rPr>
              <a:t> </a:t>
            </a:r>
            <a:r>
              <a:rPr lang="en-US" sz="2800" dirty="0" smtClean="0"/>
              <a:t>refers </a:t>
            </a:r>
            <a:r>
              <a:rPr lang="en-US" sz="2800" dirty="0"/>
              <a:t>to the social and cultural differences between men and </a:t>
            </a:r>
            <a:r>
              <a:rPr lang="en-US" sz="2800" dirty="0" smtClean="0"/>
              <a:t>women – the </a:t>
            </a:r>
            <a:r>
              <a:rPr lang="en-US" sz="2800" dirty="0"/>
              <a:t>social status, opportunities, </a:t>
            </a:r>
            <a:r>
              <a:rPr lang="en-US" sz="2800" dirty="0" smtClean="0"/>
              <a:t>restrictions, activities expected within </a:t>
            </a:r>
            <a:r>
              <a:rPr lang="en-US" sz="2800" dirty="0"/>
              <a:t>a </a:t>
            </a:r>
            <a:r>
              <a:rPr lang="en-US" sz="2800" dirty="0" smtClean="0"/>
              <a:t>community.</a:t>
            </a:r>
            <a:endParaRPr lang="en-US" sz="2800" dirty="0"/>
          </a:p>
        </p:txBody>
      </p:sp>
    </p:spTree>
    <p:extLst>
      <p:ext uri="{BB962C8B-B14F-4D97-AF65-F5344CB8AC3E}">
        <p14:creationId xmlns:p14="http://schemas.microsoft.com/office/powerpoint/2010/main" val="29506661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305800" cy="1219200"/>
          </a:xfrm>
        </p:spPr>
        <p:txBody>
          <a:bodyPr/>
          <a:lstStyle/>
          <a:p>
            <a:r>
              <a:rPr lang="en-US" b="1" u="sng" dirty="0" smtClean="0"/>
              <a:t>Game: Sex </a:t>
            </a:r>
            <a:r>
              <a:rPr lang="en-US" b="1" u="sng" dirty="0"/>
              <a:t>or </a:t>
            </a:r>
            <a:r>
              <a:rPr lang="en-US" b="1" u="sng" dirty="0" smtClean="0"/>
              <a:t>Gender?</a:t>
            </a:r>
            <a:endParaRPr lang="en-US" b="1" u="sng" dirty="0"/>
          </a:p>
        </p:txBody>
      </p:sp>
      <p:pic>
        <p:nvPicPr>
          <p:cNvPr id="2052" name="Picture 4" descr="https://upload.wikimedia.org/wikipedia/commons/thumb/c/c3/Whitehead-link-alternative-sexuality-symbol.svg/2000px-Whitehead-link-alternative-sexuality-symbol.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2057400"/>
            <a:ext cx="5943600" cy="4564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96315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1"/>
          <p:cNvSpPr txBox="1">
            <a:spLocks/>
          </p:cNvSpPr>
          <p:nvPr/>
        </p:nvSpPr>
        <p:spPr>
          <a:xfrm>
            <a:off x="328246" y="75027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
        <p:nvSpPr>
          <p:cNvPr id="6" name="TextBox 5"/>
          <p:cNvSpPr txBox="1"/>
          <p:nvPr/>
        </p:nvSpPr>
        <p:spPr>
          <a:xfrm>
            <a:off x="328246" y="1987062"/>
            <a:ext cx="8541121" cy="2246769"/>
          </a:xfrm>
          <a:prstGeom prst="rect">
            <a:avLst/>
          </a:prstGeom>
          <a:noFill/>
        </p:spPr>
        <p:txBody>
          <a:bodyPr wrap="none" rtlCol="0">
            <a:spAutoFit/>
          </a:bodyPr>
          <a:lstStyle/>
          <a:p>
            <a:r>
              <a:rPr lang="en-US" sz="2800" dirty="0">
                <a:latin typeface="Arial"/>
                <a:ea typeface="MS PGothic" pitchFamily="34" charset="-128"/>
                <a:cs typeface="Arial"/>
              </a:rPr>
              <a:t>What are the expectations or roles in your culture for</a:t>
            </a:r>
          </a:p>
          <a:p>
            <a:pPr marL="342900" indent="-342900">
              <a:buFont typeface="Arial" panose="020B0604020202020204" pitchFamily="34" charset="0"/>
              <a:buChar char="•"/>
            </a:pPr>
            <a:r>
              <a:rPr lang="en-US" sz="2800" dirty="0">
                <a:latin typeface="Arial"/>
                <a:ea typeface="MS PGothic" pitchFamily="34" charset="-128"/>
                <a:cs typeface="Arial"/>
              </a:rPr>
              <a:t>Men</a:t>
            </a:r>
          </a:p>
          <a:p>
            <a:pPr marL="342900" indent="-342900">
              <a:buFont typeface="Arial" panose="020B0604020202020204" pitchFamily="34" charset="0"/>
              <a:buChar char="•"/>
            </a:pPr>
            <a:r>
              <a:rPr lang="en-US" sz="2800" dirty="0">
                <a:latin typeface="Arial"/>
                <a:ea typeface="MS PGothic" pitchFamily="34" charset="-128"/>
                <a:cs typeface="Arial"/>
              </a:rPr>
              <a:t>Women</a:t>
            </a:r>
          </a:p>
          <a:p>
            <a:pPr marL="342900" indent="-342900">
              <a:buFont typeface="Arial" panose="020B0604020202020204" pitchFamily="34" charset="0"/>
              <a:buChar char="•"/>
            </a:pPr>
            <a:r>
              <a:rPr lang="en-US" sz="2800" dirty="0">
                <a:latin typeface="Arial"/>
                <a:ea typeface="MS PGothic" pitchFamily="34" charset="-128"/>
                <a:cs typeface="Arial"/>
              </a:rPr>
              <a:t>Boys</a:t>
            </a:r>
          </a:p>
          <a:p>
            <a:pPr marL="342900" indent="-342900">
              <a:buFont typeface="Arial" panose="020B0604020202020204" pitchFamily="34" charset="0"/>
              <a:buChar char="•"/>
            </a:pPr>
            <a:r>
              <a:rPr lang="en-US" sz="2800" dirty="0">
                <a:latin typeface="Arial"/>
                <a:ea typeface="MS PGothic" pitchFamily="34" charset="-128"/>
                <a:cs typeface="Arial"/>
              </a:rPr>
              <a:t>Girls</a:t>
            </a:r>
          </a:p>
        </p:txBody>
      </p:sp>
    </p:spTree>
    <p:extLst>
      <p:ext uri="{BB962C8B-B14F-4D97-AF65-F5344CB8AC3E}">
        <p14:creationId xmlns:p14="http://schemas.microsoft.com/office/powerpoint/2010/main" val="25572067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txBox="1">
            <a:spLocks/>
          </p:cNvSpPr>
          <p:nvPr/>
        </p:nvSpPr>
        <p:spPr>
          <a:xfrm>
            <a:off x="328246" y="75027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Think and share</a:t>
            </a:r>
            <a:endParaRPr lang="en-US" kern="0" dirty="0">
              <a:latin typeface="Arial" charset="0"/>
              <a:ea typeface="MS PGothic" charset="0"/>
            </a:endParaRPr>
          </a:p>
        </p:txBody>
      </p:sp>
      <p:sp>
        <p:nvSpPr>
          <p:cNvPr id="6" name="Rectangle 5"/>
          <p:cNvSpPr/>
          <p:nvPr/>
        </p:nvSpPr>
        <p:spPr>
          <a:xfrm>
            <a:off x="762000" y="1524000"/>
            <a:ext cx="7543800" cy="2677656"/>
          </a:xfrm>
          <a:prstGeom prst="rect">
            <a:avLst/>
          </a:prstGeom>
        </p:spPr>
        <p:txBody>
          <a:bodyPr wrap="square">
            <a:spAutoFit/>
          </a:bodyPr>
          <a:lstStyle/>
          <a:p>
            <a:pPr marL="342900" indent="-342900">
              <a:buFont typeface="Arial" panose="020B0604020202020204" pitchFamily="34" charset="0"/>
              <a:buChar char="•"/>
            </a:pPr>
            <a:r>
              <a:rPr lang="en-US" dirty="0">
                <a:latin typeface="+mn-lt"/>
              </a:rPr>
              <a:t>Gender roles are created in our cultures for </a:t>
            </a:r>
            <a:r>
              <a:rPr lang="en-US" dirty="0" smtClean="0">
                <a:latin typeface="+mn-lt"/>
              </a:rPr>
              <a:t>boys and </a:t>
            </a:r>
            <a:r>
              <a:rPr lang="en-US" dirty="0">
                <a:latin typeface="+mn-lt"/>
              </a:rPr>
              <a:t>girls. They are </a:t>
            </a:r>
            <a:r>
              <a:rPr lang="en-US" dirty="0" smtClean="0">
                <a:latin typeface="+mn-lt"/>
              </a:rPr>
              <a:t>first introduced </a:t>
            </a:r>
            <a:r>
              <a:rPr lang="en-US" dirty="0">
                <a:latin typeface="+mn-lt"/>
              </a:rPr>
              <a:t>to gender roles in our </a:t>
            </a:r>
            <a:r>
              <a:rPr lang="en-US" dirty="0" smtClean="0">
                <a:latin typeface="+mn-lt"/>
              </a:rPr>
              <a:t>homes.</a:t>
            </a:r>
          </a:p>
          <a:p>
            <a:endParaRPr lang="en-US" dirty="0" smtClean="0">
              <a:latin typeface="+mn-lt"/>
            </a:endParaRPr>
          </a:p>
          <a:p>
            <a:pPr marL="342900" indent="-342900">
              <a:buFont typeface="Arial" panose="020B0604020202020204" pitchFamily="34" charset="0"/>
              <a:buChar char="•"/>
            </a:pPr>
            <a:r>
              <a:rPr lang="en-US" dirty="0" smtClean="0">
                <a:latin typeface="+mn-lt"/>
              </a:rPr>
              <a:t>As </a:t>
            </a:r>
            <a:r>
              <a:rPr lang="en-US" dirty="0">
                <a:latin typeface="+mn-lt"/>
              </a:rPr>
              <a:t>parents and caregivers, sometimes we may treat boys and </a:t>
            </a:r>
            <a:r>
              <a:rPr lang="en-US" dirty="0" smtClean="0">
                <a:latin typeface="+mn-lt"/>
              </a:rPr>
              <a:t>girls differently </a:t>
            </a:r>
            <a:r>
              <a:rPr lang="en-US" dirty="0">
                <a:latin typeface="+mn-lt"/>
              </a:rPr>
              <a:t>by giving boys </a:t>
            </a:r>
            <a:r>
              <a:rPr lang="en-US" dirty="0" smtClean="0">
                <a:latin typeface="+mn-lt"/>
              </a:rPr>
              <a:t>more opportunities </a:t>
            </a:r>
            <a:r>
              <a:rPr lang="en-US" dirty="0">
                <a:latin typeface="+mn-lt"/>
              </a:rPr>
              <a:t>for education, </a:t>
            </a:r>
            <a:r>
              <a:rPr lang="en-US" dirty="0" smtClean="0">
                <a:latin typeface="+mn-lt"/>
              </a:rPr>
              <a:t>sports and </a:t>
            </a:r>
            <a:r>
              <a:rPr lang="en-US" dirty="0">
                <a:latin typeface="+mn-lt"/>
              </a:rPr>
              <a:t>leadership.</a:t>
            </a:r>
          </a:p>
        </p:txBody>
      </p:sp>
      <p:sp>
        <p:nvSpPr>
          <p:cNvPr id="7" name="Rectangle 6"/>
          <p:cNvSpPr/>
          <p:nvPr/>
        </p:nvSpPr>
        <p:spPr>
          <a:xfrm>
            <a:off x="328246" y="4969517"/>
            <a:ext cx="8587154" cy="769441"/>
          </a:xfrm>
          <a:prstGeom prst="rect">
            <a:avLst/>
          </a:prstGeom>
        </p:spPr>
        <p:txBody>
          <a:bodyPr wrap="square">
            <a:spAutoFit/>
          </a:bodyPr>
          <a:lstStyle/>
          <a:p>
            <a:r>
              <a:rPr lang="en-US" sz="2200" b="1" i="1" dirty="0" smtClean="0">
                <a:latin typeface="+mn-lt"/>
              </a:rPr>
              <a:t>How can we treat </a:t>
            </a:r>
            <a:r>
              <a:rPr lang="en-US" sz="2200" b="1" i="1" dirty="0">
                <a:latin typeface="+mn-lt"/>
              </a:rPr>
              <a:t>girls and boys </a:t>
            </a:r>
            <a:r>
              <a:rPr lang="en-US" sz="2200" b="1" i="1" dirty="0" smtClean="0">
                <a:latin typeface="+mn-lt"/>
              </a:rPr>
              <a:t>more equally </a:t>
            </a:r>
            <a:r>
              <a:rPr lang="en-US" sz="2200" b="1" i="1" dirty="0">
                <a:latin typeface="+mn-lt"/>
              </a:rPr>
              <a:t>in our homes and what opportunities this might provide for </a:t>
            </a:r>
            <a:r>
              <a:rPr lang="en-US" sz="2200" b="1" i="1" dirty="0" smtClean="0">
                <a:latin typeface="+mn-lt"/>
              </a:rPr>
              <a:t>girls?</a:t>
            </a:r>
            <a:endParaRPr lang="en-US" sz="2200" b="1" dirty="0">
              <a:latin typeface="+mn-lt"/>
            </a:endParaRPr>
          </a:p>
        </p:txBody>
      </p:sp>
    </p:spTree>
    <p:extLst>
      <p:ext uri="{BB962C8B-B14F-4D97-AF65-F5344CB8AC3E}">
        <p14:creationId xmlns:p14="http://schemas.microsoft.com/office/powerpoint/2010/main" val="2513394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a:t>Understanding parent stress </a:t>
            </a:r>
          </a:p>
        </p:txBody>
      </p:sp>
      <p:sp>
        <p:nvSpPr>
          <p:cNvPr id="6" name="AutoShape 2" descr="Image result for st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3076" name="Picture 4" descr="https://pixabay.com/static/uploads/photo/2013/07/13/09/38/smiley-155846_960_72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00362" y="2133600"/>
            <a:ext cx="3419475"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8896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89" name="Title 1"/>
          <p:cNvSpPr>
            <a:spLocks noGrp="1"/>
          </p:cNvSpPr>
          <p:nvPr>
            <p:ph type="title"/>
          </p:nvPr>
        </p:nvSpPr>
        <p:spPr/>
        <p:txBody>
          <a:bodyPr/>
          <a:lstStyle/>
          <a:p>
            <a:r>
              <a:rPr lang="en-US" b="1" u="sng" dirty="0">
                <a:latin typeface="Arial" charset="0"/>
                <a:ea typeface="MS PGothic" charset="0"/>
              </a:rPr>
              <a:t>Introductions</a:t>
            </a:r>
          </a:p>
        </p:txBody>
      </p:sp>
      <p:sp>
        <p:nvSpPr>
          <p:cNvPr id="3" name="Content Placeholder 2"/>
          <p:cNvSpPr>
            <a:spLocks noGrp="1"/>
          </p:cNvSpPr>
          <p:nvPr>
            <p:ph idx="1"/>
          </p:nvPr>
        </p:nvSpPr>
        <p:spPr>
          <a:xfrm>
            <a:off x="457200" y="1600200"/>
            <a:ext cx="8305800" cy="3429000"/>
          </a:xfrm>
        </p:spPr>
        <p:txBody>
          <a:bodyPr/>
          <a:lstStyle/>
          <a:p>
            <a:pPr>
              <a:defRPr/>
            </a:pPr>
            <a:endParaRPr lang="en-US" dirty="0" smtClean="0"/>
          </a:p>
          <a:p>
            <a:pPr marL="457200" lvl="0" indent="-457200">
              <a:buFont typeface="Arial" charset="0"/>
              <a:buChar char="•"/>
            </a:pPr>
            <a:r>
              <a:rPr lang="en-US" dirty="0"/>
              <a:t>What is your name?</a:t>
            </a:r>
          </a:p>
          <a:p>
            <a:pPr marL="457200" lvl="0" indent="-457200">
              <a:buFont typeface="Arial" charset="0"/>
              <a:buChar char="•"/>
            </a:pPr>
            <a:r>
              <a:rPr lang="en-US" dirty="0"/>
              <a:t>Where are you from? </a:t>
            </a:r>
          </a:p>
          <a:p>
            <a:pPr marL="457200" lvl="0" indent="-457200">
              <a:buFont typeface="Arial" charset="0"/>
              <a:buChar char="•"/>
            </a:pPr>
            <a:r>
              <a:rPr lang="en-US" dirty="0"/>
              <a:t>What is one hope or expectation that you have for this training</a:t>
            </a:r>
            <a:r>
              <a:rPr lang="en-US" dirty="0" smtClean="0"/>
              <a:t>?</a:t>
            </a:r>
          </a:p>
          <a:p>
            <a:pPr marL="457200" lvl="0" indent="-457200">
              <a:buFont typeface="Arial" charset="0"/>
              <a:buChar char="•"/>
            </a:pPr>
            <a:r>
              <a:rPr lang="en-US" dirty="0"/>
              <a:t>Describe one thing that your parents did when you were a child or adolescent that made you feel loved, happy and safe.</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609600"/>
            <a:ext cx="8305800" cy="1219200"/>
          </a:xfrm>
        </p:spPr>
        <p:txBody>
          <a:bodyPr/>
          <a:lstStyle/>
          <a:p>
            <a:r>
              <a:rPr lang="en-US" b="1" u="sng" dirty="0" smtClean="0"/>
              <a:t>What is stress?</a:t>
            </a:r>
            <a:endParaRPr lang="en-US" b="1" u="sng" dirty="0"/>
          </a:p>
        </p:txBody>
      </p:sp>
      <p:pic>
        <p:nvPicPr>
          <p:cNvPr id="5" name="Content Placeholder 4" descr="https://pixabay.com/static/uploads/photo/2013/07/13/09/38/smiley-155846_960_720.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61718" y="1979925"/>
            <a:ext cx="1749002" cy="1753875"/>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s://upload.wikimedia.org/wikipedia/commons/thumb/f/fc/Happy_face.svg/2000px-Happy_face.svg.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03150" y="1828800"/>
            <a:ext cx="1842757" cy="1830779"/>
          </a:xfrm>
          <a:prstGeom prst="rect">
            <a:avLst/>
          </a:prstGeom>
          <a:noFill/>
          <a:extLst>
            <a:ext uri="{909E8E84-426E-40DD-AFC4-6F175D3DCCD1}">
              <a14:hiddenFill xmlns:a14="http://schemas.microsoft.com/office/drawing/2010/main">
                <a:solidFill>
                  <a:srgbClr val="FFFFFF"/>
                </a:solidFill>
              </a14:hiddenFill>
            </a:ext>
          </a:extLst>
        </p:spPr>
      </p:pic>
      <p:sp>
        <p:nvSpPr>
          <p:cNvPr id="6" name="Right Arrow 5"/>
          <p:cNvSpPr/>
          <p:nvPr/>
        </p:nvSpPr>
        <p:spPr bwMode="auto">
          <a:xfrm>
            <a:off x="2724395" y="1721540"/>
            <a:ext cx="3551484" cy="227064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baseline="0" dirty="0" smtClean="0">
                <a:solidFill>
                  <a:schemeClr val="bg1"/>
                </a:solidFill>
                <a:latin typeface="Arial" pitchFamily="-110" charset="0"/>
                <a:ea typeface="ヒラギノ角ゴ Pro W3" pitchFamily="-110" charset="-128"/>
                <a:cs typeface="ヒラギノ角ゴ Pro W3" pitchFamily="-110" charset="-128"/>
              </a:rPr>
              <a:t>Increased stress hormones – Stress response wind down</a:t>
            </a:r>
            <a:endParaRPr kumimoji="0" lang="en-US" sz="2400" b="0" i="0" u="none" strike="noStrike" cap="none" normalizeH="0" baseline="0" dirty="0">
              <a:ln>
                <a:noFill/>
              </a:ln>
              <a:solidFill>
                <a:schemeClr val="bg1"/>
              </a:solidFill>
              <a:effectLst/>
              <a:latin typeface="Arial" pitchFamily="-110" charset="0"/>
              <a:ea typeface="ヒラギノ角ゴ Pro W3" pitchFamily="-110" charset="-128"/>
              <a:cs typeface="ヒラギノ角ゴ Pro W3" pitchFamily="-110" charset="-128"/>
            </a:endParaRPr>
          </a:p>
        </p:txBody>
      </p:sp>
      <p:sp>
        <p:nvSpPr>
          <p:cNvPr id="8" name="TextBox 7"/>
          <p:cNvSpPr txBox="1"/>
          <p:nvPr/>
        </p:nvSpPr>
        <p:spPr>
          <a:xfrm>
            <a:off x="302379" y="1411921"/>
            <a:ext cx="2239716" cy="461665"/>
          </a:xfrm>
          <a:prstGeom prst="rect">
            <a:avLst/>
          </a:prstGeom>
          <a:noFill/>
        </p:spPr>
        <p:txBody>
          <a:bodyPr wrap="none" rtlCol="0">
            <a:spAutoFit/>
          </a:bodyPr>
          <a:lstStyle/>
          <a:p>
            <a:r>
              <a:rPr lang="en-US" b="1" u="sng" dirty="0" smtClean="0"/>
              <a:t>Normal stress</a:t>
            </a:r>
            <a:endParaRPr lang="en-US" b="1" u="sng" dirty="0"/>
          </a:p>
        </p:txBody>
      </p:sp>
      <p:sp>
        <p:nvSpPr>
          <p:cNvPr id="10" name="TextBox 9"/>
          <p:cNvSpPr txBox="1"/>
          <p:nvPr/>
        </p:nvSpPr>
        <p:spPr>
          <a:xfrm>
            <a:off x="302379" y="4144231"/>
            <a:ext cx="7186198" cy="461665"/>
          </a:xfrm>
          <a:prstGeom prst="rect">
            <a:avLst/>
          </a:prstGeom>
          <a:noFill/>
        </p:spPr>
        <p:txBody>
          <a:bodyPr wrap="none" rtlCol="0">
            <a:spAutoFit/>
          </a:bodyPr>
          <a:lstStyle/>
          <a:p>
            <a:r>
              <a:rPr lang="en-US" b="1" u="sng" dirty="0" smtClean="0"/>
              <a:t>Prolonged and continuous stress – Toxic stress</a:t>
            </a:r>
            <a:endParaRPr lang="en-US" b="1" u="sng" dirty="0"/>
          </a:p>
        </p:txBody>
      </p:sp>
      <p:pic>
        <p:nvPicPr>
          <p:cNvPr id="12" name="Content Placeholder 4" descr="https://pixabay.com/static/uploads/photo/2013/07/13/09/38/smiley-155846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093" y="4876800"/>
            <a:ext cx="1749002" cy="1753875"/>
          </a:xfrm>
          <a:prstGeom prst="rect">
            <a:avLst/>
          </a:prstGeom>
          <a:noFill/>
          <a:ln>
            <a:noFill/>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Right Arrow 12"/>
          <p:cNvSpPr/>
          <p:nvPr/>
        </p:nvSpPr>
        <p:spPr bwMode="auto">
          <a:xfrm>
            <a:off x="2834358" y="4876800"/>
            <a:ext cx="3551484" cy="1555414"/>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solidFill>
                <a:effectLst/>
                <a:latin typeface="Arial" pitchFamily="-110" charset="0"/>
                <a:ea typeface="ヒラギノ角ゴ Pro W3" pitchFamily="-110" charset="-128"/>
                <a:cs typeface="ヒラギノ角ゴ Pro W3" pitchFamily="-110" charset="-128"/>
              </a:rPr>
              <a:t>Stress response stays activated</a:t>
            </a:r>
            <a:endParaRPr kumimoji="0" lang="en-US" sz="2400" b="0" i="0" u="none" strike="noStrike" cap="none" normalizeH="0" baseline="0" dirty="0">
              <a:ln>
                <a:noFill/>
              </a:ln>
              <a:solidFill>
                <a:schemeClr val="bg1"/>
              </a:solidFill>
              <a:effectLst/>
              <a:latin typeface="Arial" pitchFamily="-110" charset="0"/>
              <a:ea typeface="ヒラギノ角ゴ Pro W3" pitchFamily="-110" charset="-128"/>
              <a:cs typeface="ヒラギノ角ゴ Pro W3" pitchFamily="-110" charset="-128"/>
            </a:endParaRPr>
          </a:p>
        </p:txBody>
      </p:sp>
      <p:pic>
        <p:nvPicPr>
          <p:cNvPr id="4100" name="Picture 4" descr="https://upload.wikimedia.org/wikipedia/commons/thumb/5/53/Skull_and_crossbones.svg/1066px-Skull_and_crossbones.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98072" y="4605896"/>
            <a:ext cx="2029759" cy="19497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67966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US" b="1" u="sng" dirty="0" smtClean="0"/>
              <a:t>Three types of stress</a:t>
            </a:r>
            <a:endParaRPr lang="en-US" b="1" u="sng"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72924775"/>
              </p:ext>
            </p:extLst>
          </p:nvPr>
        </p:nvGraphicFramePr>
        <p:xfrm>
          <a:off x="457200" y="2133600"/>
          <a:ext cx="83058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961125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u="sng" dirty="0" smtClean="0"/>
              <a:t>People under stress can experience the following</a:t>
            </a:r>
            <a:r>
              <a:rPr lang="en-US" sz="3200" dirty="0" smtClean="0"/>
              <a:t>: </a:t>
            </a:r>
            <a:endParaRPr lang="en-US" sz="3200" dirty="0"/>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b="1" dirty="0"/>
              <a:t>Changes in behavior </a:t>
            </a:r>
            <a:r>
              <a:rPr lang="en-US" dirty="0"/>
              <a:t>(aggressiveness, isolation, silence)</a:t>
            </a:r>
          </a:p>
          <a:p>
            <a:pPr marL="457200" indent="-457200">
              <a:buFont typeface="Arial" panose="020B0604020202020204" pitchFamily="34" charset="0"/>
              <a:buChar char="•"/>
            </a:pPr>
            <a:r>
              <a:rPr lang="en-US" b="1" dirty="0"/>
              <a:t>Diseases (</a:t>
            </a:r>
            <a:r>
              <a:rPr lang="en-US" dirty="0"/>
              <a:t>eczema, somatic pain, diarrhea)</a:t>
            </a:r>
          </a:p>
          <a:p>
            <a:pPr marL="457200" indent="-457200">
              <a:buFont typeface="Arial" panose="020B0604020202020204" pitchFamily="34" charset="0"/>
              <a:buChar char="•"/>
            </a:pPr>
            <a:r>
              <a:rPr lang="en-US" b="1" dirty="0"/>
              <a:t>Hormonal impairments </a:t>
            </a:r>
            <a:r>
              <a:rPr lang="en-US" dirty="0"/>
              <a:t>(cessation of menstruation)</a:t>
            </a:r>
          </a:p>
          <a:p>
            <a:pPr marL="457200" indent="-457200">
              <a:buFont typeface="Arial" panose="020B0604020202020204" pitchFamily="34" charset="0"/>
              <a:buChar char="•"/>
            </a:pPr>
            <a:r>
              <a:rPr lang="en-US" b="1" dirty="0"/>
              <a:t>Neurological disorders</a:t>
            </a:r>
            <a:r>
              <a:rPr lang="en-US" dirty="0"/>
              <a:t> (muscle weakness, poor coordination, loss of sensation, seizures, confusion)</a:t>
            </a:r>
          </a:p>
        </p:txBody>
      </p:sp>
    </p:spTree>
    <p:extLst>
      <p:ext uri="{BB962C8B-B14F-4D97-AF65-F5344CB8AC3E}">
        <p14:creationId xmlns:p14="http://schemas.microsoft.com/office/powerpoint/2010/main" val="32740486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28800"/>
            <a:ext cx="8305800" cy="1828800"/>
          </a:xfrm>
        </p:spPr>
        <p:txBody>
          <a:bodyPr/>
          <a:lstStyle/>
          <a:p>
            <a:pPr marL="0" indent="0"/>
            <a:r>
              <a:rPr lang="en-US" dirty="0"/>
              <a:t>We are now going to think about how stress affects us as adults and </a:t>
            </a:r>
            <a:r>
              <a:rPr lang="en-US" dirty="0" smtClean="0"/>
              <a:t>parents, </a:t>
            </a:r>
            <a:r>
              <a:rPr lang="en-US" dirty="0"/>
              <a:t>and then we will talk about the impact of this stress on </a:t>
            </a:r>
            <a:r>
              <a:rPr lang="en-US" dirty="0" smtClean="0"/>
              <a:t>the adolescents </a:t>
            </a:r>
            <a:r>
              <a:rPr lang="en-US" dirty="0"/>
              <a:t>we are caring for. </a:t>
            </a:r>
          </a:p>
          <a:p>
            <a:endParaRPr lang="en-US" dirty="0"/>
          </a:p>
          <a:p>
            <a:endParaRPr lang="en-US" dirty="0"/>
          </a:p>
        </p:txBody>
      </p:sp>
      <p:sp>
        <p:nvSpPr>
          <p:cNvPr id="4" name="Title 3"/>
          <p:cNvSpPr>
            <a:spLocks noGrp="1"/>
          </p:cNvSpPr>
          <p:nvPr>
            <p:ph type="title"/>
          </p:nvPr>
        </p:nvSpPr>
        <p:spPr/>
        <p:txBody>
          <a:bodyPr/>
          <a:lstStyle/>
          <a:p>
            <a:r>
              <a:rPr lang="en-US" b="1" u="sng" dirty="0" smtClean="0"/>
              <a:t>How does stress affect us?</a:t>
            </a:r>
            <a:endParaRPr lang="en-US" b="1" u="sng" dirty="0"/>
          </a:p>
        </p:txBody>
      </p:sp>
      <p:graphicFrame>
        <p:nvGraphicFramePr>
          <p:cNvPr id="5" name="Table 4"/>
          <p:cNvGraphicFramePr>
            <a:graphicFrameLocks noGrp="1"/>
          </p:cNvGraphicFramePr>
          <p:nvPr>
            <p:extLst>
              <p:ext uri="{D42A27DB-BD31-4B8C-83A1-F6EECF244321}">
                <p14:modId xmlns:p14="http://schemas.microsoft.com/office/powerpoint/2010/main" val="2072870723"/>
              </p:ext>
            </p:extLst>
          </p:nvPr>
        </p:nvGraphicFramePr>
        <p:xfrm>
          <a:off x="685799" y="4191000"/>
          <a:ext cx="8077202" cy="1483360"/>
        </p:xfrm>
        <a:graphic>
          <a:graphicData uri="http://schemas.openxmlformats.org/drawingml/2006/table">
            <a:tbl>
              <a:tblPr firstRow="1" bandRow="1">
                <a:tableStyleId>{5C22544A-7EE6-4342-B048-85BDC9FD1C3A}</a:tableStyleId>
              </a:tblPr>
              <a:tblGrid>
                <a:gridCol w="2286001"/>
                <a:gridCol w="2438400"/>
                <a:gridCol w="3352801"/>
              </a:tblGrid>
              <a:tr h="370840">
                <a:tc>
                  <a:txBody>
                    <a:bodyPr/>
                    <a:lstStyle/>
                    <a:p>
                      <a:pPr algn="ctr"/>
                      <a:r>
                        <a:rPr lang="en-US" dirty="0" smtClean="0"/>
                        <a:t>I feel…</a:t>
                      </a:r>
                      <a:endParaRPr lang="en-US" dirty="0"/>
                    </a:p>
                  </a:txBody>
                  <a:tcPr/>
                </a:tc>
                <a:tc>
                  <a:txBody>
                    <a:bodyPr/>
                    <a:lstStyle/>
                    <a:p>
                      <a:pPr algn="ctr"/>
                      <a:r>
                        <a:rPr lang="en-US" dirty="0" smtClean="0"/>
                        <a:t>I do…</a:t>
                      </a:r>
                      <a:endParaRPr lang="en-US" dirty="0"/>
                    </a:p>
                  </a:txBody>
                  <a:tcPr/>
                </a:tc>
                <a:tc>
                  <a:txBody>
                    <a:bodyPr/>
                    <a:lstStyle/>
                    <a:p>
                      <a:pPr algn="ctr"/>
                      <a:r>
                        <a:rPr lang="en-US" dirty="0" smtClean="0"/>
                        <a:t>Impact on adolescents</a:t>
                      </a:r>
                      <a:endParaRPr lang="en-US" dirty="0"/>
                    </a:p>
                  </a:txBody>
                  <a:tcPr/>
                </a:tc>
              </a:tr>
              <a:tr h="370840">
                <a:tc>
                  <a:txBody>
                    <a:bodyPr/>
                    <a:lstStyle/>
                    <a:p>
                      <a:endParaRPr lang="en-US"/>
                    </a:p>
                  </a:txBody>
                  <a:tcPr/>
                </a:tc>
                <a:tc>
                  <a:txBody>
                    <a:bodyPr/>
                    <a:lstStyle/>
                    <a:p>
                      <a:endParaRPr lang="en-US"/>
                    </a:p>
                  </a:txBody>
                  <a:tcPr/>
                </a:tc>
                <a:tc>
                  <a:txBody>
                    <a:bodyPr/>
                    <a:lstStyle/>
                    <a:p>
                      <a:endParaRPr lang="en-US"/>
                    </a:p>
                  </a:txBody>
                  <a:tcPr/>
                </a:tc>
              </a:tr>
              <a:tr h="370840">
                <a:tc>
                  <a:txBody>
                    <a:bodyPr/>
                    <a:lstStyle/>
                    <a:p>
                      <a:endParaRPr lang="en-US" dirty="0"/>
                    </a:p>
                  </a:txBody>
                  <a:tcPr/>
                </a:tc>
                <a:tc>
                  <a:txBody>
                    <a:bodyPr/>
                    <a:lstStyle/>
                    <a:p>
                      <a:endParaRPr lang="en-US"/>
                    </a:p>
                  </a:txBody>
                  <a:tcPr/>
                </a:tc>
                <a:tc>
                  <a:txBody>
                    <a:bodyPr/>
                    <a:lstStyle/>
                    <a:p>
                      <a:endParaRPr lang="en-US"/>
                    </a:p>
                  </a:txBody>
                  <a:tcPr/>
                </a:tc>
              </a:tr>
              <a:tr h="370840">
                <a:tc>
                  <a:txBody>
                    <a:bodyPr/>
                    <a:lstStyle/>
                    <a:p>
                      <a:endParaRPr lang="en-US" dirty="0"/>
                    </a:p>
                  </a:txBody>
                  <a:tcPr/>
                </a:tc>
                <a:tc>
                  <a:txBody>
                    <a:bodyPr/>
                    <a:lstStyle/>
                    <a:p>
                      <a:endParaRPr lang="en-US" dirty="0"/>
                    </a:p>
                  </a:txBody>
                  <a:tcPr/>
                </a:tc>
                <a:tc>
                  <a:txBody>
                    <a:bodyPr/>
                    <a:lstStyle/>
                    <a:p>
                      <a:endParaRPr lang="en-US" dirty="0"/>
                    </a:p>
                  </a:txBody>
                  <a:tcPr/>
                </a:tc>
              </a:tr>
            </a:tbl>
          </a:graphicData>
        </a:graphic>
      </p:graphicFrame>
    </p:spTree>
    <p:extLst>
      <p:ext uri="{BB962C8B-B14F-4D97-AF65-F5344CB8AC3E}">
        <p14:creationId xmlns:p14="http://schemas.microsoft.com/office/powerpoint/2010/main" val="37655662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Think and share</a:t>
            </a:r>
            <a:endParaRPr lang="en-US" b="1" u="sng" dirty="0"/>
          </a:p>
        </p:txBody>
      </p:sp>
      <p:sp>
        <p:nvSpPr>
          <p:cNvPr id="3" name="Content Placeholder 2"/>
          <p:cNvSpPr>
            <a:spLocks noGrp="1"/>
          </p:cNvSpPr>
          <p:nvPr>
            <p:ph idx="1"/>
          </p:nvPr>
        </p:nvSpPr>
        <p:spPr/>
        <p:txBody>
          <a:bodyPr/>
          <a:lstStyle/>
          <a:p>
            <a:r>
              <a:rPr lang="en-US" dirty="0"/>
              <a:t>How can </a:t>
            </a:r>
            <a:r>
              <a:rPr lang="en-US" dirty="0" smtClean="0"/>
              <a:t>adolescents </a:t>
            </a:r>
            <a:r>
              <a:rPr lang="en-US" dirty="0"/>
              <a:t>be affected </a:t>
            </a:r>
            <a:r>
              <a:rPr lang="en-US" dirty="0" smtClean="0"/>
              <a:t>by their </a:t>
            </a:r>
            <a:r>
              <a:rPr lang="en-US" dirty="0"/>
              <a:t>parents’ stress? </a:t>
            </a:r>
          </a:p>
          <a:p>
            <a:endParaRPr lang="en-US" sz="2000" dirty="0" smtClean="0"/>
          </a:p>
          <a:p>
            <a:r>
              <a:rPr lang="en-US" sz="2000" dirty="0" smtClean="0"/>
              <a:t>Examples:</a:t>
            </a:r>
          </a:p>
          <a:p>
            <a:pPr marL="457200" lvl="0" indent="-457200">
              <a:buFont typeface="Arial" charset="0"/>
              <a:buChar char="•"/>
            </a:pPr>
            <a:r>
              <a:rPr lang="en-US" sz="2000" dirty="0"/>
              <a:t>Aggressiveness, disrespect</a:t>
            </a:r>
          </a:p>
          <a:p>
            <a:pPr marL="457200" lvl="0" indent="-457200">
              <a:buFont typeface="Arial" charset="0"/>
              <a:buChar char="•"/>
            </a:pPr>
            <a:r>
              <a:rPr lang="en-US" sz="2000" dirty="0"/>
              <a:t>Scared, refuse to leave the tent/house</a:t>
            </a:r>
          </a:p>
          <a:p>
            <a:pPr marL="457200" lvl="0" indent="-457200">
              <a:buFont typeface="Arial" charset="0"/>
              <a:buChar char="•"/>
            </a:pPr>
            <a:r>
              <a:rPr lang="en-US" sz="2000" dirty="0"/>
              <a:t>Depressed, cry </a:t>
            </a:r>
            <a:r>
              <a:rPr lang="en-US" sz="2000" dirty="0" smtClean="0"/>
              <a:t>often</a:t>
            </a:r>
          </a:p>
          <a:p>
            <a:pPr marL="0" lvl="0" indent="0"/>
            <a:endParaRPr lang="en-US" dirty="0"/>
          </a:p>
          <a:p>
            <a:pPr lvl="0" algn="ctr"/>
            <a:r>
              <a:rPr lang="en-US" b="1" i="1" dirty="0" smtClean="0"/>
              <a:t>What else? </a:t>
            </a:r>
            <a:endParaRPr lang="en-US" b="1" i="1" dirty="0"/>
          </a:p>
        </p:txBody>
      </p:sp>
    </p:spTree>
    <p:extLst>
      <p:ext uri="{BB962C8B-B14F-4D97-AF65-F5344CB8AC3E}">
        <p14:creationId xmlns:p14="http://schemas.microsoft.com/office/powerpoint/2010/main" val="2450268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Coping and healing </a:t>
            </a:r>
            <a:endParaRPr lang="en-US" b="1" u="sng" dirty="0"/>
          </a:p>
        </p:txBody>
      </p:sp>
      <p:sp>
        <p:nvSpPr>
          <p:cNvPr id="5" name="TextBox 4"/>
          <p:cNvSpPr txBox="1"/>
          <p:nvPr/>
        </p:nvSpPr>
        <p:spPr>
          <a:xfrm>
            <a:off x="2747225" y="5581406"/>
            <a:ext cx="3725749" cy="461665"/>
          </a:xfrm>
          <a:prstGeom prst="rect">
            <a:avLst/>
          </a:prstGeom>
          <a:noFill/>
        </p:spPr>
        <p:txBody>
          <a:bodyPr wrap="none" rtlCol="0">
            <a:spAutoFit/>
          </a:bodyPr>
          <a:lstStyle/>
          <a:p>
            <a:r>
              <a:rPr lang="en-US" dirty="0" smtClean="0"/>
              <a:t>On the road to recovery… </a:t>
            </a:r>
            <a:endParaRPr lang="en-US" dirty="0"/>
          </a:p>
        </p:txBody>
      </p:sp>
      <p:pic>
        <p:nvPicPr>
          <p:cNvPr id="5122" name="Picture 2" descr="https://pixabay.com/static/uploads/photo/2016/03/31/19/29/dawn-1295063_960_7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5787" y="1828800"/>
            <a:ext cx="4608626" cy="36787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870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What is relaxation? </a:t>
            </a:r>
            <a:endParaRPr lang="en-US" b="1" u="sng" dirty="0"/>
          </a:p>
        </p:txBody>
      </p:sp>
      <p:sp>
        <p:nvSpPr>
          <p:cNvPr id="3" name="Content Placeholder 2"/>
          <p:cNvSpPr>
            <a:spLocks noGrp="1"/>
          </p:cNvSpPr>
          <p:nvPr>
            <p:ph idx="1"/>
          </p:nvPr>
        </p:nvSpPr>
        <p:spPr>
          <a:xfrm>
            <a:off x="433754" y="1676400"/>
            <a:ext cx="8305800" cy="5334000"/>
          </a:xfrm>
        </p:spPr>
        <p:txBody>
          <a:bodyPr/>
          <a:lstStyle/>
          <a:p>
            <a:pPr marL="457200" indent="-457200">
              <a:buFont typeface="Arial" panose="020B0604020202020204" pitchFamily="34" charset="0"/>
              <a:buChar char="•"/>
            </a:pPr>
            <a:r>
              <a:rPr lang="en-US" sz="2400" dirty="0"/>
              <a:t>We define relaxation as a mental and </a:t>
            </a:r>
            <a:r>
              <a:rPr lang="en-US" sz="2400" dirty="0" smtClean="0"/>
              <a:t>physical state </a:t>
            </a:r>
            <a:r>
              <a:rPr lang="en-US" sz="2400" dirty="0"/>
              <a:t>in which the </a:t>
            </a:r>
            <a:r>
              <a:rPr lang="en-US" sz="2400" dirty="0" smtClean="0"/>
              <a:t>individual is </a:t>
            </a:r>
            <a:r>
              <a:rPr lang="en-US" sz="2400" dirty="0"/>
              <a:t>able to feel relieved from strain or </a:t>
            </a:r>
            <a:r>
              <a:rPr lang="en-US" sz="2400" dirty="0" smtClean="0"/>
              <a:t>tension.</a:t>
            </a:r>
          </a:p>
          <a:p>
            <a:pPr marL="457200" indent="-457200">
              <a:buFont typeface="Arial" panose="020B0604020202020204" pitchFamily="34" charset="0"/>
              <a:buChar char="•"/>
            </a:pPr>
            <a:r>
              <a:rPr lang="en-US" sz="2400" dirty="0" smtClean="0"/>
              <a:t>Reaching </a:t>
            </a:r>
            <a:r>
              <a:rPr lang="en-US" sz="2400" dirty="0"/>
              <a:t>a relaxed state means to bring </a:t>
            </a:r>
            <a:r>
              <a:rPr lang="en-US" sz="2400" dirty="0" smtClean="0"/>
              <a:t>our emotions </a:t>
            </a:r>
            <a:r>
              <a:rPr lang="en-US" sz="2400" dirty="0"/>
              <a:t>to a more </a:t>
            </a:r>
            <a:r>
              <a:rPr lang="en-US" sz="2400" dirty="0" smtClean="0"/>
              <a:t>calm, peaceful state.</a:t>
            </a:r>
          </a:p>
          <a:p>
            <a:pPr marL="457200" indent="-457200">
              <a:buFont typeface="Arial" panose="020B0604020202020204" pitchFamily="34" charset="0"/>
              <a:buChar char="•"/>
            </a:pPr>
            <a:r>
              <a:rPr lang="en-US" sz="2400" dirty="0" smtClean="0"/>
              <a:t>When </a:t>
            </a:r>
            <a:r>
              <a:rPr lang="en-US" sz="2400" dirty="0"/>
              <a:t>stress affects a person’s </a:t>
            </a:r>
            <a:r>
              <a:rPr lang="en-US" sz="2400" dirty="0" smtClean="0"/>
              <a:t>normal functioning</a:t>
            </a:r>
            <a:r>
              <a:rPr lang="en-US" sz="2400" dirty="0"/>
              <a:t>, relaxation has </a:t>
            </a:r>
            <a:r>
              <a:rPr lang="en-US" sz="2400" dirty="0" smtClean="0"/>
              <a:t>proved to </a:t>
            </a:r>
            <a:r>
              <a:rPr lang="en-US" sz="2400" dirty="0"/>
              <a:t>be effective in lowering </a:t>
            </a:r>
            <a:r>
              <a:rPr lang="en-US" sz="2400" dirty="0" smtClean="0"/>
              <a:t>stress.</a:t>
            </a:r>
          </a:p>
          <a:p>
            <a:pPr marL="457200" indent="-457200">
              <a:buFont typeface="Arial" panose="020B0604020202020204" pitchFamily="34" charset="0"/>
              <a:buChar char="•"/>
            </a:pPr>
            <a:r>
              <a:rPr lang="en-US" sz="2400" dirty="0" smtClean="0"/>
              <a:t>We </a:t>
            </a:r>
            <a:r>
              <a:rPr lang="en-US" sz="2400" dirty="0"/>
              <a:t>are going to experiment with some relaxation exercises that you </a:t>
            </a:r>
            <a:r>
              <a:rPr lang="en-US" sz="2400" dirty="0" smtClean="0"/>
              <a:t>will teach </a:t>
            </a:r>
            <a:r>
              <a:rPr lang="en-US" sz="2400" dirty="0"/>
              <a:t>parents when you are facilitating groups.</a:t>
            </a:r>
          </a:p>
        </p:txBody>
      </p:sp>
    </p:spTree>
    <p:extLst>
      <p:ext uri="{BB962C8B-B14F-4D97-AF65-F5344CB8AC3E}">
        <p14:creationId xmlns:p14="http://schemas.microsoft.com/office/powerpoint/2010/main" val="412008316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Think and share</a:t>
            </a:r>
            <a:endParaRPr lang="en-US" b="1" u="sng" dirty="0"/>
          </a:p>
        </p:txBody>
      </p:sp>
      <p:sp>
        <p:nvSpPr>
          <p:cNvPr id="3" name="Content Placeholder 2"/>
          <p:cNvSpPr>
            <a:spLocks noGrp="1"/>
          </p:cNvSpPr>
          <p:nvPr>
            <p:ph idx="1"/>
          </p:nvPr>
        </p:nvSpPr>
        <p:spPr>
          <a:xfrm>
            <a:off x="228600" y="2362200"/>
            <a:ext cx="8305800" cy="3429000"/>
          </a:xfrm>
        </p:spPr>
        <p:txBody>
          <a:bodyPr/>
          <a:lstStyle/>
          <a:p>
            <a:pPr lvl="0"/>
            <a:endParaRPr lang="en-US" dirty="0" smtClean="0"/>
          </a:p>
          <a:p>
            <a:pPr algn="ctr"/>
            <a:r>
              <a:rPr lang="en-US" b="1" i="1" dirty="0"/>
              <a:t>What are some signs that you are feeling stressed out? </a:t>
            </a:r>
          </a:p>
        </p:txBody>
      </p:sp>
    </p:spTree>
    <p:extLst>
      <p:ext uri="{BB962C8B-B14F-4D97-AF65-F5344CB8AC3E}">
        <p14:creationId xmlns:p14="http://schemas.microsoft.com/office/powerpoint/2010/main" val="235515261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19400"/>
            <a:ext cx="8305800" cy="1219200"/>
          </a:xfrm>
        </p:spPr>
        <p:txBody>
          <a:bodyPr/>
          <a:lstStyle/>
          <a:p>
            <a:pPr algn="ctr"/>
            <a:r>
              <a:rPr lang="en-US" sz="2800" b="1" i="1" dirty="0">
                <a:latin typeface="+mn-lt"/>
                <a:cs typeface="MS PGothic" charset="0"/>
              </a:rPr>
              <a:t>What helps you relax when you are feeling </a:t>
            </a:r>
            <a:r>
              <a:rPr lang="en-US" sz="2800" b="1" i="1" dirty="0" smtClean="0">
                <a:latin typeface="+mn-lt"/>
                <a:cs typeface="MS PGothic" charset="0"/>
              </a:rPr>
              <a:t>stressed? </a:t>
            </a:r>
            <a:endParaRPr lang="en-US" sz="2800" b="1" i="1" dirty="0">
              <a:latin typeface="+mn-lt"/>
              <a:cs typeface="MS PGothic" charset="0"/>
            </a:endParaRPr>
          </a:p>
        </p:txBody>
      </p:sp>
      <p:sp>
        <p:nvSpPr>
          <p:cNvPr id="3" name="Title 1"/>
          <p:cNvSpPr txBox="1">
            <a:spLocks/>
          </p:cNvSpPr>
          <p:nvPr/>
        </p:nvSpPr>
        <p:spPr bwMode="auto">
          <a:xfrm>
            <a:off x="457200" y="533400"/>
            <a:ext cx="8305800" cy="1219200"/>
          </a:xfrm>
          <a:prstGeom prst="rect">
            <a:avLst/>
          </a:prstGeom>
          <a:noFill/>
          <a:ln>
            <a:noFill/>
          </a:ln>
          <a:extLst>
            <a:ext uri="{FAA26D3D-D897-4be2-8F04-BA451C77F1D7}">
              <ma14:placeholderFlag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smtClean="0"/>
              <a:t>Think and share</a:t>
            </a:r>
            <a:endParaRPr lang="en-US" b="1" u="sng" kern="0" dirty="0"/>
          </a:p>
        </p:txBody>
      </p:sp>
    </p:spTree>
    <p:extLst>
      <p:ext uri="{BB962C8B-B14F-4D97-AF65-F5344CB8AC3E}">
        <p14:creationId xmlns:p14="http://schemas.microsoft.com/office/powerpoint/2010/main" val="1481328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05800" cy="1219200"/>
          </a:xfrm>
        </p:spPr>
        <p:txBody>
          <a:bodyPr/>
          <a:lstStyle/>
          <a:p>
            <a:r>
              <a:rPr lang="en-US" b="1" u="sng" dirty="0" smtClean="0"/>
              <a:t>Some ideas for relaxation</a:t>
            </a:r>
            <a:endParaRPr lang="en-US" b="1" u="sng" dirty="0"/>
          </a:p>
        </p:txBody>
      </p:sp>
      <p:sp>
        <p:nvSpPr>
          <p:cNvPr id="3" name="Content Placeholder 2"/>
          <p:cNvSpPr>
            <a:spLocks noGrp="1"/>
          </p:cNvSpPr>
          <p:nvPr>
            <p:ph idx="1"/>
          </p:nvPr>
        </p:nvSpPr>
        <p:spPr/>
        <p:txBody>
          <a:bodyPr/>
          <a:lstStyle/>
          <a:p>
            <a:pPr marL="457200" lvl="0" indent="-457200">
              <a:buFont typeface="Arial" charset="0"/>
              <a:buChar char="•"/>
            </a:pPr>
            <a:r>
              <a:rPr lang="en-US" dirty="0"/>
              <a:t>Step away from the stressful event or </a:t>
            </a:r>
            <a:r>
              <a:rPr lang="en-US" dirty="0" smtClean="0"/>
              <a:t>situation</a:t>
            </a:r>
            <a:endParaRPr lang="en-US" dirty="0"/>
          </a:p>
          <a:p>
            <a:pPr marL="457200" lvl="0" indent="-457200">
              <a:buFont typeface="Arial" charset="0"/>
              <a:buChar char="•"/>
            </a:pPr>
            <a:r>
              <a:rPr lang="en-US" dirty="0"/>
              <a:t>Deep </a:t>
            </a:r>
            <a:r>
              <a:rPr lang="en-US" dirty="0" smtClean="0"/>
              <a:t>breathing </a:t>
            </a:r>
            <a:endParaRPr lang="en-US" dirty="0"/>
          </a:p>
          <a:p>
            <a:pPr marL="457200" lvl="0" indent="-457200">
              <a:buFont typeface="Arial" charset="0"/>
              <a:buChar char="•"/>
            </a:pPr>
            <a:r>
              <a:rPr lang="en-US" dirty="0"/>
              <a:t>Center yourself</a:t>
            </a:r>
          </a:p>
          <a:p>
            <a:pPr marL="457200" lvl="0" indent="-457200">
              <a:buFont typeface="Arial" charset="0"/>
              <a:buChar char="•"/>
            </a:pPr>
            <a:r>
              <a:rPr lang="en-US" dirty="0"/>
              <a:t>Count </a:t>
            </a:r>
            <a:r>
              <a:rPr lang="en-US" dirty="0" smtClean="0"/>
              <a:t>backwards from </a:t>
            </a:r>
            <a:r>
              <a:rPr lang="en-US" dirty="0"/>
              <a:t>20 to </a:t>
            </a:r>
            <a:r>
              <a:rPr lang="en-US" dirty="0" smtClean="0"/>
              <a:t>zero</a:t>
            </a:r>
            <a:endParaRPr lang="en-US" dirty="0"/>
          </a:p>
          <a:p>
            <a:pPr marL="457200" indent="-457200">
              <a:buFont typeface="Arial" charset="0"/>
              <a:buChar char="•"/>
            </a:pPr>
            <a:r>
              <a:rPr lang="en-US" dirty="0"/>
              <a:t>Muscle relaxation </a:t>
            </a:r>
            <a:endParaRPr lang="en-US" sz="2000" dirty="0"/>
          </a:p>
        </p:txBody>
      </p:sp>
    </p:spTree>
    <p:extLst>
      <p:ext uri="{BB962C8B-B14F-4D97-AF65-F5344CB8AC3E}">
        <p14:creationId xmlns:p14="http://schemas.microsoft.com/office/powerpoint/2010/main" val="36611642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7" name="Title 1"/>
          <p:cNvSpPr>
            <a:spLocks noGrp="1"/>
          </p:cNvSpPr>
          <p:nvPr>
            <p:ph type="title"/>
          </p:nvPr>
        </p:nvSpPr>
        <p:spPr/>
        <p:txBody>
          <a:bodyPr/>
          <a:lstStyle/>
          <a:p>
            <a:r>
              <a:rPr lang="en-US" b="1" u="sng" dirty="0" smtClean="0">
                <a:latin typeface="Arial" charset="0"/>
                <a:ea typeface="MS PGothic" charset="0"/>
              </a:rPr>
              <a:t>Parenting </a:t>
            </a:r>
            <a:r>
              <a:rPr lang="en-US" b="1" u="sng" dirty="0">
                <a:latin typeface="Arial" charset="0"/>
                <a:ea typeface="MS PGothic" charset="0"/>
              </a:rPr>
              <a:t>Skills Training Pre-test</a:t>
            </a:r>
          </a:p>
        </p:txBody>
      </p:sp>
      <p:sp>
        <p:nvSpPr>
          <p:cNvPr id="14338" name="Content Placeholder 2"/>
          <p:cNvSpPr>
            <a:spLocks noGrp="1"/>
          </p:cNvSpPr>
          <p:nvPr>
            <p:ph idx="1"/>
          </p:nvPr>
        </p:nvSpPr>
        <p:spPr>
          <a:xfrm>
            <a:off x="457200" y="1676400"/>
            <a:ext cx="8305800" cy="3886200"/>
          </a:xfrm>
        </p:spPr>
        <p:txBody>
          <a:bodyPr/>
          <a:lstStyle/>
          <a:p>
            <a:pPr marL="0" indent="0"/>
            <a:endParaRPr lang="en-US" dirty="0">
              <a:latin typeface="Arial" charset="0"/>
              <a:ea typeface="MS PGothic" charset="0"/>
            </a:endParaRPr>
          </a:p>
          <a:p>
            <a:pPr marL="457200" indent="-457200">
              <a:buFont typeface="Arial" panose="020B0604020202020204" pitchFamily="34" charset="0"/>
              <a:buChar char="•"/>
            </a:pPr>
            <a:r>
              <a:rPr lang="en-US" dirty="0" smtClean="0">
                <a:latin typeface="Arial" charset="0"/>
                <a:ea typeface="MS PGothic" charset="0"/>
              </a:rPr>
              <a:t>Handout 1: </a:t>
            </a:r>
            <a:r>
              <a:rPr lang="en-US" dirty="0" err="1" smtClean="0">
                <a:latin typeface="Arial" charset="0"/>
                <a:ea typeface="MS PGothic" charset="0"/>
              </a:rPr>
              <a:t>SHLS</a:t>
            </a:r>
            <a:r>
              <a:rPr lang="en-US" dirty="0" smtClean="0">
                <a:latin typeface="Arial" charset="0"/>
                <a:ea typeface="MS PGothic" charset="0"/>
              </a:rPr>
              <a:t> Parenting Skills Training Pre-test</a:t>
            </a:r>
          </a:p>
          <a:p>
            <a:pPr marL="457200" indent="-457200">
              <a:buFont typeface="Arial" panose="020B0604020202020204" pitchFamily="34" charset="0"/>
              <a:buChar char="•"/>
            </a:pPr>
            <a:r>
              <a:rPr lang="en-US" dirty="0" smtClean="0">
                <a:latin typeface="Arial" charset="0"/>
                <a:ea typeface="MS PGothic" charset="0"/>
              </a:rPr>
              <a:t>30 minutes</a:t>
            </a:r>
            <a:endParaRPr lang="en-US" dirty="0">
              <a:latin typeface="Arial" charset="0"/>
              <a:ea typeface="MS PGothic"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1"/>
          <p:cNvSpPr txBox="1">
            <a:spLocks/>
          </p:cNvSpPr>
          <p:nvPr/>
        </p:nvSpPr>
        <p:spPr>
          <a:xfrm>
            <a:off x="457200" y="609600"/>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
        <p:nvSpPr>
          <p:cNvPr id="3" name="Rectangle 2"/>
          <p:cNvSpPr/>
          <p:nvPr/>
        </p:nvSpPr>
        <p:spPr>
          <a:xfrm>
            <a:off x="457200" y="1536174"/>
            <a:ext cx="8001000" cy="3046988"/>
          </a:xfrm>
          <a:prstGeom prst="rect">
            <a:avLst/>
          </a:prstGeom>
        </p:spPr>
        <p:txBody>
          <a:bodyPr wrap="square">
            <a:spAutoFit/>
          </a:bodyPr>
          <a:lstStyle/>
          <a:p>
            <a:pPr marL="342900" indent="-342900">
              <a:buFont typeface="Arial" panose="020B0604020202020204" pitchFamily="34" charset="0"/>
              <a:buChar char="•"/>
            </a:pPr>
            <a:r>
              <a:rPr lang="en-US" dirty="0"/>
              <a:t>Each group will have 30 to 45 minutes to prepare their </a:t>
            </a:r>
            <a:r>
              <a:rPr lang="en-US" dirty="0" smtClean="0"/>
              <a:t>session.</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3 </a:t>
            </a:r>
            <a:r>
              <a:rPr lang="en-US" dirty="0"/>
              <a:t>groups will have around 30 minutes each to present their activity to the </a:t>
            </a:r>
            <a:r>
              <a:rPr lang="en-US" dirty="0" smtClean="0"/>
              <a:t>group.</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smtClean="0"/>
              <a:t>Every </a:t>
            </a:r>
            <a:r>
              <a:rPr lang="en-US" dirty="0"/>
              <a:t>group will get a chance to present to the larger group at least twice this week!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94991" y="1430289"/>
            <a:ext cx="8551985" cy="4524315"/>
          </a:xfrm>
          <a:prstGeom prst="rect">
            <a:avLst/>
          </a:prstGeom>
          <a:noFill/>
        </p:spPr>
        <p:txBody>
          <a:bodyPr wrap="square" rtlCol="0">
            <a:spAutoFit/>
          </a:bodyPr>
          <a:lstStyle/>
          <a:p>
            <a:r>
              <a:rPr lang="en-US" sz="1600" b="1" dirty="0" smtClean="0"/>
              <a:t>Group 1: </a:t>
            </a:r>
            <a:r>
              <a:rPr lang="en-US" sz="1600" dirty="0" smtClean="0"/>
              <a:t>Session </a:t>
            </a:r>
            <a:r>
              <a:rPr lang="en-US" sz="1600" dirty="0" smtClean="0"/>
              <a:t>1: Introduction to the Parenting Skills Curriculum</a:t>
            </a:r>
          </a:p>
          <a:p>
            <a:r>
              <a:rPr lang="en-US" sz="1600" dirty="0" smtClean="0"/>
              <a:t>• Activity 5: What is positive parenting of adolescents?</a:t>
            </a:r>
          </a:p>
          <a:p>
            <a:r>
              <a:rPr lang="en-US" sz="1600" dirty="0" smtClean="0"/>
              <a:t>• Activity 6: Skills practice: Listening and supporting</a:t>
            </a:r>
          </a:p>
          <a:p>
            <a:endParaRPr lang="en-US" sz="1600" dirty="0" smtClean="0"/>
          </a:p>
          <a:p>
            <a:r>
              <a:rPr lang="en-US" sz="1600" b="1" dirty="0" smtClean="0"/>
              <a:t>Group 2: </a:t>
            </a:r>
            <a:r>
              <a:rPr lang="en-US" sz="1600" dirty="0" smtClean="0"/>
              <a:t>Session </a:t>
            </a:r>
            <a:r>
              <a:rPr lang="en-US" sz="1600" dirty="0" smtClean="0"/>
              <a:t>2: Understanding parent stress</a:t>
            </a:r>
          </a:p>
          <a:p>
            <a:r>
              <a:rPr lang="en-US" sz="1600" dirty="0" smtClean="0"/>
              <a:t>• Activity 3: The impact of parent stress on children</a:t>
            </a:r>
          </a:p>
          <a:p>
            <a:endParaRPr lang="en-US" sz="1600" dirty="0" smtClean="0"/>
          </a:p>
          <a:p>
            <a:r>
              <a:rPr lang="en-US" sz="1600" b="1" dirty="0"/>
              <a:t>Group </a:t>
            </a:r>
            <a:r>
              <a:rPr lang="en-US" sz="1600" b="1" dirty="0" smtClean="0"/>
              <a:t>3: </a:t>
            </a:r>
            <a:r>
              <a:rPr lang="en-US" sz="1600" dirty="0" smtClean="0"/>
              <a:t>Session </a:t>
            </a:r>
            <a:r>
              <a:rPr lang="en-US" sz="1600" dirty="0"/>
              <a:t>2: Understanding parent stress</a:t>
            </a:r>
          </a:p>
          <a:p>
            <a:r>
              <a:rPr lang="en-US" sz="1600" dirty="0"/>
              <a:t>• Activity 4: Relaxation techniques to cope with stress (any 2</a:t>
            </a:r>
            <a:r>
              <a:rPr lang="en-US" sz="1600" dirty="0" smtClean="0"/>
              <a:t>)</a:t>
            </a:r>
          </a:p>
          <a:p>
            <a:endParaRPr lang="en-US" sz="1600" dirty="0" smtClean="0"/>
          </a:p>
          <a:p>
            <a:r>
              <a:rPr lang="en-US" sz="1600" b="1" dirty="0" smtClean="0"/>
              <a:t>Group 4: </a:t>
            </a:r>
            <a:r>
              <a:rPr lang="en-US" sz="1600" dirty="0" smtClean="0"/>
              <a:t>Session </a:t>
            </a:r>
            <a:r>
              <a:rPr lang="en-US" sz="1600" dirty="0" smtClean="0"/>
              <a:t>3: Coping and healing strategies</a:t>
            </a:r>
          </a:p>
          <a:p>
            <a:r>
              <a:rPr lang="en-US" sz="1600" dirty="0" smtClean="0"/>
              <a:t>• Activity 2: Talking and writing (the writing section only)</a:t>
            </a:r>
          </a:p>
          <a:p>
            <a:endParaRPr lang="en-US" sz="1600" dirty="0"/>
          </a:p>
          <a:p>
            <a:r>
              <a:rPr lang="en-US" sz="1600" b="1" dirty="0"/>
              <a:t>Group </a:t>
            </a:r>
            <a:r>
              <a:rPr lang="en-US" sz="1600" b="1" dirty="0" smtClean="0"/>
              <a:t>5: </a:t>
            </a:r>
            <a:r>
              <a:rPr lang="en-US" sz="1600" dirty="0" smtClean="0"/>
              <a:t>Session </a:t>
            </a:r>
            <a:r>
              <a:rPr lang="en-US" sz="1600" dirty="0"/>
              <a:t>3: Coping and healing strategies</a:t>
            </a:r>
          </a:p>
          <a:p>
            <a:r>
              <a:rPr lang="en-US" sz="1600" dirty="0"/>
              <a:t>• Activity 2: Alternative activity: Safe </a:t>
            </a:r>
            <a:r>
              <a:rPr lang="en-US" sz="1600" dirty="0" smtClean="0"/>
              <a:t>space</a:t>
            </a:r>
          </a:p>
          <a:p>
            <a:endParaRPr lang="en-US" sz="1600" dirty="0"/>
          </a:p>
          <a:p>
            <a:r>
              <a:rPr lang="en-US" sz="1600" b="1" dirty="0"/>
              <a:t>Group </a:t>
            </a:r>
            <a:r>
              <a:rPr lang="en-US" sz="1600" b="1" dirty="0" smtClean="0"/>
              <a:t>6: </a:t>
            </a:r>
            <a:r>
              <a:rPr lang="en-US" sz="1600" dirty="0" smtClean="0"/>
              <a:t>Session </a:t>
            </a:r>
            <a:r>
              <a:rPr lang="en-US" sz="1600" dirty="0"/>
              <a:t>3: Coping and healing strategies</a:t>
            </a:r>
          </a:p>
          <a:p>
            <a:r>
              <a:rPr lang="en-US" sz="1600" dirty="0"/>
              <a:t>• Activity 3: Make your own coping and healing kit</a:t>
            </a:r>
          </a:p>
        </p:txBody>
      </p:sp>
      <p:sp>
        <p:nvSpPr>
          <p:cNvPr id="5" name="Title 1"/>
          <p:cNvSpPr txBox="1">
            <a:spLocks/>
          </p:cNvSpPr>
          <p:nvPr/>
        </p:nvSpPr>
        <p:spPr>
          <a:xfrm>
            <a:off x="294991" y="246757"/>
            <a:ext cx="8305800" cy="1219200"/>
          </a:xfrm>
          <a:prstGeom prst="rect">
            <a:avLst/>
          </a:prstGeom>
        </p:spPr>
        <p:txBody>
          <a:bodyPr/>
          <a:lstStyle>
            <a:lvl1pPr algn="l" rtl="0" eaLnBrk="0" fontAlgn="base" hangingPunct="0">
              <a:spcBef>
                <a:spcPct val="0"/>
              </a:spcBef>
              <a:spcAft>
                <a:spcPct val="0"/>
              </a:spcAft>
              <a:defRPr sz="3600">
                <a:solidFill>
                  <a:schemeClr val="tx1"/>
                </a:solidFill>
                <a:latin typeface="Arial"/>
                <a:ea typeface="MS PGothic" pitchFamily="34" charset="-128"/>
                <a:cs typeface="Arial"/>
              </a:defRPr>
            </a:lvl1pPr>
            <a:lvl2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2pPr>
            <a:lvl3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3pPr>
            <a:lvl4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4pPr>
            <a:lvl5pPr algn="l" rtl="0" eaLnBrk="0" fontAlgn="base" hangingPunct="0">
              <a:spcBef>
                <a:spcPct val="0"/>
              </a:spcBef>
              <a:spcAft>
                <a:spcPct val="0"/>
              </a:spcAft>
              <a:defRPr sz="3600">
                <a:solidFill>
                  <a:schemeClr val="tx1"/>
                </a:solidFill>
                <a:latin typeface="Arial" pitchFamily="-107" charset="0"/>
                <a:ea typeface="MS PGothic" pitchFamily="34" charset="-128"/>
                <a:cs typeface="Arial" pitchFamily="34" charset="0"/>
              </a:defRPr>
            </a:lvl5pPr>
            <a:lvl6pPr marL="4572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6pPr>
            <a:lvl7pPr marL="9144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7pPr>
            <a:lvl8pPr marL="13716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8pPr>
            <a:lvl9pPr marL="1828800" algn="l" rtl="0" fontAlgn="base">
              <a:spcBef>
                <a:spcPct val="0"/>
              </a:spcBef>
              <a:spcAft>
                <a:spcPct val="0"/>
              </a:spcAft>
              <a:defRPr sz="3400">
                <a:solidFill>
                  <a:schemeClr val="tx1"/>
                </a:solidFill>
                <a:latin typeface="Akzidenz Grotesk BE Super" pitchFamily="-110" charset="0"/>
                <a:ea typeface="ヒラギノ角ゴ Pro W3" pitchFamily="-110" charset="-128"/>
                <a:cs typeface="ヒラギノ角ゴ Pro W3" pitchFamily="-110" charset="-128"/>
              </a:defRPr>
            </a:lvl9pPr>
          </a:lstStyle>
          <a:p>
            <a:r>
              <a:rPr lang="en-US" b="1" u="sng" kern="0" dirty="0" smtClean="0"/>
              <a:t>Let’s practice!</a:t>
            </a:r>
            <a:endParaRPr lang="en-US" b="1" u="sng" kern="0" dirty="0"/>
          </a:p>
        </p:txBody>
      </p:sp>
    </p:spTree>
    <p:extLst>
      <p:ext uri="{BB962C8B-B14F-4D97-AF65-F5344CB8AC3E}">
        <p14:creationId xmlns:p14="http://schemas.microsoft.com/office/powerpoint/2010/main" val="3693317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457200"/>
            <a:ext cx="8305800" cy="1219200"/>
          </a:xfrm>
        </p:spPr>
        <p:txBody>
          <a:bodyPr/>
          <a:lstStyle/>
          <a:p>
            <a:r>
              <a:rPr lang="en-US" b="1" u="sng" dirty="0" smtClean="0"/>
              <a:t>Debrief </a:t>
            </a:r>
            <a:endParaRPr lang="en-US" b="1" u="sng" dirty="0"/>
          </a:p>
        </p:txBody>
      </p:sp>
      <p:sp>
        <p:nvSpPr>
          <p:cNvPr id="4" name="Rectangle 3"/>
          <p:cNvSpPr/>
          <p:nvPr/>
        </p:nvSpPr>
        <p:spPr>
          <a:xfrm>
            <a:off x="381000" y="1371600"/>
            <a:ext cx="8299938" cy="4524315"/>
          </a:xfrm>
          <a:prstGeom prst="rect">
            <a:avLst/>
          </a:prstGeom>
        </p:spPr>
        <p:txBody>
          <a:bodyPr wrap="square">
            <a:spAutoFit/>
          </a:bodyPr>
          <a:lstStyle/>
          <a:p>
            <a:r>
              <a:rPr lang="en-US" b="1" dirty="0">
                <a:latin typeface="+mn-lt"/>
              </a:rPr>
              <a:t>Step 1: </a:t>
            </a:r>
            <a:r>
              <a:rPr lang="en-US" b="1" dirty="0" smtClean="0">
                <a:latin typeface="+mn-lt"/>
              </a:rPr>
              <a:t>Self-evaluation</a:t>
            </a:r>
          </a:p>
          <a:p>
            <a:pPr marL="342900" indent="-342900">
              <a:buFont typeface="Arial" panose="020B0604020202020204" pitchFamily="34" charset="0"/>
              <a:buChar char="•"/>
            </a:pPr>
            <a:r>
              <a:rPr lang="en-US" dirty="0" smtClean="0">
                <a:latin typeface="+mn-lt"/>
              </a:rPr>
              <a:t>What </a:t>
            </a:r>
            <a:r>
              <a:rPr lang="en-US" dirty="0">
                <a:latin typeface="+mn-lt"/>
              </a:rPr>
              <a:t>went well?</a:t>
            </a:r>
          </a:p>
          <a:p>
            <a:pPr marL="342900" indent="-342900">
              <a:buFont typeface="Arial" panose="020B0604020202020204" pitchFamily="34" charset="0"/>
              <a:buChar char="•"/>
            </a:pPr>
            <a:r>
              <a:rPr lang="en-US" dirty="0" smtClean="0">
                <a:latin typeface="+mn-lt"/>
              </a:rPr>
              <a:t>What </a:t>
            </a:r>
            <a:r>
              <a:rPr lang="en-US" dirty="0">
                <a:latin typeface="+mn-lt"/>
              </a:rPr>
              <a:t>they could have done differently</a:t>
            </a:r>
            <a:r>
              <a:rPr lang="en-US" dirty="0" smtClean="0">
                <a:latin typeface="+mn-lt"/>
              </a:rPr>
              <a:t>?</a:t>
            </a:r>
          </a:p>
          <a:p>
            <a:endParaRPr lang="en-US" dirty="0" smtClean="0">
              <a:latin typeface="AkzidenzGroteskBE-Light"/>
            </a:endParaRPr>
          </a:p>
          <a:p>
            <a:r>
              <a:rPr lang="en-US" b="1" dirty="0"/>
              <a:t>Step 2: Whole group </a:t>
            </a:r>
            <a:r>
              <a:rPr lang="en-US" b="1" dirty="0" smtClean="0"/>
              <a:t>debrief</a:t>
            </a:r>
          </a:p>
          <a:p>
            <a:pPr marL="342900" indent="-342900">
              <a:buFont typeface="Arial" panose="020B0604020202020204" pitchFamily="34" charset="0"/>
              <a:buChar char="•"/>
            </a:pPr>
            <a:r>
              <a:rPr lang="en-US" dirty="0" smtClean="0"/>
              <a:t>Positive feedback</a:t>
            </a:r>
          </a:p>
          <a:p>
            <a:pPr marL="342900" indent="-342900">
              <a:buFont typeface="Arial" panose="020B0604020202020204" pitchFamily="34" charset="0"/>
              <a:buChar char="•"/>
            </a:pPr>
            <a:r>
              <a:rPr lang="en-US" dirty="0"/>
              <a:t>S</a:t>
            </a:r>
            <a:r>
              <a:rPr lang="en-US" dirty="0" smtClean="0"/>
              <a:t>uggestions </a:t>
            </a:r>
            <a:r>
              <a:rPr lang="en-US" dirty="0"/>
              <a:t>for </a:t>
            </a:r>
            <a:r>
              <a:rPr lang="en-US" dirty="0" smtClean="0"/>
              <a:t>improvement</a:t>
            </a:r>
          </a:p>
          <a:p>
            <a:endParaRPr lang="en-US" dirty="0"/>
          </a:p>
          <a:p>
            <a:r>
              <a:rPr lang="en-US" b="1" dirty="0" smtClean="0"/>
              <a:t>Step </a:t>
            </a:r>
            <a:r>
              <a:rPr lang="en-US" b="1" dirty="0"/>
              <a:t>3: Feedback from </a:t>
            </a:r>
            <a:r>
              <a:rPr lang="en-US" b="1" dirty="0" smtClean="0"/>
              <a:t>trainer</a:t>
            </a:r>
          </a:p>
          <a:p>
            <a:pPr marL="342900" indent="-342900">
              <a:buFont typeface="Arial" panose="020B0604020202020204" pitchFamily="34" charset="0"/>
              <a:buChar char="•"/>
            </a:pPr>
            <a:r>
              <a:rPr lang="en-US" dirty="0"/>
              <a:t>Positive feedback</a:t>
            </a:r>
          </a:p>
          <a:p>
            <a:pPr marL="342900" indent="-342900">
              <a:buFont typeface="Arial" panose="020B0604020202020204" pitchFamily="34" charset="0"/>
              <a:buChar char="•"/>
            </a:pPr>
            <a:r>
              <a:rPr lang="en-US" dirty="0"/>
              <a:t>Suggestions for </a:t>
            </a:r>
            <a:r>
              <a:rPr lang="en-US" dirty="0" smtClean="0"/>
              <a:t>improvement</a:t>
            </a:r>
            <a:endParaRPr lang="en-US" dirty="0"/>
          </a:p>
          <a:p>
            <a:endParaRPr lang="en-US" dirty="0"/>
          </a:p>
        </p:txBody>
      </p:sp>
    </p:spTree>
    <p:extLst>
      <p:ext uri="{BB962C8B-B14F-4D97-AF65-F5344CB8AC3E}">
        <p14:creationId xmlns:p14="http://schemas.microsoft.com/office/powerpoint/2010/main" val="1676579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8609" name="Title 1"/>
          <p:cNvSpPr>
            <a:spLocks noGrp="1"/>
          </p:cNvSpPr>
          <p:nvPr>
            <p:ph type="title"/>
          </p:nvPr>
        </p:nvSpPr>
        <p:spPr>
          <a:xfrm>
            <a:off x="457200" y="609600"/>
            <a:ext cx="8305800" cy="1219200"/>
          </a:xfrm>
        </p:spPr>
        <p:txBody>
          <a:bodyPr/>
          <a:lstStyle/>
          <a:p>
            <a:r>
              <a:rPr lang="en-US" b="1" u="sng" dirty="0">
                <a:latin typeface="Arial" charset="0"/>
                <a:ea typeface="MS PGothic" charset="0"/>
              </a:rPr>
              <a:t>Thoughts about today’s session</a:t>
            </a:r>
          </a:p>
        </p:txBody>
      </p:sp>
      <p:sp>
        <p:nvSpPr>
          <p:cNvPr id="5" name="Content Placeholder 4"/>
          <p:cNvSpPr>
            <a:spLocks noGrp="1"/>
          </p:cNvSpPr>
          <p:nvPr>
            <p:ph idx="1"/>
          </p:nvPr>
        </p:nvSpPr>
        <p:spPr>
          <a:xfrm>
            <a:off x="457200" y="1676400"/>
            <a:ext cx="8305800" cy="3505200"/>
          </a:xfrm>
          <a:noFill/>
          <a:ln>
            <a:noFill/>
          </a:ln>
          <a:effectLst/>
          <a:extLst/>
        </p:spPr>
        <p:style>
          <a:lnRef idx="1">
            <a:schemeClr val="dk1"/>
          </a:lnRef>
          <a:fillRef idx="2">
            <a:schemeClr val="dk1"/>
          </a:fillRef>
          <a:effectRef idx="1">
            <a:schemeClr val="dk1"/>
          </a:effectRef>
          <a:fontRef idx="minor">
            <a:schemeClr val="dk1"/>
          </a:fontRef>
        </p:style>
        <p:txBody>
          <a:bodyPr>
            <a:normAutofit/>
          </a:bodyPr>
          <a:lstStyle/>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learn today?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best about the session?</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did you like least? Why?</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What would you have liked to discuss that was not covered?</a:t>
            </a:r>
          </a:p>
          <a:p>
            <a:pPr marL="457200" indent="-457200">
              <a:buFont typeface="Arial" charset="0"/>
              <a:buChar char="•"/>
              <a:defRPr/>
            </a:pPr>
            <a:r>
              <a:rPr lang="en-US" sz="2400" kern="1200" dirty="0">
                <a:solidFill>
                  <a:schemeClr val="tx1"/>
                </a:solidFill>
                <a:latin typeface="Arial" charset="0"/>
                <a:ea typeface="ヒラギノ角ゴ Pro W3" charset="0"/>
                <a:cs typeface="ヒラギノ角ゴ Pro W3" charset="0"/>
              </a:rPr>
              <a:t>Suggestions or comments?</a:t>
            </a:r>
          </a:p>
          <a:p>
            <a:pP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u="sng" dirty="0" smtClean="0"/>
              <a:t>Co-creating rules</a:t>
            </a:r>
            <a:endParaRPr lang="en-US" b="1" u="sng" dirty="0"/>
          </a:p>
        </p:txBody>
      </p:sp>
      <p:sp>
        <p:nvSpPr>
          <p:cNvPr id="5" name="TextBox 4"/>
          <p:cNvSpPr txBox="1"/>
          <p:nvPr/>
        </p:nvSpPr>
        <p:spPr>
          <a:xfrm>
            <a:off x="457200" y="2133600"/>
            <a:ext cx="6306535" cy="1557349"/>
          </a:xfrm>
          <a:prstGeom prst="rect">
            <a:avLst/>
          </a:prstGeom>
          <a:noFill/>
        </p:spPr>
        <p:txBody>
          <a:bodyPr wrap="none" rtlCol="0">
            <a:spAutoFit/>
          </a:bodyPr>
          <a:lstStyle/>
          <a:p>
            <a:pPr marL="457200" indent="-457200">
              <a:spcBef>
                <a:spcPct val="20000"/>
              </a:spcBef>
              <a:buFont typeface="Arial" panose="020B0604020202020204" pitchFamily="34" charset="0"/>
              <a:buChar char="•"/>
            </a:pPr>
            <a:r>
              <a:rPr lang="en-US" sz="2800" dirty="0">
                <a:ea typeface="MS PGothic" charset="0"/>
                <a:cs typeface="MS PGothic" charset="0"/>
              </a:rPr>
              <a:t>Help us manage our actions</a:t>
            </a:r>
          </a:p>
          <a:p>
            <a:pPr marL="457200" indent="-457200">
              <a:spcBef>
                <a:spcPct val="20000"/>
              </a:spcBef>
              <a:buFont typeface="Arial" panose="020B0604020202020204" pitchFamily="34" charset="0"/>
              <a:buChar char="•"/>
            </a:pPr>
            <a:r>
              <a:rPr lang="en-US" sz="2800" dirty="0">
                <a:ea typeface="MS PGothic" charset="0"/>
                <a:cs typeface="MS PGothic" charset="0"/>
              </a:rPr>
              <a:t>Help us manage time in the training</a:t>
            </a:r>
          </a:p>
          <a:p>
            <a:pPr marL="457200" indent="-457200">
              <a:spcBef>
                <a:spcPct val="20000"/>
              </a:spcBef>
              <a:buFont typeface="Arial" panose="020B0604020202020204" pitchFamily="34" charset="0"/>
              <a:buChar char="•"/>
            </a:pPr>
            <a:r>
              <a:rPr lang="en-US" sz="2800" dirty="0">
                <a:ea typeface="MS PGothic" charset="0"/>
                <a:cs typeface="MS PGothic" charset="0"/>
              </a:rPr>
              <a:t>Remind us to be respectful</a:t>
            </a:r>
          </a:p>
        </p:txBody>
      </p:sp>
      <p:sp>
        <p:nvSpPr>
          <p:cNvPr id="6" name="TextBox 5"/>
          <p:cNvSpPr txBox="1"/>
          <p:nvPr/>
        </p:nvSpPr>
        <p:spPr>
          <a:xfrm>
            <a:off x="457200" y="4494650"/>
            <a:ext cx="8077200" cy="830997"/>
          </a:xfrm>
          <a:prstGeom prst="rect">
            <a:avLst/>
          </a:prstGeom>
          <a:noFill/>
        </p:spPr>
        <p:txBody>
          <a:bodyPr wrap="square" rtlCol="0">
            <a:spAutoFit/>
          </a:bodyPr>
          <a:lstStyle/>
          <a:p>
            <a:pPr algn="ctr"/>
            <a:r>
              <a:rPr lang="en-US" b="1" i="1" dirty="0" smtClean="0"/>
              <a:t>Can you think of some rules we should all follow in this five-day training?</a:t>
            </a:r>
            <a:endParaRPr lang="en-US" b="1" i="1" dirty="0"/>
          </a:p>
        </p:txBody>
      </p:sp>
    </p:spTree>
    <p:extLst>
      <p:ext uri="{BB962C8B-B14F-4D97-AF65-F5344CB8AC3E}">
        <p14:creationId xmlns:p14="http://schemas.microsoft.com/office/powerpoint/2010/main" val="26702214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990600"/>
            <a:ext cx="8305800" cy="1219200"/>
          </a:xfrm>
        </p:spPr>
        <p:txBody>
          <a:bodyPr/>
          <a:lstStyle/>
          <a:p>
            <a:r>
              <a:rPr lang="en-US" b="1" u="sng" dirty="0" smtClean="0"/>
              <a:t>Energizer: The picture </a:t>
            </a:r>
            <a:r>
              <a:rPr lang="en-US" b="1" u="sng" dirty="0"/>
              <a:t>g</a:t>
            </a:r>
            <a:r>
              <a:rPr lang="en-US" b="1" u="sng" dirty="0" smtClean="0"/>
              <a:t>ame! </a:t>
            </a:r>
            <a:endParaRPr lang="en-US" b="1" u="sng" dirty="0"/>
          </a:p>
        </p:txBody>
      </p:sp>
      <p:sp>
        <p:nvSpPr>
          <p:cNvPr id="6" name="TextBox 5"/>
          <p:cNvSpPr txBox="1"/>
          <p:nvPr/>
        </p:nvSpPr>
        <p:spPr>
          <a:xfrm>
            <a:off x="609600" y="2209800"/>
            <a:ext cx="7848600" cy="2505301"/>
          </a:xfrm>
          <a:prstGeom prst="rect">
            <a:avLst/>
          </a:prstGeom>
          <a:noFill/>
        </p:spPr>
        <p:txBody>
          <a:bodyPr wrap="square" rtlCol="0">
            <a:spAutoFit/>
          </a:bodyPr>
          <a:lstStyle/>
          <a:p>
            <a:pPr marL="457200" indent="-457200">
              <a:spcBef>
                <a:spcPct val="20000"/>
              </a:spcBef>
              <a:buFont typeface="Arial" panose="020B0604020202020204" pitchFamily="34" charset="0"/>
              <a:buChar char="•"/>
            </a:pPr>
            <a:r>
              <a:rPr lang="en-US" sz="2800" dirty="0" smtClean="0">
                <a:ea typeface="MS PGothic" charset="0"/>
                <a:cs typeface="MS PGothic" charset="0"/>
              </a:rPr>
              <a:t>Divide into teams (5-6 players each)</a:t>
            </a:r>
            <a:endParaRPr lang="en-US" sz="2800" dirty="0">
              <a:ea typeface="MS PGothic" charset="0"/>
              <a:cs typeface="MS PGothic" charset="0"/>
            </a:endParaRPr>
          </a:p>
          <a:p>
            <a:pPr marL="457200" indent="-457200">
              <a:spcBef>
                <a:spcPct val="20000"/>
              </a:spcBef>
              <a:buFont typeface="Arial" panose="020B0604020202020204" pitchFamily="34" charset="0"/>
              <a:buChar char="•"/>
            </a:pPr>
            <a:r>
              <a:rPr lang="en-US" sz="2800" dirty="0" smtClean="0">
                <a:ea typeface="MS PGothic" charset="0"/>
                <a:cs typeface="MS PGothic" charset="0"/>
              </a:rPr>
              <a:t>Choose one team member to draw</a:t>
            </a:r>
          </a:p>
          <a:p>
            <a:pPr marL="457200" indent="-457200">
              <a:spcBef>
                <a:spcPct val="20000"/>
              </a:spcBef>
              <a:buFont typeface="Arial" panose="020B0604020202020204" pitchFamily="34" charset="0"/>
              <a:buChar char="•"/>
            </a:pPr>
            <a:r>
              <a:rPr lang="en-US" sz="2800" dirty="0" smtClean="0">
                <a:ea typeface="MS PGothic" charset="0"/>
                <a:cs typeface="MS PGothic" charset="0"/>
              </a:rPr>
              <a:t>Everyone draw the same thing</a:t>
            </a:r>
          </a:p>
          <a:p>
            <a:pPr marL="457200" indent="-457200">
              <a:spcBef>
                <a:spcPct val="20000"/>
              </a:spcBef>
              <a:buFont typeface="Arial" panose="020B0604020202020204" pitchFamily="34" charset="0"/>
              <a:buChar char="•"/>
            </a:pPr>
            <a:r>
              <a:rPr lang="en-US" sz="2800" dirty="0" smtClean="0">
                <a:ea typeface="MS PGothic" charset="0"/>
                <a:cs typeface="MS PGothic" charset="0"/>
              </a:rPr>
              <a:t>The team that guesses the drawing first, wins a point!</a:t>
            </a:r>
            <a:endParaRPr lang="en-US" sz="2800" dirty="0">
              <a:ea typeface="MS PGothic" charset="0"/>
              <a:cs typeface="MS PGothic" charset="0"/>
            </a:endParaRPr>
          </a:p>
        </p:txBody>
      </p:sp>
    </p:spTree>
    <p:extLst>
      <p:ext uri="{BB962C8B-B14F-4D97-AF65-F5344CB8AC3E}">
        <p14:creationId xmlns:p14="http://schemas.microsoft.com/office/powerpoint/2010/main" val="3917939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201613" y="1862138"/>
            <a:ext cx="8804275" cy="4995862"/>
          </a:xfrm>
        </p:spPr>
        <p:txBody>
          <a:bodyPr/>
          <a:lstStyle/>
          <a:p>
            <a:r>
              <a:rPr lang="en-US" sz="1600" dirty="0" smtClean="0">
                <a:latin typeface="Arial" charset="0"/>
                <a:ea typeface="MS PGothic" charset="0"/>
              </a:rPr>
              <a:t> </a:t>
            </a:r>
            <a:endParaRPr lang="en-US" sz="1600" dirty="0">
              <a:latin typeface="Arial" charset="0"/>
              <a:ea typeface="MS PGothic" charset="0"/>
            </a:endParaRPr>
          </a:p>
        </p:txBody>
      </p:sp>
      <p:sp>
        <p:nvSpPr>
          <p:cNvPr id="6" name="Title 1"/>
          <p:cNvSpPr>
            <a:spLocks noGrp="1"/>
          </p:cNvSpPr>
          <p:nvPr>
            <p:ph type="title"/>
          </p:nvPr>
        </p:nvSpPr>
        <p:spPr>
          <a:xfrm>
            <a:off x="201613" y="283369"/>
            <a:ext cx="8305800" cy="1219200"/>
          </a:xfrm>
        </p:spPr>
        <p:txBody>
          <a:bodyPr/>
          <a:lstStyle/>
          <a:p>
            <a:r>
              <a:rPr lang="en-US" b="1" u="sng" dirty="0" smtClean="0"/>
              <a:t>Day 1 - Agenda</a:t>
            </a:r>
            <a:endParaRPr lang="en-US" b="1" u="sng" dirty="0"/>
          </a:p>
        </p:txBody>
      </p:sp>
      <p:pic>
        <p:nvPicPr>
          <p:cNvPr id="2" name="Picture 1"/>
          <p:cNvPicPr>
            <a:picLocks noChangeAspect="1"/>
          </p:cNvPicPr>
          <p:nvPr/>
        </p:nvPicPr>
        <p:blipFill>
          <a:blip r:embed="rId3"/>
          <a:stretch>
            <a:fillRect/>
          </a:stretch>
        </p:blipFill>
        <p:spPr>
          <a:xfrm>
            <a:off x="1524000" y="990600"/>
            <a:ext cx="6556669" cy="570232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b="1" u="sng" dirty="0" smtClean="0">
                <a:latin typeface="Arial" charset="0"/>
                <a:ea typeface="MS PGothic" charset="0"/>
              </a:rPr>
              <a:t>Purpose and process </a:t>
            </a:r>
            <a:r>
              <a:rPr lang="en-US" b="1" u="sng" dirty="0">
                <a:latin typeface="Arial" charset="0"/>
                <a:ea typeface="MS PGothic" charset="0"/>
              </a:rPr>
              <a:t>of </a:t>
            </a:r>
            <a:r>
              <a:rPr lang="en-US" b="1" u="sng" dirty="0" smtClean="0">
                <a:latin typeface="Arial" charset="0"/>
                <a:ea typeface="MS PGothic" charset="0"/>
              </a:rPr>
              <a:t>the training </a:t>
            </a:r>
            <a:endParaRPr lang="en-US" b="1" u="sng" dirty="0">
              <a:latin typeface="Arial" charset="0"/>
              <a:ea typeface="MS PGothic" charset="0"/>
            </a:endParaRPr>
          </a:p>
        </p:txBody>
      </p:sp>
      <p:sp>
        <p:nvSpPr>
          <p:cNvPr id="18434" name="Content Placeholder 2"/>
          <p:cNvSpPr>
            <a:spLocks noGrp="1"/>
          </p:cNvSpPr>
          <p:nvPr>
            <p:ph idx="1"/>
          </p:nvPr>
        </p:nvSpPr>
        <p:spPr/>
        <p:txBody>
          <a:bodyPr/>
          <a:lstStyle/>
          <a:p>
            <a:pPr marL="514350" indent="-514350">
              <a:buFontTx/>
              <a:buAutoNum type="arabicPeriod"/>
            </a:pPr>
            <a:endParaRPr lang="en-US" sz="2400" dirty="0" smtClean="0">
              <a:latin typeface="Arial" charset="0"/>
              <a:ea typeface="MS PGothic" charset="0"/>
            </a:endParaRPr>
          </a:p>
          <a:p>
            <a:pPr marL="514350" indent="-514350">
              <a:buFontTx/>
              <a:buAutoNum type="arabicPeriod"/>
            </a:pPr>
            <a:r>
              <a:rPr lang="en-US" sz="2400" dirty="0" smtClean="0">
                <a:latin typeface="Arial" charset="0"/>
                <a:ea typeface="MS PGothic" charset="0"/>
              </a:rPr>
              <a:t>In the morning on each of the 5 days you will learn the theory behind child and adolescent development and parenting skills.</a:t>
            </a:r>
          </a:p>
          <a:p>
            <a:pPr marL="514350" indent="-514350">
              <a:buFontTx/>
              <a:buAutoNum type="arabicPeriod"/>
            </a:pPr>
            <a:endParaRPr lang="en-US" sz="2400" dirty="0">
              <a:latin typeface="Arial" charset="0"/>
              <a:ea typeface="MS PGothic" charset="0"/>
            </a:endParaRPr>
          </a:p>
          <a:p>
            <a:pPr marL="514350" indent="-514350">
              <a:buFontTx/>
              <a:buAutoNum type="arabicPeriod"/>
            </a:pPr>
            <a:r>
              <a:rPr lang="en-US" sz="2400" dirty="0" smtClean="0">
                <a:latin typeface="Arial" charset="0"/>
                <a:ea typeface="MS PGothic" charset="0"/>
              </a:rPr>
              <a:t>In the afternoon you will practice facilitating the concepts learned in the morning. </a:t>
            </a:r>
          </a:p>
          <a:p>
            <a:pPr marL="0" indent="0"/>
            <a:endParaRPr lang="en-US" sz="2400" dirty="0">
              <a:latin typeface="Arial" charset="0"/>
              <a:ea typeface="MS PGothic"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1" name="Title 1"/>
          <p:cNvSpPr>
            <a:spLocks noGrp="1"/>
          </p:cNvSpPr>
          <p:nvPr>
            <p:ph type="title"/>
          </p:nvPr>
        </p:nvSpPr>
        <p:spPr>
          <a:xfrm>
            <a:off x="469900" y="457200"/>
            <a:ext cx="8305800" cy="1219200"/>
          </a:xfrm>
        </p:spPr>
        <p:txBody>
          <a:bodyPr/>
          <a:lstStyle/>
          <a:p>
            <a:r>
              <a:rPr lang="en-US" sz="2800" b="1" u="sng" dirty="0">
                <a:latin typeface="Arial" charset="0"/>
                <a:ea typeface="MS PGothic" charset="0"/>
              </a:rPr>
              <a:t>Overview: </a:t>
            </a:r>
            <a:r>
              <a:rPr lang="en-US" sz="2800" b="1" u="sng" dirty="0" err="1" smtClean="0">
                <a:latin typeface="Arial" charset="0"/>
                <a:ea typeface="MS PGothic" charset="0"/>
              </a:rPr>
              <a:t>SHLS</a:t>
            </a:r>
            <a:r>
              <a:rPr lang="en-US" sz="2800" b="1" u="sng" dirty="0" smtClean="0">
                <a:latin typeface="Arial" charset="0"/>
                <a:ea typeface="MS PGothic" charset="0"/>
              </a:rPr>
              <a:t> Parenting Skills Intervention</a:t>
            </a:r>
            <a:endParaRPr lang="en-US" sz="2800" b="1" u="sng" dirty="0">
              <a:latin typeface="Arial" charset="0"/>
              <a:ea typeface="MS PGothic" charset="0"/>
            </a:endParaRPr>
          </a:p>
        </p:txBody>
      </p:sp>
      <p:sp>
        <p:nvSpPr>
          <p:cNvPr id="20483" name="Content Placeholder 3"/>
          <p:cNvSpPr>
            <a:spLocks noGrp="1"/>
          </p:cNvSpPr>
          <p:nvPr>
            <p:ph sz="half" idx="10"/>
          </p:nvPr>
        </p:nvSpPr>
        <p:spPr>
          <a:xfrm>
            <a:off x="469900" y="1371600"/>
            <a:ext cx="8166100" cy="4495800"/>
          </a:xfrm>
        </p:spPr>
        <p:txBody>
          <a:bodyPr/>
          <a:lstStyle/>
          <a:p>
            <a:endParaRPr lang="en-US" sz="1200" dirty="0">
              <a:latin typeface="Arial" charset="0"/>
              <a:ea typeface="MS PGothic" charset="0"/>
            </a:endParaRPr>
          </a:p>
          <a:p>
            <a:pPr marL="457200" indent="-457200">
              <a:buFont typeface="Arial" panose="020B0604020202020204" pitchFamily="34" charset="0"/>
              <a:buChar char="•"/>
            </a:pPr>
            <a:r>
              <a:rPr lang="en-US" kern="1200" dirty="0" smtClean="0">
                <a:latin typeface="Arial" charset="0"/>
                <a:ea typeface="MS PGothic" charset="0"/>
              </a:rPr>
              <a:t>Parenting </a:t>
            </a:r>
            <a:r>
              <a:rPr lang="en-US" kern="1200" dirty="0">
                <a:latin typeface="Arial" charset="0"/>
                <a:ea typeface="MS PGothic" charset="0"/>
              </a:rPr>
              <a:t>Skills for caregivers of </a:t>
            </a:r>
            <a:r>
              <a:rPr lang="en-US" kern="1200" dirty="0" smtClean="0">
                <a:latin typeface="Arial" charset="0"/>
                <a:ea typeface="MS PGothic" charset="0"/>
              </a:rPr>
              <a:t>adolescents (12-18 </a:t>
            </a:r>
            <a:r>
              <a:rPr lang="en-US" kern="1200" dirty="0">
                <a:latin typeface="Arial" charset="0"/>
                <a:ea typeface="MS PGothic" charset="0"/>
              </a:rPr>
              <a:t>years) – </a:t>
            </a:r>
            <a:r>
              <a:rPr lang="en-US" kern="1200" dirty="0" smtClean="0">
                <a:latin typeface="Arial" charset="0"/>
                <a:ea typeface="MS PGothic" charset="0"/>
              </a:rPr>
              <a:t>13 </a:t>
            </a:r>
            <a:r>
              <a:rPr lang="en-US" kern="1200" dirty="0">
                <a:latin typeface="Arial" charset="0"/>
                <a:ea typeface="MS PGothic" charset="0"/>
              </a:rPr>
              <a:t>sessions </a:t>
            </a:r>
          </a:p>
          <a:p>
            <a:pPr marL="457200" indent="-457200">
              <a:buFont typeface="Arial" panose="020B0604020202020204" pitchFamily="34" charset="0"/>
              <a:buChar char="•"/>
            </a:pPr>
            <a:r>
              <a:rPr lang="en-US" kern="1200" dirty="0">
                <a:latin typeface="Arial" charset="0"/>
                <a:ea typeface="MS PGothic" charset="0"/>
              </a:rPr>
              <a:t>Each session is approximately 2 hours.</a:t>
            </a:r>
          </a:p>
          <a:p>
            <a:pPr marL="457200" indent="-457200">
              <a:buFont typeface="Arial" panose="020B0604020202020204" pitchFamily="34" charset="0"/>
              <a:buChar char="•"/>
            </a:pPr>
            <a:r>
              <a:rPr lang="en-US" dirty="0">
                <a:latin typeface="Arial" charset="0"/>
                <a:ea typeface="MS PGothic" charset="0"/>
              </a:rPr>
              <a:t>Parents are encouraged to set up smaller support </a:t>
            </a:r>
            <a:r>
              <a:rPr lang="en-US" dirty="0" smtClean="0">
                <a:latin typeface="Arial" charset="0"/>
                <a:ea typeface="MS PGothic" charset="0"/>
              </a:rPr>
              <a:t>groups</a:t>
            </a:r>
          </a:p>
          <a:p>
            <a:pPr marL="457200" indent="-457200">
              <a:buFont typeface="Arial" panose="020B0604020202020204" pitchFamily="34" charset="0"/>
              <a:buChar char="•"/>
            </a:pPr>
            <a:r>
              <a:rPr lang="en-US" dirty="0">
                <a:latin typeface="Arial" charset="0"/>
                <a:ea typeface="MS PGothic" charset="0"/>
              </a:rPr>
              <a:t>Facilitators can make home coaching visits</a:t>
            </a:r>
            <a:r>
              <a:rPr lang="en-US" dirty="0" smtClean="0">
                <a:latin typeface="Arial" charset="0"/>
                <a:ea typeface="MS PGothic" charset="0"/>
              </a:rPr>
              <a:t> </a:t>
            </a:r>
          </a:p>
          <a:p>
            <a:r>
              <a:rPr lang="en-US" sz="1200" dirty="0">
                <a:latin typeface="Arial" charset="0"/>
                <a:ea typeface="MS PGothic" charset="0"/>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05800" cy="1219200"/>
          </a:xfrm>
        </p:spPr>
        <p:txBody>
          <a:bodyPr/>
          <a:lstStyle/>
          <a:p>
            <a:r>
              <a:rPr lang="en-US" b="1" u="sng" dirty="0" smtClean="0"/>
              <a:t>In each parenting skills session look out for:</a:t>
            </a:r>
            <a:endParaRPr lang="en-US" b="1" u="sng" dirty="0"/>
          </a:p>
        </p:txBody>
      </p:sp>
      <p:sp>
        <p:nvSpPr>
          <p:cNvPr id="3" name="TextBox 2"/>
          <p:cNvSpPr txBox="1"/>
          <p:nvPr/>
        </p:nvSpPr>
        <p:spPr>
          <a:xfrm>
            <a:off x="457200" y="1905000"/>
            <a:ext cx="8001000" cy="2505301"/>
          </a:xfrm>
          <a:prstGeom prst="rect">
            <a:avLst/>
          </a:prstGeom>
          <a:noFill/>
        </p:spPr>
        <p:txBody>
          <a:bodyPr wrap="square" rtlCol="0">
            <a:spAutoFit/>
          </a:bodyPr>
          <a:lstStyle/>
          <a:p>
            <a:pPr marL="457200" indent="-457200">
              <a:spcBef>
                <a:spcPct val="20000"/>
              </a:spcBef>
              <a:buFont typeface="Arial" panose="020B0604020202020204" pitchFamily="34" charset="0"/>
              <a:buChar char="•"/>
            </a:pPr>
            <a:r>
              <a:rPr lang="en-US" sz="2800" dirty="0">
                <a:ea typeface="MS PGothic" charset="0"/>
                <a:cs typeface="MS PGothic" charset="0"/>
              </a:rPr>
              <a:t>The estimated duration of the activity</a:t>
            </a:r>
          </a:p>
          <a:p>
            <a:pPr marL="457200" indent="-457200">
              <a:spcBef>
                <a:spcPct val="20000"/>
              </a:spcBef>
              <a:buFont typeface="Arial" panose="020B0604020202020204" pitchFamily="34" charset="0"/>
              <a:buChar char="•"/>
            </a:pPr>
            <a:r>
              <a:rPr lang="en-US" sz="2800" dirty="0">
                <a:ea typeface="MS PGothic" charset="0"/>
                <a:cs typeface="MS PGothic" charset="0"/>
              </a:rPr>
              <a:t>The </a:t>
            </a:r>
            <a:r>
              <a:rPr lang="en-US" sz="2800" dirty="0" smtClean="0">
                <a:ea typeface="MS PGothic" charset="0"/>
                <a:cs typeface="MS PGothic" charset="0"/>
              </a:rPr>
              <a:t>group arrangement</a:t>
            </a:r>
            <a:r>
              <a:rPr lang="en-US" sz="2800" dirty="0">
                <a:ea typeface="MS PGothic" charset="0"/>
                <a:cs typeface="MS PGothic" charset="0"/>
              </a:rPr>
              <a:t>, which can be whole group, in pairs </a:t>
            </a:r>
            <a:r>
              <a:rPr lang="en-US" sz="2800" dirty="0" smtClean="0">
                <a:ea typeface="MS PGothic" charset="0"/>
                <a:cs typeface="MS PGothic" charset="0"/>
              </a:rPr>
              <a:t>or individual </a:t>
            </a:r>
            <a:r>
              <a:rPr lang="en-US" sz="2800" dirty="0">
                <a:ea typeface="MS PGothic" charset="0"/>
                <a:cs typeface="MS PGothic" charset="0"/>
              </a:rPr>
              <a:t>work.</a:t>
            </a:r>
          </a:p>
          <a:p>
            <a:pPr marL="457200" indent="-457200">
              <a:spcBef>
                <a:spcPct val="20000"/>
              </a:spcBef>
              <a:buFont typeface="Arial" panose="020B0604020202020204" pitchFamily="34" charset="0"/>
              <a:buChar char="•"/>
            </a:pPr>
            <a:r>
              <a:rPr lang="en-US" sz="2800" dirty="0">
                <a:ea typeface="MS PGothic" charset="0"/>
                <a:cs typeface="MS PGothic" charset="0"/>
              </a:rPr>
              <a:t>Tips to adapt content to your context</a:t>
            </a:r>
          </a:p>
          <a:p>
            <a:pPr marL="457200" indent="-457200">
              <a:spcBef>
                <a:spcPct val="20000"/>
              </a:spcBef>
              <a:buFont typeface="Arial" panose="020B0604020202020204" pitchFamily="34" charset="0"/>
              <a:buChar char="•"/>
            </a:pPr>
            <a:r>
              <a:rPr lang="en-US" sz="2800" dirty="0">
                <a:ea typeface="MS PGothic" charset="0"/>
                <a:cs typeface="MS PGothic" charset="0"/>
              </a:rPr>
              <a:t>Practical tips to help you facilitate better</a:t>
            </a:r>
          </a:p>
        </p:txBody>
      </p:sp>
    </p:spTree>
    <p:extLst>
      <p:ext uri="{BB962C8B-B14F-4D97-AF65-F5344CB8AC3E}">
        <p14:creationId xmlns:p14="http://schemas.microsoft.com/office/powerpoint/2010/main" val="1817147359"/>
      </p:ext>
    </p:extLst>
  </p:cSld>
  <p:clrMapOvr>
    <a:masterClrMapping/>
  </p:clrMapOvr>
</p:sld>
</file>

<file path=ppt/theme/theme1.xml><?xml version="1.0" encoding="utf-8"?>
<a:theme xmlns:a="http://schemas.openxmlformats.org/drawingml/2006/main" name="IRC_PP_pages_white">
  <a:themeElements>
    <a:clrScheme name="IRC PPT Theme">
      <a:dk1>
        <a:sysClr val="windowText" lastClr="000000"/>
      </a:dk1>
      <a:lt1>
        <a:sysClr val="window" lastClr="FFFFFF"/>
      </a:lt1>
      <a:dk2>
        <a:srgbClr val="A5A5A5"/>
      </a:dk2>
      <a:lt2>
        <a:srgbClr val="FDC82F"/>
      </a:lt2>
      <a:accent1>
        <a:srgbClr val="000000"/>
      </a:accent1>
      <a:accent2>
        <a:srgbClr val="FFFFFF"/>
      </a:accent2>
      <a:accent3>
        <a:srgbClr val="9A9A9A"/>
      </a:accent3>
      <a:accent4>
        <a:srgbClr val="FDC82F"/>
      </a:accent4>
      <a:accent5>
        <a:srgbClr val="BF6828"/>
      </a:accent5>
      <a:accent6>
        <a:srgbClr val="FEDC44"/>
      </a:accent6>
      <a:hlink>
        <a:srgbClr val="BF6828"/>
      </a:hlink>
      <a:folHlink>
        <a:srgbClr val="9A9A9A"/>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pages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pages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pages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pages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pages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pages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pages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pages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pages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pages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pages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pages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IRC_PP_cover_1">
  <a:themeElements>
    <a:clrScheme name="">
      <a:dk1>
        <a:srgbClr val="000000"/>
      </a:dk1>
      <a:lt1>
        <a:srgbClr val="FFFFFF"/>
      </a:lt1>
      <a:dk2>
        <a:srgbClr val="000000"/>
      </a:dk2>
      <a:lt2>
        <a:srgbClr val="808080"/>
      </a:lt2>
      <a:accent1>
        <a:srgbClr val="FDC82F"/>
      </a:accent1>
      <a:accent2>
        <a:srgbClr val="FDC82F"/>
      </a:accent2>
      <a:accent3>
        <a:srgbClr val="FFFFFF"/>
      </a:accent3>
      <a:accent4>
        <a:srgbClr val="000000"/>
      </a:accent4>
      <a:accent5>
        <a:srgbClr val="FEE0AD"/>
      </a:accent5>
      <a:accent6>
        <a:srgbClr val="E5B52A"/>
      </a:accent6>
      <a:hlink>
        <a:srgbClr val="BF6800"/>
      </a:hlink>
      <a:folHlink>
        <a:srgbClr val="5565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pitchFamily="-110" charset="0"/>
            <a:ea typeface="ヒラギノ角ゴ Pro W3" pitchFamily="-110" charset="-128"/>
            <a:cs typeface="ヒラギノ角ゴ Pro W3" pitchFamily="-110" charset="-128"/>
          </a:defRPr>
        </a:defPPr>
      </a:lstStyle>
    </a:lnDef>
  </a:objectDefaults>
  <a:extraClrSchemeLst>
    <a:extraClrScheme>
      <a:clrScheme name="IRC_PP_cover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RC_PP_cover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RC_PP_cover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RC_PP_cover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RC_PP_cover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RC_PP_cover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RC_PP_cover_1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RC_PP_cover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RC_PP_cover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RC_PP_cover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RC_PP_cover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RC_PP_cover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RescueNet Document" ma:contentTypeID="0x010100D60DBA53A71448E28E10A8C682B5121B00A049B94D1FF5074084994C06BC6F9E0D" ma:contentTypeVersion="16" ma:contentTypeDescription="RescueNet Document Content Type" ma:contentTypeScope="" ma:versionID="9d47bf4c5a5056618787ac15d58122cc">
  <xsd:schema xmlns:xsd="http://www.w3.org/2001/XMLSchema" xmlns:p="http://schemas.microsoft.com/office/2006/metadata/properties" xmlns:ns1="http://schemas.microsoft.com/sharepoint/v3" xmlns:ns2="de7ee7ca-26ca-49cc-9537-4188a29a6e27" targetNamespace="http://schemas.microsoft.com/office/2006/metadata/properties" ma:root="true" ma:fieldsID="daf5dd165056f2c70364a400ff54f67f" ns1:_="" ns2:_="">
    <xsd:import namespace="http://schemas.microsoft.com/sharepoint/v3"/>
    <xsd:import namespace="de7ee7ca-26ca-49cc-9537-4188a29a6e27"/>
    <xsd:element name="properties">
      <xsd:complexType>
        <xsd:sequence>
          <xsd:element name="documentManagement">
            <xsd:complexType>
              <xsd:all>
                <xsd:element ref="ns1:DepartmentLookup" minOccurs="0"/>
                <xsd:element ref="ns1:LanguageLookup" minOccurs="0"/>
                <xsd:element ref="ns1:DocumentTypeLookup" minOccurs="0"/>
                <xsd:element ref="ns1:DocumentDescription" minOccurs="0"/>
                <xsd:element ref="ns1:GeographicCoverageLookup" minOccurs="0"/>
                <xsd:element ref="ns1:Organization" minOccurs="0"/>
                <xsd:element ref="ns2:Date_x0020_Published" minOccurs="0"/>
                <xsd:element ref="ns1:CopyrightInfo" minOccurs="0"/>
                <xsd:element ref="ns1:TopicPageLookup" minOccurs="0"/>
                <xsd:element ref="ns1:WorkspaceLookup" minOccurs="0"/>
                <xsd:element ref="ns1:RescueNetCategory" minOccurs="0"/>
                <xsd:element ref="ns2:Subgroup"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DepartmentLookup" ma:index="2" nillable="true" ma:displayName="Department" ma:list="aa11bf64-ae05-422e-b0f3-81466ecfe759" ma:internalName="DepartmentLookup" ma:readOnly="false" ma:showField="Title" ma:web="de7ee7ca-26ca-49cc-9537-4188a29a6e27">
      <xsd:simpleType>
        <xsd:restriction base="dms:Lookup"/>
      </xsd:simpleType>
    </xsd:element>
    <xsd:element name="LanguageLookup" ma:index="3" nillable="true" ma:displayName="Language" ma:list="a4490e2a-3438-41fb-934a-5ab0460e0543" ma:internalName="LanguageLookup" ma:readOnly="false" ma:showField="Title" ma:web="de7ee7ca-26ca-49cc-9537-4188a29a6e27">
      <xsd:simpleType>
        <xsd:restriction base="dms:Lookup"/>
      </xsd:simpleType>
    </xsd:element>
    <xsd:element name="DocumentTypeLookup" ma:index="4" nillable="true" ma:displayName="Document Type" ma:list="64e50660-2f46-4434-b5fe-4bffddd843e9" ma:internalName="DocumentTypeLookup" ma:showField="Title" ma:web="de7ee7ca-26ca-49cc-9537-4188a29a6e27">
      <xsd:simpleType>
        <xsd:restriction base="dms:Lookup"/>
      </xsd:simpleType>
    </xsd:element>
    <xsd:element name="DocumentDescription" ma:index="5" nillable="true" ma:displayName="Description" ma:default="" ma:internalName="DocumentDescription">
      <xsd:simpleType>
        <xsd:restriction base="dms:Note"/>
      </xsd:simpleType>
    </xsd:element>
    <xsd:element name="GeographicCoverageLookup" ma:index="6" nillable="true" ma:displayName="IRC Location" ma:list="6916aa85-de77-42a9-b916-db40791231f8" ma:internalName="GeographicCoverageLookup" ma:showField="Title" ma:web="de7ee7ca-26ca-49cc-9537-4188a29a6e27">
      <xsd:simpleType>
        <xsd:restriction base="dms:Lookup"/>
      </xsd:simpleType>
    </xsd:element>
    <xsd:element name="Organization" ma:index="7" nillable="true" ma:displayName="Organization" ma:default="" ma:internalName="Organization">
      <xsd:simpleType>
        <xsd:restriction base="dms:Text">
          <xsd:maxLength value="255"/>
        </xsd:restriction>
      </xsd:simpleType>
    </xsd:element>
    <xsd:element name="CopyrightInfo" ma:index="9" nillable="true" ma:displayName="Copyright Info" ma:internalName="CopyrightInfo">
      <xsd:simpleType>
        <xsd:restriction base="dms:Note"/>
      </xsd:simpleType>
    </xsd:element>
    <xsd:element name="TopicPageLookup" ma:index="10" nillable="true" ma:displayName="Topic Page" ma:description="This will make the document appear on the topic page if the topic page is configured." ma:list="4b01fa75-6d00-48b6-a4b2-40889219b784" ma:internalName="TopicPag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WorkspaceLookup" ma:index="11" nillable="true" ma:displayName="Workspace" ma:description="This will make the document appear on the workspace if the workspace is configured." ma:list="72b704c0-36a7-4358-aede-7d14f7f1ee85" ma:internalName="WorkspaceLookup" ma:showField="Title" ma:web="de7ee7ca-26ca-49cc-9537-4188a29a6e27">
      <xsd:complexType>
        <xsd:complexContent>
          <xsd:extension base="dms:MultiChoiceLookup">
            <xsd:sequence>
              <xsd:element name="Value" type="dms:Lookup" maxOccurs="unbounded" minOccurs="0" nillable="true"/>
            </xsd:sequence>
          </xsd:extension>
        </xsd:complexContent>
      </xsd:complexType>
    </xsd:element>
    <xsd:element name="RescueNetCategory" ma:index="12" nillable="true" ma:displayName="Group" ma:default="" ma:internalName="RescueNetCategory">
      <xsd:simpleType>
        <xsd:restriction base="dms:Text">
          <xsd:maxLength value="255"/>
        </xsd:restriction>
      </xsd:simpleType>
    </xsd:element>
  </xsd:schema>
  <xsd:schema xmlns:xsd="http://www.w3.org/2001/XMLSchema" xmlns:dms="http://schemas.microsoft.com/office/2006/documentManagement/types" targetNamespace="de7ee7ca-26ca-49cc-9537-4188a29a6e27" elementFormDefault="qualified">
    <xsd:import namespace="http://schemas.microsoft.com/office/2006/documentManagement/types"/>
    <xsd:element name="Date_x0020_Published" ma:index="8" nillable="true" ma:displayName="Date Published" ma:default="" ma:format="DateOnly" ma:internalName="Date_x0020_Published" ma:readOnly="false">
      <xsd:simpleType>
        <xsd:restriction base="dms:DateTime"/>
      </xsd:simpleType>
    </xsd:element>
    <xsd:element name="Subgroup" ma:index="13" nillable="true" ma:displayName="Subgroup" ma:internalName="Subgroup">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7" ma:displayName="Content Type" ma:readOnly="true"/>
        <xsd:element ref="dc:title" minOccurs="0" maxOccurs="1" ma:index="0" ma:displayName="Title"/>
        <xsd:element ref="dc:subject" minOccurs="0" maxOccurs="1"/>
        <xsd:element ref="dc:description" minOccurs="0" maxOccurs="1"/>
        <xsd:element name="keywords" minOccurs="0" maxOccurs="1" type="xsd:string" ma:index="14"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LongProperties xmlns="http://schemas.microsoft.com/office/2006/metadata/longProperties"/>
</file>

<file path=customXml/itemProps1.xml><?xml version="1.0" encoding="utf-8"?>
<ds:datastoreItem xmlns:ds="http://schemas.openxmlformats.org/officeDocument/2006/customXml" ds:itemID="{814DD3B1-3BEC-4640-B898-0223E717E8A1}">
  <ds:schemaRefs>
    <ds:schemaRef ds:uri="http://schemas.microsoft.com/sharepoint/v3/contenttype/forms"/>
  </ds:schemaRefs>
</ds:datastoreItem>
</file>

<file path=customXml/itemProps2.xml><?xml version="1.0" encoding="utf-8"?>
<ds:datastoreItem xmlns:ds="http://schemas.openxmlformats.org/officeDocument/2006/customXml" ds:itemID="{5C460845-9F6E-4218-880F-9E226446E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e7ee7ca-26ca-49cc-9537-4188a29a6e27"/>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396CD9BB-6113-4958-81B4-CF48E4562892}">
  <ds:schemaRefs>
    <ds:schemaRef ds:uri="http://schemas.microsoft.com/office/2006/metadata/longProperties"/>
  </ds:schemaRefs>
</ds:datastoreItem>
</file>

<file path=docProps/app.xml><?xml version="1.0" encoding="utf-8"?>
<Properties xmlns="http://schemas.openxmlformats.org/officeDocument/2006/extended-properties" xmlns:vt="http://schemas.openxmlformats.org/officeDocument/2006/docPropsVTypes">
  <Template>Macintosh HD:Applications:Microsoft Office 2004:Templates:My Templates:IRC_PP_pages_white.pot</Template>
  <TotalTime>33376</TotalTime>
  <Words>1586</Words>
  <Application>Microsoft Macintosh PowerPoint</Application>
  <PresentationFormat>On-screen Show (4:3)</PresentationFormat>
  <Paragraphs>278</Paragraphs>
  <Slides>33</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Akzidenz Grotesk BE Super</vt:lpstr>
      <vt:lpstr>AkzidenzGroteskBE-Light</vt:lpstr>
      <vt:lpstr>MS PGothic</vt:lpstr>
      <vt:lpstr>Segoe UI</vt:lpstr>
      <vt:lpstr>Times</vt:lpstr>
      <vt:lpstr>ヒラギノ角ゴ Pro W3</vt:lpstr>
      <vt:lpstr>Arial</vt:lpstr>
      <vt:lpstr>IRC_PP_pages_white</vt:lpstr>
      <vt:lpstr>IRC_PP_cover_1</vt:lpstr>
      <vt:lpstr> Safe Healing and Learning Spaces Parenting Skills Training  Day 1   </vt:lpstr>
      <vt:lpstr>Introductions</vt:lpstr>
      <vt:lpstr>Parenting Skills Training Pre-test</vt:lpstr>
      <vt:lpstr>Co-creating rules</vt:lpstr>
      <vt:lpstr>Energizer: The picture game! </vt:lpstr>
      <vt:lpstr>Day 1 - Agenda</vt:lpstr>
      <vt:lpstr>Purpose and process of the training </vt:lpstr>
      <vt:lpstr>Overview: SHLS Parenting Skills Intervention</vt:lpstr>
      <vt:lpstr>In each parenting skills session look out for:</vt:lpstr>
      <vt:lpstr>Today’s sessions</vt:lpstr>
      <vt:lpstr>What does the research say?   </vt:lpstr>
      <vt:lpstr>PowerPoint Presentation</vt:lpstr>
      <vt:lpstr>Why is a healthy relationship between a parent and adolescent important?  </vt:lpstr>
      <vt:lpstr>What is the difference between  sex and gender? </vt:lpstr>
      <vt:lpstr>Sex and gender   ‘Sex’ refers to the body differences between males and females.     ‘Gender’ refers to the social and cultural differences between men and women – the social status, opportunities, restrictions, activities expected within a community.</vt:lpstr>
      <vt:lpstr>Game: Sex or Gender?</vt:lpstr>
      <vt:lpstr>PowerPoint Presentation</vt:lpstr>
      <vt:lpstr>PowerPoint Presentation</vt:lpstr>
      <vt:lpstr>Understanding parent stress </vt:lpstr>
      <vt:lpstr>What is stress?</vt:lpstr>
      <vt:lpstr>Three types of stress</vt:lpstr>
      <vt:lpstr>People under stress can experience the following: </vt:lpstr>
      <vt:lpstr>How does stress affect us?</vt:lpstr>
      <vt:lpstr>Think and share</vt:lpstr>
      <vt:lpstr>Coping and healing </vt:lpstr>
      <vt:lpstr>What is relaxation? </vt:lpstr>
      <vt:lpstr>Think and share</vt:lpstr>
      <vt:lpstr>What helps you relax when you are feeling stressed? </vt:lpstr>
      <vt:lpstr>Some ideas for relaxation</vt:lpstr>
      <vt:lpstr>PowerPoint Presentation</vt:lpstr>
      <vt:lpstr>PowerPoint Presentation</vt:lpstr>
      <vt:lpstr>Debrief </vt:lpstr>
      <vt:lpstr>Thoughts about today’s session</vt:lpstr>
    </vt:vector>
  </TitlesOfParts>
  <Company>The A. J. Heschel School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Admin</dc:creator>
  <cp:lastModifiedBy>Sandra Maignant</cp:lastModifiedBy>
  <cp:revision>661</cp:revision>
  <cp:lastPrinted>2009-12-29T15:08:35Z</cp:lastPrinted>
  <dcterms:created xsi:type="dcterms:W3CDTF">2009-12-29T15:03:30Z</dcterms:created>
  <dcterms:modified xsi:type="dcterms:W3CDTF">2017-11-16T17:58:36Z</dcterms:modified>
  <cp:category>Templates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1500.00000000000</vt:lpwstr>
  </property>
  <property fmtid="{D5CDD505-2E9C-101B-9397-08002B2CF9AE}" pid="3" name="Topic Page">
    <vt:lpwstr>Publication Templates</vt:lpwstr>
  </property>
  <property fmtid="{D5CDD505-2E9C-101B-9397-08002B2CF9AE}" pid="4" name="RescueNet Topic Page">
    <vt:lpwstr>91</vt:lpwstr>
  </property>
  <property fmtid="{D5CDD505-2E9C-101B-9397-08002B2CF9AE}" pid="5" name="DocumentTypeLookup">
    <vt:lpwstr>6</vt:lpwstr>
  </property>
  <property fmtid="{D5CDD505-2E9C-101B-9397-08002B2CF9AE}" pid="6" name="GeographicCoverageLookup">
    <vt:lpwstr>254</vt:lpwstr>
  </property>
  <property fmtid="{D5CDD505-2E9C-101B-9397-08002B2CF9AE}" pid="7" name="TopicPageLookup">
    <vt:lpwstr>436;#Administration.Information Technology.Helpdesk.Software Help.Microsoft PowerPoint;#501;#Administration.External Relations.Branding &amp; Templates</vt:lpwstr>
  </property>
  <property fmtid="{D5CDD505-2E9C-101B-9397-08002B2CF9AE}" pid="8" name="WorkspaceLookup">
    <vt:lpwstr/>
  </property>
  <property fmtid="{D5CDD505-2E9C-101B-9397-08002B2CF9AE}" pid="9" name="RescueNetCategory">
    <vt:lpwstr>Templates</vt:lpwstr>
  </property>
  <property fmtid="{D5CDD505-2E9C-101B-9397-08002B2CF9AE}" pid="10" name="LanguageLookup">
    <vt:lpwstr>9</vt:lpwstr>
  </property>
  <property fmtid="{D5CDD505-2E9C-101B-9397-08002B2CF9AE}" pid="11" name="DocumentDescription">
    <vt:lpwstr>PowerPoint template, including IRC graphics and suggestions for page formats.</vt:lpwstr>
  </property>
  <property fmtid="{D5CDD505-2E9C-101B-9397-08002B2CF9AE}" pid="12" name="CopyrightInfo">
    <vt:lpwstr/>
  </property>
  <property fmtid="{D5CDD505-2E9C-101B-9397-08002B2CF9AE}" pid="13" name="DepartmentLookup">
    <vt:lpwstr>18</vt:lpwstr>
  </property>
  <property fmtid="{D5CDD505-2E9C-101B-9397-08002B2CF9AE}" pid="14" name="ContentType">
    <vt:lpwstr>RescueNet Document</vt:lpwstr>
  </property>
  <property fmtid="{D5CDD505-2E9C-101B-9397-08002B2CF9AE}" pid="15" name="Subgroup">
    <vt:lpwstr/>
  </property>
  <property fmtid="{D5CDD505-2E9C-101B-9397-08002B2CF9AE}" pid="16" name="Organization">
    <vt:lpwstr/>
  </property>
  <property fmtid="{D5CDD505-2E9C-101B-9397-08002B2CF9AE}" pid="17" name="Date Published">
    <vt:lpwstr>1999-11-29T20:00:00Z</vt:lpwstr>
  </property>
</Properties>
</file>