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43"/>
  </p:notesMasterIdLst>
  <p:sldIdLst>
    <p:sldId id="257" r:id="rId6"/>
    <p:sldId id="674" r:id="rId7"/>
    <p:sldId id="739" r:id="rId8"/>
    <p:sldId id="691" r:id="rId9"/>
    <p:sldId id="731" r:id="rId10"/>
    <p:sldId id="692" r:id="rId11"/>
    <p:sldId id="693" r:id="rId12"/>
    <p:sldId id="735" r:id="rId13"/>
    <p:sldId id="745" r:id="rId14"/>
    <p:sldId id="746" r:id="rId15"/>
    <p:sldId id="747" r:id="rId16"/>
    <p:sldId id="748" r:id="rId17"/>
    <p:sldId id="749" r:id="rId18"/>
    <p:sldId id="750" r:id="rId19"/>
    <p:sldId id="751" r:id="rId20"/>
    <p:sldId id="752" r:id="rId21"/>
    <p:sldId id="753" r:id="rId22"/>
    <p:sldId id="754" r:id="rId23"/>
    <p:sldId id="755" r:id="rId24"/>
    <p:sldId id="756" r:id="rId25"/>
    <p:sldId id="757" r:id="rId26"/>
    <p:sldId id="758" r:id="rId27"/>
    <p:sldId id="759" r:id="rId28"/>
    <p:sldId id="760" r:id="rId29"/>
    <p:sldId id="761" r:id="rId30"/>
    <p:sldId id="762" r:id="rId31"/>
    <p:sldId id="763" r:id="rId32"/>
    <p:sldId id="766" r:id="rId33"/>
    <p:sldId id="767" r:id="rId34"/>
    <p:sldId id="768" r:id="rId35"/>
    <p:sldId id="769" r:id="rId36"/>
    <p:sldId id="770" r:id="rId37"/>
    <p:sldId id="764" r:id="rId38"/>
    <p:sldId id="765" r:id="rId39"/>
    <p:sldId id="743" r:id="rId40"/>
    <p:sldId id="744" r:id="rId41"/>
    <p:sldId id="595" r:id="rId4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p:restoredTop sz="85981" autoAdjust="0"/>
  </p:normalViewPr>
  <p:slideViewPr>
    <p:cSldViewPr>
      <p:cViewPr varScale="1">
        <p:scale>
          <a:sx n="60" d="100"/>
          <a:sy n="60" d="100"/>
        </p:scale>
        <p:origin x="960" y="184"/>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notesMaster" Target="notesMasters/notesMaster1.xml"/><Relationship Id="rId44" Type="http://schemas.openxmlformats.org/officeDocument/2006/relationships/commentAuthors" Target="commentAuthors.xml"/><Relationship Id="rId4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D7DB6-22B0-4CFE-9AAD-F53D5D0E0CA0}"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3D06E7E7-D38A-4AEA-80F7-097396449454}">
      <dgm:prSet phldrT="[Text]"/>
      <dgm:spPr/>
      <dgm:t>
        <a:bodyPr/>
        <a:lstStyle/>
        <a:p>
          <a:r>
            <a:rPr lang="en-US" dirty="0" smtClean="0"/>
            <a:t>Attending skills</a:t>
          </a:r>
          <a:endParaRPr lang="en-US" dirty="0"/>
        </a:p>
      </dgm:t>
    </dgm:pt>
    <dgm:pt modelId="{60A2DA21-3706-4FF3-922A-7E7C367C8EE9}" type="parTrans" cxnId="{74FF01D2-8316-442C-AAB3-797ECC1EC56B}">
      <dgm:prSet/>
      <dgm:spPr/>
      <dgm:t>
        <a:bodyPr/>
        <a:lstStyle/>
        <a:p>
          <a:endParaRPr lang="en-US"/>
        </a:p>
      </dgm:t>
    </dgm:pt>
    <dgm:pt modelId="{9E925E48-9FE9-4F1D-96FE-81D169AD166B}" type="sibTrans" cxnId="{74FF01D2-8316-442C-AAB3-797ECC1EC56B}">
      <dgm:prSet/>
      <dgm:spPr/>
      <dgm:t>
        <a:bodyPr/>
        <a:lstStyle/>
        <a:p>
          <a:endParaRPr lang="en-US"/>
        </a:p>
      </dgm:t>
    </dgm:pt>
    <dgm:pt modelId="{70EE2300-290D-494C-B5D2-4BA53F5ED232}">
      <dgm:prSet phldrT="[Text]"/>
      <dgm:spPr/>
      <dgm:t>
        <a:bodyPr/>
        <a:lstStyle/>
        <a:p>
          <a:r>
            <a:rPr lang="en-US" dirty="0" smtClean="0"/>
            <a:t>Eye contact</a:t>
          </a:r>
          <a:endParaRPr lang="en-US" dirty="0"/>
        </a:p>
      </dgm:t>
    </dgm:pt>
    <dgm:pt modelId="{C60B265A-4611-449D-B34E-B60BC66FA5E2}" type="parTrans" cxnId="{F8ADEB99-67FB-42B8-9BE6-3EA308406378}">
      <dgm:prSet/>
      <dgm:spPr/>
      <dgm:t>
        <a:bodyPr/>
        <a:lstStyle/>
        <a:p>
          <a:endParaRPr lang="en-US"/>
        </a:p>
      </dgm:t>
    </dgm:pt>
    <dgm:pt modelId="{EC67E6A7-A9A5-49A9-A4B1-220E17C476F4}" type="sibTrans" cxnId="{F8ADEB99-67FB-42B8-9BE6-3EA308406378}">
      <dgm:prSet/>
      <dgm:spPr/>
      <dgm:t>
        <a:bodyPr/>
        <a:lstStyle/>
        <a:p>
          <a:endParaRPr lang="en-US"/>
        </a:p>
      </dgm:t>
    </dgm:pt>
    <dgm:pt modelId="{007DE4F6-9953-44B2-BC3B-B318B8A58BCB}">
      <dgm:prSet phldrT="[Text]"/>
      <dgm:spPr/>
      <dgm:t>
        <a:bodyPr/>
        <a:lstStyle/>
        <a:p>
          <a:r>
            <a:rPr lang="en-US" dirty="0" smtClean="0"/>
            <a:t>Following skills</a:t>
          </a:r>
          <a:endParaRPr lang="en-US" dirty="0"/>
        </a:p>
      </dgm:t>
    </dgm:pt>
    <dgm:pt modelId="{EECCB02D-6937-49F5-B4E0-9EE2C5FB647F}" type="parTrans" cxnId="{8B67BA08-A94B-4092-A74A-9DFB1BA657E8}">
      <dgm:prSet/>
      <dgm:spPr/>
      <dgm:t>
        <a:bodyPr/>
        <a:lstStyle/>
        <a:p>
          <a:endParaRPr lang="en-US"/>
        </a:p>
      </dgm:t>
    </dgm:pt>
    <dgm:pt modelId="{CD3EFBF5-D7C4-4F9E-853C-C45C549521D4}" type="sibTrans" cxnId="{8B67BA08-A94B-4092-A74A-9DFB1BA657E8}">
      <dgm:prSet/>
      <dgm:spPr/>
      <dgm:t>
        <a:bodyPr/>
        <a:lstStyle/>
        <a:p>
          <a:endParaRPr lang="en-US"/>
        </a:p>
      </dgm:t>
    </dgm:pt>
    <dgm:pt modelId="{6247A377-A49C-40A6-B332-BA0D56F8BFC0}">
      <dgm:prSet phldrT="[Text]"/>
      <dgm:spPr/>
      <dgm:t>
        <a:bodyPr/>
        <a:lstStyle/>
        <a:p>
          <a:r>
            <a:rPr lang="en-US" dirty="0" smtClean="0"/>
            <a:t>Acknowledging responses</a:t>
          </a:r>
          <a:endParaRPr lang="en-US" dirty="0"/>
        </a:p>
      </dgm:t>
    </dgm:pt>
    <dgm:pt modelId="{C8BF1AF5-78D9-4306-A269-286CD874F726}" type="parTrans" cxnId="{C86C9813-B108-4F09-9A26-CB7C8BF2D8E9}">
      <dgm:prSet/>
      <dgm:spPr/>
      <dgm:t>
        <a:bodyPr/>
        <a:lstStyle/>
        <a:p>
          <a:endParaRPr lang="en-US"/>
        </a:p>
      </dgm:t>
    </dgm:pt>
    <dgm:pt modelId="{DFDCF219-7BF7-48DF-BB9B-438FC0756AB1}" type="sibTrans" cxnId="{C86C9813-B108-4F09-9A26-CB7C8BF2D8E9}">
      <dgm:prSet/>
      <dgm:spPr/>
      <dgm:t>
        <a:bodyPr/>
        <a:lstStyle/>
        <a:p>
          <a:endParaRPr lang="en-US"/>
        </a:p>
      </dgm:t>
    </dgm:pt>
    <dgm:pt modelId="{FF09CBF6-91F6-40E2-A7FB-EB5BAB18B9AA}">
      <dgm:prSet phldrT="[Text]"/>
      <dgm:spPr/>
      <dgm:t>
        <a:bodyPr/>
        <a:lstStyle/>
        <a:p>
          <a:r>
            <a:rPr lang="en-US" dirty="0" smtClean="0"/>
            <a:t>Responding skills</a:t>
          </a:r>
          <a:endParaRPr lang="en-US" dirty="0"/>
        </a:p>
      </dgm:t>
    </dgm:pt>
    <dgm:pt modelId="{E08855FA-B115-46E7-AA54-554D667F9D7F}" type="parTrans" cxnId="{AD4DDD49-B11E-4EFA-B567-D3A6357A73C1}">
      <dgm:prSet/>
      <dgm:spPr/>
      <dgm:t>
        <a:bodyPr/>
        <a:lstStyle/>
        <a:p>
          <a:endParaRPr lang="en-US"/>
        </a:p>
      </dgm:t>
    </dgm:pt>
    <dgm:pt modelId="{8116BABE-3F58-4811-A6BE-06C01266FB29}" type="sibTrans" cxnId="{AD4DDD49-B11E-4EFA-B567-D3A6357A73C1}">
      <dgm:prSet/>
      <dgm:spPr/>
      <dgm:t>
        <a:bodyPr/>
        <a:lstStyle/>
        <a:p>
          <a:endParaRPr lang="en-US"/>
        </a:p>
      </dgm:t>
    </dgm:pt>
    <dgm:pt modelId="{2F3FBC06-F81D-4989-BB19-F177C5200719}">
      <dgm:prSet phldrT="[Text]"/>
      <dgm:spPr/>
      <dgm:t>
        <a:bodyPr/>
        <a:lstStyle/>
        <a:p>
          <a:r>
            <a:rPr lang="en-US" dirty="0" smtClean="0"/>
            <a:t>Reflect feelings</a:t>
          </a:r>
          <a:endParaRPr lang="en-US" dirty="0"/>
        </a:p>
      </dgm:t>
    </dgm:pt>
    <dgm:pt modelId="{B69A1C89-A482-4FEB-A801-9DC49EA9DB03}" type="parTrans" cxnId="{F5584563-5C23-4519-BFBC-16ADD19F3B00}">
      <dgm:prSet/>
      <dgm:spPr/>
      <dgm:t>
        <a:bodyPr/>
        <a:lstStyle/>
        <a:p>
          <a:endParaRPr lang="en-US"/>
        </a:p>
      </dgm:t>
    </dgm:pt>
    <dgm:pt modelId="{764EDA83-5C87-4516-BE8B-9934197D5C8D}" type="sibTrans" cxnId="{F5584563-5C23-4519-BFBC-16ADD19F3B00}">
      <dgm:prSet/>
      <dgm:spPr/>
      <dgm:t>
        <a:bodyPr/>
        <a:lstStyle/>
        <a:p>
          <a:endParaRPr lang="en-US"/>
        </a:p>
      </dgm:t>
    </dgm:pt>
    <dgm:pt modelId="{97D9DA74-0F48-4566-A919-D0341DD87CA0}">
      <dgm:prSet phldrT="[Text]"/>
      <dgm:spPr/>
      <dgm:t>
        <a:bodyPr/>
        <a:lstStyle/>
        <a:p>
          <a:r>
            <a:rPr lang="en-US" dirty="0" smtClean="0"/>
            <a:t>Posture</a:t>
          </a:r>
          <a:endParaRPr lang="en-US" dirty="0"/>
        </a:p>
      </dgm:t>
    </dgm:pt>
    <dgm:pt modelId="{4A9236A7-C0FC-470C-AEC4-F905E4246B43}" type="parTrans" cxnId="{59878E9F-918C-4397-871E-533D1A0C2F62}">
      <dgm:prSet/>
      <dgm:spPr/>
      <dgm:t>
        <a:bodyPr/>
        <a:lstStyle/>
        <a:p>
          <a:endParaRPr lang="en-US"/>
        </a:p>
      </dgm:t>
    </dgm:pt>
    <dgm:pt modelId="{70547A8D-1A19-42CE-A44B-C70CC387F469}" type="sibTrans" cxnId="{59878E9F-918C-4397-871E-533D1A0C2F62}">
      <dgm:prSet/>
      <dgm:spPr/>
      <dgm:t>
        <a:bodyPr/>
        <a:lstStyle/>
        <a:p>
          <a:endParaRPr lang="en-US"/>
        </a:p>
      </dgm:t>
    </dgm:pt>
    <dgm:pt modelId="{5ECB42AB-1619-45B9-9F3A-5AA1CD5769BE}">
      <dgm:prSet phldrT="[Text]"/>
      <dgm:spPr/>
      <dgm:t>
        <a:bodyPr/>
        <a:lstStyle/>
        <a:p>
          <a:r>
            <a:rPr lang="en-US" dirty="0" smtClean="0"/>
            <a:t>Gestures</a:t>
          </a:r>
          <a:endParaRPr lang="en-US" dirty="0"/>
        </a:p>
      </dgm:t>
    </dgm:pt>
    <dgm:pt modelId="{74E70096-49B1-4CAC-B639-34DCE095BFCB}" type="parTrans" cxnId="{E830B7B1-8474-4F64-9087-710C64DCF0E3}">
      <dgm:prSet/>
      <dgm:spPr/>
      <dgm:t>
        <a:bodyPr/>
        <a:lstStyle/>
        <a:p>
          <a:endParaRPr lang="en-US"/>
        </a:p>
      </dgm:t>
    </dgm:pt>
    <dgm:pt modelId="{180EF425-A0EF-4A7A-B094-65F3BF98672A}" type="sibTrans" cxnId="{E830B7B1-8474-4F64-9087-710C64DCF0E3}">
      <dgm:prSet/>
      <dgm:spPr/>
      <dgm:t>
        <a:bodyPr/>
        <a:lstStyle/>
        <a:p>
          <a:endParaRPr lang="en-US"/>
        </a:p>
      </dgm:t>
    </dgm:pt>
    <dgm:pt modelId="{00235396-5108-4C21-99E9-17C685DBA8F9}">
      <dgm:prSet phldrT="[Text]"/>
      <dgm:spPr/>
      <dgm:t>
        <a:bodyPr/>
        <a:lstStyle/>
        <a:p>
          <a:r>
            <a:rPr lang="en-US" dirty="0" smtClean="0"/>
            <a:t>Environment</a:t>
          </a:r>
          <a:endParaRPr lang="en-US" dirty="0"/>
        </a:p>
      </dgm:t>
    </dgm:pt>
    <dgm:pt modelId="{8942E838-DB75-4D24-BE7C-484FFC5E7C85}" type="parTrans" cxnId="{FE376642-32C6-4B2F-A6F4-FF9682CF6283}">
      <dgm:prSet/>
      <dgm:spPr/>
      <dgm:t>
        <a:bodyPr/>
        <a:lstStyle/>
        <a:p>
          <a:endParaRPr lang="en-US"/>
        </a:p>
      </dgm:t>
    </dgm:pt>
    <dgm:pt modelId="{B3123CDE-0374-4489-847B-8C3E6C64B1C1}" type="sibTrans" cxnId="{FE376642-32C6-4B2F-A6F4-FF9682CF6283}">
      <dgm:prSet/>
      <dgm:spPr/>
      <dgm:t>
        <a:bodyPr/>
        <a:lstStyle/>
        <a:p>
          <a:endParaRPr lang="en-US"/>
        </a:p>
      </dgm:t>
    </dgm:pt>
    <dgm:pt modelId="{00DCA8F0-1B65-4D5A-BC3B-A45072372446}">
      <dgm:prSet phldrT="[Text]"/>
      <dgm:spPr/>
      <dgm:t>
        <a:bodyPr/>
        <a:lstStyle/>
        <a:p>
          <a:r>
            <a:rPr lang="en-US" dirty="0" smtClean="0"/>
            <a:t>Allowance of time</a:t>
          </a:r>
          <a:endParaRPr lang="en-US" dirty="0"/>
        </a:p>
      </dgm:t>
    </dgm:pt>
    <dgm:pt modelId="{6D0EB74A-2E3B-4D6F-90C2-EE82ABD50BC0}" type="parTrans" cxnId="{640E266E-D652-4B14-AD00-F519F893D923}">
      <dgm:prSet/>
      <dgm:spPr/>
      <dgm:t>
        <a:bodyPr/>
        <a:lstStyle/>
        <a:p>
          <a:endParaRPr lang="en-US"/>
        </a:p>
      </dgm:t>
    </dgm:pt>
    <dgm:pt modelId="{2D9839DD-4CDF-474A-B047-C925559E75DA}" type="sibTrans" cxnId="{640E266E-D652-4B14-AD00-F519F893D923}">
      <dgm:prSet/>
      <dgm:spPr/>
      <dgm:t>
        <a:bodyPr/>
        <a:lstStyle/>
        <a:p>
          <a:endParaRPr lang="en-US"/>
        </a:p>
      </dgm:t>
    </dgm:pt>
    <dgm:pt modelId="{3A44D584-FAED-4014-843C-09164504FD8F}">
      <dgm:prSet phldrT="[Text]"/>
      <dgm:spPr/>
      <dgm:t>
        <a:bodyPr/>
        <a:lstStyle/>
        <a:p>
          <a:r>
            <a:rPr lang="en-US" dirty="0" smtClean="0"/>
            <a:t>Open-ended questioning</a:t>
          </a:r>
          <a:endParaRPr lang="en-US" dirty="0"/>
        </a:p>
      </dgm:t>
    </dgm:pt>
    <dgm:pt modelId="{44B64778-96A3-478B-B517-8186A9D4BFC0}" type="parTrans" cxnId="{7DD2A166-139A-4A87-BB89-124F7B3BCFB5}">
      <dgm:prSet/>
      <dgm:spPr/>
      <dgm:t>
        <a:bodyPr/>
        <a:lstStyle/>
        <a:p>
          <a:endParaRPr lang="en-US"/>
        </a:p>
      </dgm:t>
    </dgm:pt>
    <dgm:pt modelId="{50815F8B-F605-46AE-97F1-93080C7F68D3}" type="sibTrans" cxnId="{7DD2A166-139A-4A87-BB89-124F7B3BCFB5}">
      <dgm:prSet/>
      <dgm:spPr/>
      <dgm:t>
        <a:bodyPr/>
        <a:lstStyle/>
        <a:p>
          <a:endParaRPr lang="en-US"/>
        </a:p>
      </dgm:t>
    </dgm:pt>
    <dgm:pt modelId="{15E6FFED-D2A2-4377-8056-56C2F8CE6779}">
      <dgm:prSet phldrT="[Text]"/>
      <dgm:spPr/>
      <dgm:t>
        <a:bodyPr/>
        <a:lstStyle/>
        <a:p>
          <a:r>
            <a:rPr lang="en-US" dirty="0" smtClean="0"/>
            <a:t>Reflect meanings</a:t>
          </a:r>
          <a:endParaRPr lang="en-US" dirty="0"/>
        </a:p>
      </dgm:t>
    </dgm:pt>
    <dgm:pt modelId="{D7E0DB1E-13A6-4CB3-AA16-5D38CBE4D630}" type="parTrans" cxnId="{04F22E40-2E46-42DC-B35A-CFC486BD7CB5}">
      <dgm:prSet/>
      <dgm:spPr/>
      <dgm:t>
        <a:bodyPr/>
        <a:lstStyle/>
        <a:p>
          <a:endParaRPr lang="en-US"/>
        </a:p>
      </dgm:t>
    </dgm:pt>
    <dgm:pt modelId="{A128B211-F000-495D-A55D-766533F476DE}" type="sibTrans" cxnId="{04F22E40-2E46-42DC-B35A-CFC486BD7CB5}">
      <dgm:prSet/>
      <dgm:spPr/>
      <dgm:t>
        <a:bodyPr/>
        <a:lstStyle/>
        <a:p>
          <a:endParaRPr lang="en-US"/>
        </a:p>
      </dgm:t>
    </dgm:pt>
    <dgm:pt modelId="{B3B5140E-99F5-4886-AC6A-C92947E39E16}">
      <dgm:prSet phldrT="[Text]"/>
      <dgm:spPr/>
      <dgm:t>
        <a:bodyPr/>
        <a:lstStyle/>
        <a:p>
          <a:r>
            <a:rPr lang="en-US" dirty="0" smtClean="0"/>
            <a:t>Summarize ideas</a:t>
          </a:r>
          <a:endParaRPr lang="en-US" dirty="0"/>
        </a:p>
      </dgm:t>
    </dgm:pt>
    <dgm:pt modelId="{5674122E-34C7-444C-BB8E-169A5D8D0F5F}" type="parTrans" cxnId="{C60B7E70-2404-4FA4-951E-91D8EE97BF99}">
      <dgm:prSet/>
      <dgm:spPr/>
      <dgm:t>
        <a:bodyPr/>
        <a:lstStyle/>
        <a:p>
          <a:endParaRPr lang="en-US"/>
        </a:p>
      </dgm:t>
    </dgm:pt>
    <dgm:pt modelId="{48306A14-3BAF-4C76-B195-41CEB9A4FFD1}" type="sibTrans" cxnId="{C60B7E70-2404-4FA4-951E-91D8EE97BF99}">
      <dgm:prSet/>
      <dgm:spPr/>
      <dgm:t>
        <a:bodyPr/>
        <a:lstStyle/>
        <a:p>
          <a:endParaRPr lang="en-US"/>
        </a:p>
      </dgm:t>
    </dgm:pt>
    <dgm:pt modelId="{F42468ED-1544-499E-8045-F01E419E342F}" type="pres">
      <dgm:prSet presAssocID="{172D7DB6-22B0-4CFE-9AAD-F53D5D0E0CA0}" presName="Name0" presStyleCnt="0">
        <dgm:presLayoutVars>
          <dgm:dir/>
          <dgm:animLvl val="lvl"/>
          <dgm:resizeHandles val="exact"/>
        </dgm:presLayoutVars>
      </dgm:prSet>
      <dgm:spPr/>
      <dgm:t>
        <a:bodyPr/>
        <a:lstStyle/>
        <a:p>
          <a:endParaRPr lang="en-US"/>
        </a:p>
      </dgm:t>
    </dgm:pt>
    <dgm:pt modelId="{ED152E96-1360-45EB-8152-91F0DB2D9B9E}" type="pres">
      <dgm:prSet presAssocID="{3D06E7E7-D38A-4AEA-80F7-097396449454}" presName="composite" presStyleCnt="0"/>
      <dgm:spPr/>
    </dgm:pt>
    <dgm:pt modelId="{211CE015-5C20-46A0-BB10-1090AC5F43EE}" type="pres">
      <dgm:prSet presAssocID="{3D06E7E7-D38A-4AEA-80F7-097396449454}" presName="parTx" presStyleLbl="alignNode1" presStyleIdx="0" presStyleCnt="3" custLinFactNeighborX="-103" custLinFactNeighborY="-1534">
        <dgm:presLayoutVars>
          <dgm:chMax val="0"/>
          <dgm:chPref val="0"/>
          <dgm:bulletEnabled val="1"/>
        </dgm:presLayoutVars>
      </dgm:prSet>
      <dgm:spPr/>
      <dgm:t>
        <a:bodyPr/>
        <a:lstStyle/>
        <a:p>
          <a:endParaRPr lang="en-US"/>
        </a:p>
      </dgm:t>
    </dgm:pt>
    <dgm:pt modelId="{5B23317D-3058-4E1A-8799-BD18E979637C}" type="pres">
      <dgm:prSet presAssocID="{3D06E7E7-D38A-4AEA-80F7-097396449454}" presName="desTx" presStyleLbl="alignAccFollowNode1" presStyleIdx="0" presStyleCnt="3">
        <dgm:presLayoutVars>
          <dgm:bulletEnabled val="1"/>
        </dgm:presLayoutVars>
      </dgm:prSet>
      <dgm:spPr/>
      <dgm:t>
        <a:bodyPr/>
        <a:lstStyle/>
        <a:p>
          <a:endParaRPr lang="en-US"/>
        </a:p>
      </dgm:t>
    </dgm:pt>
    <dgm:pt modelId="{69B80AD8-B150-441C-A5BC-3CE15BEDB370}" type="pres">
      <dgm:prSet presAssocID="{9E925E48-9FE9-4F1D-96FE-81D169AD166B}" presName="space" presStyleCnt="0"/>
      <dgm:spPr/>
    </dgm:pt>
    <dgm:pt modelId="{B7FF4CB9-A295-4382-8F04-084F92D7817D}" type="pres">
      <dgm:prSet presAssocID="{007DE4F6-9953-44B2-BC3B-B318B8A58BCB}" presName="composite" presStyleCnt="0"/>
      <dgm:spPr/>
    </dgm:pt>
    <dgm:pt modelId="{95A184E4-2F5B-42EF-8FE9-E794215DC966}" type="pres">
      <dgm:prSet presAssocID="{007DE4F6-9953-44B2-BC3B-B318B8A58BCB}" presName="parTx" presStyleLbl="alignNode1" presStyleIdx="1" presStyleCnt="3">
        <dgm:presLayoutVars>
          <dgm:chMax val="0"/>
          <dgm:chPref val="0"/>
          <dgm:bulletEnabled val="1"/>
        </dgm:presLayoutVars>
      </dgm:prSet>
      <dgm:spPr/>
      <dgm:t>
        <a:bodyPr/>
        <a:lstStyle/>
        <a:p>
          <a:endParaRPr lang="en-US"/>
        </a:p>
      </dgm:t>
    </dgm:pt>
    <dgm:pt modelId="{E9C54B31-E939-4286-B3E7-610667C9412A}" type="pres">
      <dgm:prSet presAssocID="{007DE4F6-9953-44B2-BC3B-B318B8A58BCB}" presName="desTx" presStyleLbl="alignAccFollowNode1" presStyleIdx="1" presStyleCnt="3">
        <dgm:presLayoutVars>
          <dgm:bulletEnabled val="1"/>
        </dgm:presLayoutVars>
      </dgm:prSet>
      <dgm:spPr/>
      <dgm:t>
        <a:bodyPr/>
        <a:lstStyle/>
        <a:p>
          <a:endParaRPr lang="en-US"/>
        </a:p>
      </dgm:t>
    </dgm:pt>
    <dgm:pt modelId="{A6DA20B4-D014-417E-B895-7149C60F7132}" type="pres">
      <dgm:prSet presAssocID="{CD3EFBF5-D7C4-4F9E-853C-C45C549521D4}" presName="space" presStyleCnt="0"/>
      <dgm:spPr/>
    </dgm:pt>
    <dgm:pt modelId="{C8D84E20-D233-46FF-A84E-9D55AD039FB9}" type="pres">
      <dgm:prSet presAssocID="{FF09CBF6-91F6-40E2-A7FB-EB5BAB18B9AA}" presName="composite" presStyleCnt="0"/>
      <dgm:spPr/>
    </dgm:pt>
    <dgm:pt modelId="{04088F6C-90BA-44DA-A2F5-4946FD00D18A}" type="pres">
      <dgm:prSet presAssocID="{FF09CBF6-91F6-40E2-A7FB-EB5BAB18B9AA}" presName="parTx" presStyleLbl="alignNode1" presStyleIdx="2" presStyleCnt="3">
        <dgm:presLayoutVars>
          <dgm:chMax val="0"/>
          <dgm:chPref val="0"/>
          <dgm:bulletEnabled val="1"/>
        </dgm:presLayoutVars>
      </dgm:prSet>
      <dgm:spPr/>
      <dgm:t>
        <a:bodyPr/>
        <a:lstStyle/>
        <a:p>
          <a:endParaRPr lang="en-US"/>
        </a:p>
      </dgm:t>
    </dgm:pt>
    <dgm:pt modelId="{F5044BEF-3DF6-4CD2-9042-5EC106EB5951}" type="pres">
      <dgm:prSet presAssocID="{FF09CBF6-91F6-40E2-A7FB-EB5BAB18B9AA}" presName="desTx" presStyleLbl="alignAccFollowNode1" presStyleIdx="2" presStyleCnt="3">
        <dgm:presLayoutVars>
          <dgm:bulletEnabled val="1"/>
        </dgm:presLayoutVars>
      </dgm:prSet>
      <dgm:spPr/>
      <dgm:t>
        <a:bodyPr/>
        <a:lstStyle/>
        <a:p>
          <a:endParaRPr lang="en-US"/>
        </a:p>
      </dgm:t>
    </dgm:pt>
  </dgm:ptLst>
  <dgm:cxnLst>
    <dgm:cxn modelId="{59878E9F-918C-4397-871E-533D1A0C2F62}" srcId="{3D06E7E7-D38A-4AEA-80F7-097396449454}" destId="{97D9DA74-0F48-4566-A919-D0341DD87CA0}" srcOrd="1" destOrd="0" parTransId="{4A9236A7-C0FC-470C-AEC4-F905E4246B43}" sibTransId="{70547A8D-1A19-42CE-A44B-C70CC387F469}"/>
    <dgm:cxn modelId="{3B66D617-0576-C243-906C-96DA8864E1C0}" type="presOf" srcId="{6247A377-A49C-40A6-B332-BA0D56F8BFC0}" destId="{E9C54B31-E939-4286-B3E7-610667C9412A}" srcOrd="0" destOrd="0" presId="urn:microsoft.com/office/officeart/2005/8/layout/hList1"/>
    <dgm:cxn modelId="{04F22E40-2E46-42DC-B35A-CFC486BD7CB5}" srcId="{FF09CBF6-91F6-40E2-A7FB-EB5BAB18B9AA}" destId="{15E6FFED-D2A2-4377-8056-56C2F8CE6779}" srcOrd="1" destOrd="0" parTransId="{D7E0DB1E-13A6-4CB3-AA16-5D38CBE4D630}" sibTransId="{A128B211-F000-495D-A55D-766533F476DE}"/>
    <dgm:cxn modelId="{CAD52978-6B4B-A24E-B6B8-3D28E7E628BE}" type="presOf" srcId="{172D7DB6-22B0-4CFE-9AAD-F53D5D0E0CA0}" destId="{F42468ED-1544-499E-8045-F01E419E342F}" srcOrd="0" destOrd="0" presId="urn:microsoft.com/office/officeart/2005/8/layout/hList1"/>
    <dgm:cxn modelId="{0AB3036B-FC2C-5841-A4C1-473750981463}" type="presOf" srcId="{15E6FFED-D2A2-4377-8056-56C2F8CE6779}" destId="{F5044BEF-3DF6-4CD2-9042-5EC106EB5951}" srcOrd="0" destOrd="1" presId="urn:microsoft.com/office/officeart/2005/8/layout/hList1"/>
    <dgm:cxn modelId="{7DD2A166-139A-4A87-BB89-124F7B3BCFB5}" srcId="{007DE4F6-9953-44B2-BC3B-B318B8A58BCB}" destId="{3A44D584-FAED-4014-843C-09164504FD8F}" srcOrd="2" destOrd="0" parTransId="{44B64778-96A3-478B-B517-8186A9D4BFC0}" sibTransId="{50815F8B-F605-46AE-97F1-93080C7F68D3}"/>
    <dgm:cxn modelId="{C86C9813-B108-4F09-9A26-CB7C8BF2D8E9}" srcId="{007DE4F6-9953-44B2-BC3B-B318B8A58BCB}" destId="{6247A377-A49C-40A6-B332-BA0D56F8BFC0}" srcOrd="0" destOrd="0" parTransId="{C8BF1AF5-78D9-4306-A269-286CD874F726}" sibTransId="{DFDCF219-7BF7-48DF-BB9B-438FC0756AB1}"/>
    <dgm:cxn modelId="{A3193242-73B2-E24E-B7A4-FF72B8514E23}" type="presOf" srcId="{B3B5140E-99F5-4886-AC6A-C92947E39E16}" destId="{F5044BEF-3DF6-4CD2-9042-5EC106EB5951}" srcOrd="0" destOrd="2" presId="urn:microsoft.com/office/officeart/2005/8/layout/hList1"/>
    <dgm:cxn modelId="{8B67BA08-A94B-4092-A74A-9DFB1BA657E8}" srcId="{172D7DB6-22B0-4CFE-9AAD-F53D5D0E0CA0}" destId="{007DE4F6-9953-44B2-BC3B-B318B8A58BCB}" srcOrd="1" destOrd="0" parTransId="{EECCB02D-6937-49F5-B4E0-9EE2C5FB647F}" sibTransId="{CD3EFBF5-D7C4-4F9E-853C-C45C549521D4}"/>
    <dgm:cxn modelId="{BC4A9694-5C1A-1149-8F2A-E14A3727B4B3}" type="presOf" srcId="{007DE4F6-9953-44B2-BC3B-B318B8A58BCB}" destId="{95A184E4-2F5B-42EF-8FE9-E794215DC966}" srcOrd="0" destOrd="0" presId="urn:microsoft.com/office/officeart/2005/8/layout/hList1"/>
    <dgm:cxn modelId="{AD4DDD49-B11E-4EFA-B567-D3A6357A73C1}" srcId="{172D7DB6-22B0-4CFE-9AAD-F53D5D0E0CA0}" destId="{FF09CBF6-91F6-40E2-A7FB-EB5BAB18B9AA}" srcOrd="2" destOrd="0" parTransId="{E08855FA-B115-46E7-AA54-554D667F9D7F}" sibTransId="{8116BABE-3F58-4811-A6BE-06C01266FB29}"/>
    <dgm:cxn modelId="{B1FEF1D5-8ACD-5343-9DE2-61611FF587D3}" type="presOf" srcId="{FF09CBF6-91F6-40E2-A7FB-EB5BAB18B9AA}" destId="{04088F6C-90BA-44DA-A2F5-4946FD00D18A}" srcOrd="0" destOrd="0" presId="urn:microsoft.com/office/officeart/2005/8/layout/hList1"/>
    <dgm:cxn modelId="{E2CC5846-9182-2941-A2D6-5BA0AF645F61}" type="presOf" srcId="{70EE2300-290D-494C-B5D2-4BA53F5ED232}" destId="{5B23317D-3058-4E1A-8799-BD18E979637C}" srcOrd="0" destOrd="0" presId="urn:microsoft.com/office/officeart/2005/8/layout/hList1"/>
    <dgm:cxn modelId="{640E266E-D652-4B14-AD00-F519F893D923}" srcId="{007DE4F6-9953-44B2-BC3B-B318B8A58BCB}" destId="{00DCA8F0-1B65-4D5A-BC3B-A45072372446}" srcOrd="1" destOrd="0" parTransId="{6D0EB74A-2E3B-4D6F-90C2-EE82ABD50BC0}" sibTransId="{2D9839DD-4CDF-474A-B047-C925559E75DA}"/>
    <dgm:cxn modelId="{F8ADEB99-67FB-42B8-9BE6-3EA308406378}" srcId="{3D06E7E7-D38A-4AEA-80F7-097396449454}" destId="{70EE2300-290D-494C-B5D2-4BA53F5ED232}" srcOrd="0" destOrd="0" parTransId="{C60B265A-4611-449D-B34E-B60BC66FA5E2}" sibTransId="{EC67E6A7-A9A5-49A9-A4B1-220E17C476F4}"/>
    <dgm:cxn modelId="{FE376642-32C6-4B2F-A6F4-FF9682CF6283}" srcId="{3D06E7E7-D38A-4AEA-80F7-097396449454}" destId="{00235396-5108-4C21-99E9-17C685DBA8F9}" srcOrd="3" destOrd="0" parTransId="{8942E838-DB75-4D24-BE7C-484FFC5E7C85}" sibTransId="{B3123CDE-0374-4489-847B-8C3E6C64B1C1}"/>
    <dgm:cxn modelId="{38AEC4D7-1339-F049-9626-B2E7BBED09FE}" type="presOf" srcId="{3A44D584-FAED-4014-843C-09164504FD8F}" destId="{E9C54B31-E939-4286-B3E7-610667C9412A}" srcOrd="0" destOrd="2" presId="urn:microsoft.com/office/officeart/2005/8/layout/hList1"/>
    <dgm:cxn modelId="{F5584563-5C23-4519-BFBC-16ADD19F3B00}" srcId="{FF09CBF6-91F6-40E2-A7FB-EB5BAB18B9AA}" destId="{2F3FBC06-F81D-4989-BB19-F177C5200719}" srcOrd="0" destOrd="0" parTransId="{B69A1C89-A482-4FEB-A801-9DC49EA9DB03}" sibTransId="{764EDA83-5C87-4516-BE8B-9934197D5C8D}"/>
    <dgm:cxn modelId="{CF979485-B574-064D-9E84-B0D100DA26EE}" type="presOf" srcId="{00DCA8F0-1B65-4D5A-BC3B-A45072372446}" destId="{E9C54B31-E939-4286-B3E7-610667C9412A}" srcOrd="0" destOrd="1" presId="urn:microsoft.com/office/officeart/2005/8/layout/hList1"/>
    <dgm:cxn modelId="{FC9EF464-63B8-F94A-99C0-9CEA0D9E9F26}" type="presOf" srcId="{3D06E7E7-D38A-4AEA-80F7-097396449454}" destId="{211CE015-5C20-46A0-BB10-1090AC5F43EE}" srcOrd="0" destOrd="0" presId="urn:microsoft.com/office/officeart/2005/8/layout/hList1"/>
    <dgm:cxn modelId="{D47FBCB4-204E-604C-8BE0-24E81614C05F}" type="presOf" srcId="{97D9DA74-0F48-4566-A919-D0341DD87CA0}" destId="{5B23317D-3058-4E1A-8799-BD18E979637C}" srcOrd="0" destOrd="1" presId="urn:microsoft.com/office/officeart/2005/8/layout/hList1"/>
    <dgm:cxn modelId="{3C5169BA-6790-D44A-8386-08E3AD6423B5}" type="presOf" srcId="{00235396-5108-4C21-99E9-17C685DBA8F9}" destId="{5B23317D-3058-4E1A-8799-BD18E979637C}" srcOrd="0" destOrd="3" presId="urn:microsoft.com/office/officeart/2005/8/layout/hList1"/>
    <dgm:cxn modelId="{E830B7B1-8474-4F64-9087-710C64DCF0E3}" srcId="{3D06E7E7-D38A-4AEA-80F7-097396449454}" destId="{5ECB42AB-1619-45B9-9F3A-5AA1CD5769BE}" srcOrd="2" destOrd="0" parTransId="{74E70096-49B1-4CAC-B639-34DCE095BFCB}" sibTransId="{180EF425-A0EF-4A7A-B094-65F3BF98672A}"/>
    <dgm:cxn modelId="{C60B7E70-2404-4FA4-951E-91D8EE97BF99}" srcId="{FF09CBF6-91F6-40E2-A7FB-EB5BAB18B9AA}" destId="{B3B5140E-99F5-4886-AC6A-C92947E39E16}" srcOrd="2" destOrd="0" parTransId="{5674122E-34C7-444C-BB8E-169A5D8D0F5F}" sibTransId="{48306A14-3BAF-4C76-B195-41CEB9A4FFD1}"/>
    <dgm:cxn modelId="{1DD631F5-A3E9-544E-BBA9-5AA16ADD0E3B}" type="presOf" srcId="{2F3FBC06-F81D-4989-BB19-F177C5200719}" destId="{F5044BEF-3DF6-4CD2-9042-5EC106EB5951}" srcOrd="0" destOrd="0" presId="urn:microsoft.com/office/officeart/2005/8/layout/hList1"/>
    <dgm:cxn modelId="{74FF01D2-8316-442C-AAB3-797ECC1EC56B}" srcId="{172D7DB6-22B0-4CFE-9AAD-F53D5D0E0CA0}" destId="{3D06E7E7-D38A-4AEA-80F7-097396449454}" srcOrd="0" destOrd="0" parTransId="{60A2DA21-3706-4FF3-922A-7E7C367C8EE9}" sibTransId="{9E925E48-9FE9-4F1D-96FE-81D169AD166B}"/>
    <dgm:cxn modelId="{3C109875-DD5D-F149-A0CE-78FEA4A72E2D}" type="presOf" srcId="{5ECB42AB-1619-45B9-9F3A-5AA1CD5769BE}" destId="{5B23317D-3058-4E1A-8799-BD18E979637C}" srcOrd="0" destOrd="2" presId="urn:microsoft.com/office/officeart/2005/8/layout/hList1"/>
    <dgm:cxn modelId="{D07F6B9A-D412-B34B-A0BD-15D0EE1CBB44}" type="presParOf" srcId="{F42468ED-1544-499E-8045-F01E419E342F}" destId="{ED152E96-1360-45EB-8152-91F0DB2D9B9E}" srcOrd="0" destOrd="0" presId="urn:microsoft.com/office/officeart/2005/8/layout/hList1"/>
    <dgm:cxn modelId="{F46A0DF3-9F5E-5548-857D-ECC4DAF2A79F}" type="presParOf" srcId="{ED152E96-1360-45EB-8152-91F0DB2D9B9E}" destId="{211CE015-5C20-46A0-BB10-1090AC5F43EE}" srcOrd="0" destOrd="0" presId="urn:microsoft.com/office/officeart/2005/8/layout/hList1"/>
    <dgm:cxn modelId="{E7301DA2-A943-5841-A1C7-16E314D96C96}" type="presParOf" srcId="{ED152E96-1360-45EB-8152-91F0DB2D9B9E}" destId="{5B23317D-3058-4E1A-8799-BD18E979637C}" srcOrd="1" destOrd="0" presId="urn:microsoft.com/office/officeart/2005/8/layout/hList1"/>
    <dgm:cxn modelId="{C380862E-4243-944D-96F4-4DE4DFD7EA97}" type="presParOf" srcId="{F42468ED-1544-499E-8045-F01E419E342F}" destId="{69B80AD8-B150-441C-A5BC-3CE15BEDB370}" srcOrd="1" destOrd="0" presId="urn:microsoft.com/office/officeart/2005/8/layout/hList1"/>
    <dgm:cxn modelId="{E15B3B75-0624-A141-9D6B-3C31F914EF03}" type="presParOf" srcId="{F42468ED-1544-499E-8045-F01E419E342F}" destId="{B7FF4CB9-A295-4382-8F04-084F92D7817D}" srcOrd="2" destOrd="0" presId="urn:microsoft.com/office/officeart/2005/8/layout/hList1"/>
    <dgm:cxn modelId="{3C98F0F7-5582-1947-989A-40E5C985475D}" type="presParOf" srcId="{B7FF4CB9-A295-4382-8F04-084F92D7817D}" destId="{95A184E4-2F5B-42EF-8FE9-E794215DC966}" srcOrd="0" destOrd="0" presId="urn:microsoft.com/office/officeart/2005/8/layout/hList1"/>
    <dgm:cxn modelId="{DF861C17-19BC-944F-BB60-E7A3C24DE2ED}" type="presParOf" srcId="{B7FF4CB9-A295-4382-8F04-084F92D7817D}" destId="{E9C54B31-E939-4286-B3E7-610667C9412A}" srcOrd="1" destOrd="0" presId="urn:microsoft.com/office/officeart/2005/8/layout/hList1"/>
    <dgm:cxn modelId="{F8E771A4-9E47-1B49-A12B-A0E205711522}" type="presParOf" srcId="{F42468ED-1544-499E-8045-F01E419E342F}" destId="{A6DA20B4-D014-417E-B895-7149C60F7132}" srcOrd="3" destOrd="0" presId="urn:microsoft.com/office/officeart/2005/8/layout/hList1"/>
    <dgm:cxn modelId="{7ABF0EDD-64AC-3148-B70D-280700CC7711}" type="presParOf" srcId="{F42468ED-1544-499E-8045-F01E419E342F}" destId="{C8D84E20-D233-46FF-A84E-9D55AD039FB9}" srcOrd="4" destOrd="0" presId="urn:microsoft.com/office/officeart/2005/8/layout/hList1"/>
    <dgm:cxn modelId="{0E22EECF-34AB-7D4C-B3DD-4629280B271E}" type="presParOf" srcId="{C8D84E20-D233-46FF-A84E-9D55AD039FB9}" destId="{04088F6C-90BA-44DA-A2F5-4946FD00D18A}" srcOrd="0" destOrd="0" presId="urn:microsoft.com/office/officeart/2005/8/layout/hList1"/>
    <dgm:cxn modelId="{745C8CBC-D0C1-704B-BA01-236A7875E308}" type="presParOf" srcId="{C8D84E20-D233-46FF-A84E-9D55AD039FB9}" destId="{F5044BEF-3DF6-4CD2-9042-5EC106EB5951}"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1CE015-5C20-46A0-BB10-1090AC5F43EE}">
      <dsp:nvSpPr>
        <dsp:cNvPr id="0" name=""/>
        <dsp:cNvSpPr/>
      </dsp:nvSpPr>
      <dsp:spPr>
        <a:xfrm>
          <a:off x="0" y="1447802"/>
          <a:ext cx="2205632" cy="69084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Attending skills</a:t>
          </a:r>
          <a:endParaRPr lang="en-US" sz="2000" kern="1200" dirty="0"/>
        </a:p>
      </dsp:txBody>
      <dsp:txXfrm>
        <a:off x="0" y="1447802"/>
        <a:ext cx="2205632" cy="690844"/>
      </dsp:txXfrm>
    </dsp:sp>
    <dsp:sp modelId="{5B23317D-3058-4E1A-8799-BD18E979637C}">
      <dsp:nvSpPr>
        <dsp:cNvPr id="0" name=""/>
        <dsp:cNvSpPr/>
      </dsp:nvSpPr>
      <dsp:spPr>
        <a:xfrm>
          <a:off x="2262" y="2149245"/>
          <a:ext cx="2205632" cy="1954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Eye contact</a:t>
          </a:r>
          <a:endParaRPr lang="en-US" sz="2000" kern="1200" dirty="0"/>
        </a:p>
        <a:p>
          <a:pPr marL="228600" lvl="1" indent="-228600" algn="l" defTabSz="889000">
            <a:lnSpc>
              <a:spcPct val="90000"/>
            </a:lnSpc>
            <a:spcBef>
              <a:spcPct val="0"/>
            </a:spcBef>
            <a:spcAft>
              <a:spcPct val="15000"/>
            </a:spcAft>
            <a:buChar char="••"/>
          </a:pPr>
          <a:r>
            <a:rPr lang="en-US" sz="2000" kern="1200" dirty="0" smtClean="0"/>
            <a:t>Posture</a:t>
          </a:r>
          <a:endParaRPr lang="en-US" sz="2000" kern="1200" dirty="0"/>
        </a:p>
        <a:p>
          <a:pPr marL="228600" lvl="1" indent="-228600" algn="l" defTabSz="889000">
            <a:lnSpc>
              <a:spcPct val="90000"/>
            </a:lnSpc>
            <a:spcBef>
              <a:spcPct val="0"/>
            </a:spcBef>
            <a:spcAft>
              <a:spcPct val="15000"/>
            </a:spcAft>
            <a:buChar char="••"/>
          </a:pPr>
          <a:r>
            <a:rPr lang="en-US" sz="2000" kern="1200" dirty="0" smtClean="0"/>
            <a:t>Gestures</a:t>
          </a:r>
          <a:endParaRPr lang="en-US" sz="2000" kern="1200" dirty="0"/>
        </a:p>
        <a:p>
          <a:pPr marL="228600" lvl="1" indent="-228600" algn="l" defTabSz="889000">
            <a:lnSpc>
              <a:spcPct val="90000"/>
            </a:lnSpc>
            <a:spcBef>
              <a:spcPct val="0"/>
            </a:spcBef>
            <a:spcAft>
              <a:spcPct val="15000"/>
            </a:spcAft>
            <a:buChar char="••"/>
          </a:pPr>
          <a:r>
            <a:rPr lang="en-US" sz="2000" kern="1200" dirty="0" smtClean="0"/>
            <a:t>Environment</a:t>
          </a:r>
          <a:endParaRPr lang="en-US" sz="2000" kern="1200" dirty="0"/>
        </a:p>
      </dsp:txBody>
      <dsp:txXfrm>
        <a:off x="2262" y="2149245"/>
        <a:ext cx="2205632" cy="1954954"/>
      </dsp:txXfrm>
    </dsp:sp>
    <dsp:sp modelId="{95A184E4-2F5B-42EF-8FE9-E794215DC966}">
      <dsp:nvSpPr>
        <dsp:cNvPr id="0" name=""/>
        <dsp:cNvSpPr/>
      </dsp:nvSpPr>
      <dsp:spPr>
        <a:xfrm>
          <a:off x="2516683" y="1458400"/>
          <a:ext cx="2205632" cy="69084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Following skills</a:t>
          </a:r>
          <a:endParaRPr lang="en-US" sz="2000" kern="1200" dirty="0"/>
        </a:p>
      </dsp:txBody>
      <dsp:txXfrm>
        <a:off x="2516683" y="1458400"/>
        <a:ext cx="2205632" cy="690844"/>
      </dsp:txXfrm>
    </dsp:sp>
    <dsp:sp modelId="{E9C54B31-E939-4286-B3E7-610667C9412A}">
      <dsp:nvSpPr>
        <dsp:cNvPr id="0" name=""/>
        <dsp:cNvSpPr/>
      </dsp:nvSpPr>
      <dsp:spPr>
        <a:xfrm>
          <a:off x="2516683" y="2149245"/>
          <a:ext cx="2205632" cy="1954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Acknowledging responses</a:t>
          </a:r>
          <a:endParaRPr lang="en-US" sz="2000" kern="1200" dirty="0"/>
        </a:p>
        <a:p>
          <a:pPr marL="228600" lvl="1" indent="-228600" algn="l" defTabSz="889000">
            <a:lnSpc>
              <a:spcPct val="90000"/>
            </a:lnSpc>
            <a:spcBef>
              <a:spcPct val="0"/>
            </a:spcBef>
            <a:spcAft>
              <a:spcPct val="15000"/>
            </a:spcAft>
            <a:buChar char="••"/>
          </a:pPr>
          <a:r>
            <a:rPr lang="en-US" sz="2000" kern="1200" dirty="0" smtClean="0"/>
            <a:t>Allowance of time</a:t>
          </a:r>
          <a:endParaRPr lang="en-US" sz="2000" kern="1200" dirty="0"/>
        </a:p>
        <a:p>
          <a:pPr marL="228600" lvl="1" indent="-228600" algn="l" defTabSz="889000">
            <a:lnSpc>
              <a:spcPct val="90000"/>
            </a:lnSpc>
            <a:spcBef>
              <a:spcPct val="0"/>
            </a:spcBef>
            <a:spcAft>
              <a:spcPct val="15000"/>
            </a:spcAft>
            <a:buChar char="••"/>
          </a:pPr>
          <a:r>
            <a:rPr lang="en-US" sz="2000" kern="1200" dirty="0" smtClean="0"/>
            <a:t>Open-ended questioning</a:t>
          </a:r>
          <a:endParaRPr lang="en-US" sz="2000" kern="1200" dirty="0"/>
        </a:p>
      </dsp:txBody>
      <dsp:txXfrm>
        <a:off x="2516683" y="2149245"/>
        <a:ext cx="2205632" cy="1954954"/>
      </dsp:txXfrm>
    </dsp:sp>
    <dsp:sp modelId="{04088F6C-90BA-44DA-A2F5-4946FD00D18A}">
      <dsp:nvSpPr>
        <dsp:cNvPr id="0" name=""/>
        <dsp:cNvSpPr/>
      </dsp:nvSpPr>
      <dsp:spPr>
        <a:xfrm>
          <a:off x="5031105" y="1458400"/>
          <a:ext cx="2205632" cy="690844"/>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Responding skills</a:t>
          </a:r>
          <a:endParaRPr lang="en-US" sz="2000" kern="1200" dirty="0"/>
        </a:p>
      </dsp:txBody>
      <dsp:txXfrm>
        <a:off x="5031105" y="1458400"/>
        <a:ext cx="2205632" cy="690844"/>
      </dsp:txXfrm>
    </dsp:sp>
    <dsp:sp modelId="{F5044BEF-3DF6-4CD2-9042-5EC106EB5951}">
      <dsp:nvSpPr>
        <dsp:cNvPr id="0" name=""/>
        <dsp:cNvSpPr/>
      </dsp:nvSpPr>
      <dsp:spPr>
        <a:xfrm>
          <a:off x="5031105" y="2149245"/>
          <a:ext cx="2205632" cy="195495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Reflect feelings</a:t>
          </a:r>
          <a:endParaRPr lang="en-US" sz="2000" kern="1200" dirty="0"/>
        </a:p>
        <a:p>
          <a:pPr marL="228600" lvl="1" indent="-228600" algn="l" defTabSz="889000">
            <a:lnSpc>
              <a:spcPct val="90000"/>
            </a:lnSpc>
            <a:spcBef>
              <a:spcPct val="0"/>
            </a:spcBef>
            <a:spcAft>
              <a:spcPct val="15000"/>
            </a:spcAft>
            <a:buChar char="••"/>
          </a:pPr>
          <a:r>
            <a:rPr lang="en-US" sz="2000" kern="1200" dirty="0" smtClean="0"/>
            <a:t>Reflect meanings</a:t>
          </a:r>
          <a:endParaRPr lang="en-US" sz="2000" kern="1200" dirty="0"/>
        </a:p>
        <a:p>
          <a:pPr marL="228600" lvl="1" indent="-228600" algn="l" defTabSz="889000">
            <a:lnSpc>
              <a:spcPct val="90000"/>
            </a:lnSpc>
            <a:spcBef>
              <a:spcPct val="0"/>
            </a:spcBef>
            <a:spcAft>
              <a:spcPct val="15000"/>
            </a:spcAft>
            <a:buChar char="••"/>
          </a:pPr>
          <a:r>
            <a:rPr lang="en-US" sz="2000" kern="1200" dirty="0" smtClean="0"/>
            <a:t>Summarize ideas</a:t>
          </a:r>
          <a:endParaRPr lang="en-US" sz="2000" kern="1200" dirty="0"/>
        </a:p>
      </dsp:txBody>
      <dsp:txXfrm>
        <a:off x="5031105" y="2149245"/>
        <a:ext cx="2205632" cy="1954954"/>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 Id="rId3" Type="http://schemas.openxmlformats.org/officeDocument/2006/relationships/hyperlink" Target="http://www.ohchr.org/Documents/ProfessionalInterest/crc.pdf" TargetMode="Externa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1190213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1819040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493451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9811712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13893905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139523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p>
          <a:p>
            <a:endParaRPr lang="en-US" dirty="0" smtClean="0"/>
          </a:p>
          <a:p>
            <a:r>
              <a:rPr lang="en-US" dirty="0" smtClean="0"/>
              <a:t>If you are</a:t>
            </a:r>
            <a:r>
              <a:rPr lang="en-US" baseline="0" dirty="0" smtClean="0"/>
              <a:t> able to do this activity, here are the </a:t>
            </a:r>
            <a:r>
              <a:rPr lang="en-US" dirty="0" smtClean="0"/>
              <a:t>Instructions:</a:t>
            </a:r>
            <a:r>
              <a:rPr lang="en-US" baseline="0" dirty="0" smtClean="0"/>
              <a:t> (otherwise you can just ask the questions to the group)</a:t>
            </a:r>
          </a:p>
          <a:p>
            <a:endParaRPr lang="en-US" baseline="0" dirty="0" smtClean="0"/>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I will give each of you pieces of colored paper.</a:t>
            </a:r>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You will use this paper to indicate whether a girl should know this information at all, whether she should know it when she’s older, or whether she should know it as soon as possible.</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RED – she should not know it at all</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YELLOW – she should know it, but when she is older</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GREEN – she should know it as soon as possible</a:t>
            </a:r>
          </a:p>
          <a:p>
            <a:pPr lvl="1"/>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BLUE – this is something that your daughter/female family member knows either learning it at school, from you, or other close friends or family members</a:t>
            </a:r>
          </a:p>
          <a:p>
            <a:endParaRPr lang="en-US" dirty="0" smtClean="0"/>
          </a:p>
          <a:p>
            <a:r>
              <a:rPr lang="en-US" dirty="0" smtClean="0"/>
              <a:t>Why do they need to know these things? </a:t>
            </a:r>
          </a:p>
          <a:p>
            <a:endParaRPr lang="en-US" dirty="0" smtClean="0"/>
          </a:p>
          <a:p>
            <a:r>
              <a:rPr lang="en-US" dirty="0" smtClean="0"/>
              <a:t>How would parents/</a:t>
            </a:r>
            <a:r>
              <a:rPr lang="en-US" baseline="0" dirty="0" smtClean="0"/>
              <a:t>caregivers talk to girls about these things?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1304059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5.2 </a:t>
            </a:r>
          </a:p>
          <a:p>
            <a:endParaRPr lang="en-US" dirty="0" smtClean="0"/>
          </a:p>
          <a:p>
            <a:r>
              <a:rPr lang="en-US" dirty="0" smtClean="0"/>
              <a:t>Brainstorm</a:t>
            </a:r>
            <a:r>
              <a:rPr lang="en-US" baseline="0" dirty="0" smtClean="0"/>
              <a:t> and write down their questions on the flip chart.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1312154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1861715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8977044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2</a:t>
            </a:fld>
            <a:endParaRPr lang="en-US" sz="1200"/>
          </a:p>
        </p:txBody>
      </p:sp>
    </p:spTree>
    <p:extLst>
      <p:ext uri="{BB962C8B-B14F-4D97-AF65-F5344CB8AC3E}">
        <p14:creationId xmlns:p14="http://schemas.microsoft.com/office/powerpoint/2010/main" val="260971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p>
          <a:p>
            <a:endParaRPr lang="en-US" dirty="0" smtClean="0"/>
          </a:p>
          <a:p>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Convention on the Rights of the Child</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(1989) Available at: </a:t>
            </a:r>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hlinkClick r:id="rId3"/>
              </a:rPr>
              <a:t>http://www.ohchr.org/Documents/ProfessionalInterest/crc.pdf</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1344702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5.2</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8392846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endParaRPr>
          </a:p>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Families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3988261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Goes with section 5.3 </a:t>
            </a:r>
            <a:endParaRPr lang="en-US" dirty="0" smtClean="0"/>
          </a:p>
          <a:p>
            <a:endParaRPr lang="en-US" dirty="0" smtClean="0"/>
          </a:p>
          <a:p>
            <a:endParaRPr lang="en-US" dirty="0" smtClean="0"/>
          </a:p>
          <a:p>
            <a:r>
              <a:rPr lang="en-US" dirty="0" smtClean="0"/>
              <a:t>Image</a:t>
            </a:r>
            <a:r>
              <a:rPr lang="en-US" baseline="0" dirty="0" smtClean="0"/>
              <a:t> from: http://</a:t>
            </a:r>
            <a:r>
              <a:rPr lang="en-US" baseline="0" dirty="0" err="1" smtClean="0"/>
              <a:t>www.bing.com</a:t>
            </a:r>
            <a:r>
              <a:rPr lang="en-US" baseline="0" dirty="0" smtClean="0"/>
              <a:t>/images/</a:t>
            </a:r>
            <a:r>
              <a:rPr lang="en-US" baseline="0" dirty="0" err="1" smtClean="0"/>
              <a:t>search?q</a:t>
            </a:r>
            <a:r>
              <a:rPr lang="en-US" baseline="0" dirty="0" smtClean="0"/>
              <a:t>=</a:t>
            </a:r>
            <a:r>
              <a:rPr lang="en-US" baseline="0" dirty="0" err="1" smtClean="0"/>
              <a:t>husband+and+wife&amp;view</a:t>
            </a:r>
            <a:r>
              <a:rPr lang="en-US" baseline="0" dirty="0" smtClean="0"/>
              <a:t>=detailv2&amp;&amp;id=D2F520550DE3B87C4B7E178B39636B7D47DB5EC2&amp;selectedIndex=52&amp;ccid=98mFtWAd&amp;simid=608046694304058600&amp;thid=OIP.Mf7c985b5601d3af7ba8d6774cfc57a23o0&amp;ajaxhist=0</a:t>
            </a:r>
          </a:p>
          <a:p>
            <a:endParaRPr lang="en-US" baseline="0" dirty="0" smtClean="0"/>
          </a:p>
          <a:p>
            <a:r>
              <a:rPr lang="en-US" baseline="0" dirty="0" smtClean="0"/>
              <a:t>This is a Microsoft bing image that does not appear to have a copyright.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2079901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12671564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18793056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with section 5.3 </a:t>
            </a:r>
          </a:p>
          <a:p>
            <a:endParaRPr lang="en-US" baseline="0" dirty="0" smtClean="0"/>
          </a:p>
          <a:p>
            <a:r>
              <a:rPr lang="en-US" dirty="0" smtClean="0"/>
              <a:t>Brainstorm</a:t>
            </a:r>
            <a:r>
              <a:rPr lang="en-US" baseline="0" dirty="0" smtClean="0"/>
              <a:t> this before showing the slide.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447211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5.3</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9942314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15682452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t>Goes with section 5.4 </a:t>
            </a:r>
          </a:p>
          <a:p>
            <a:pPr>
              <a:defRPr/>
            </a:pPr>
            <a:endParaRPr lang="en-US" dirty="0" smtClean="0"/>
          </a:p>
          <a:p>
            <a:pPr>
              <a:defRPr/>
            </a:pPr>
            <a:r>
              <a:rPr lang="en-US" dirty="0" smtClean="0"/>
              <a:t>Have trainees brainstorm ways to show caring to parents. </a:t>
            </a:r>
          </a:p>
          <a:p>
            <a:pPr>
              <a:defRPr/>
            </a:pPr>
            <a:endParaRPr lang="en-US" dirty="0" smtClean="0"/>
          </a:p>
          <a:p>
            <a:pPr marL="228600" indent="-228600">
              <a:buFontTx/>
              <a:buAutoNum type="arabicPeriod"/>
              <a:defRPr/>
            </a:pPr>
            <a:r>
              <a:rPr lang="en-US" dirty="0" smtClean="0"/>
              <a:t>Keep parents’ hopes and dreams in mind for their children and refer back to them frequently. </a:t>
            </a:r>
          </a:p>
          <a:p>
            <a:pPr marL="228600" indent="-228600">
              <a:buFontTx/>
              <a:buAutoNum type="arabicPeriod"/>
              <a:defRPr/>
            </a:pPr>
            <a:r>
              <a:rPr lang="en-US" dirty="0" smtClean="0"/>
              <a:t>Have something for parents to drink in the parenting sessions. </a:t>
            </a:r>
          </a:p>
          <a:p>
            <a:pPr marL="228600" indent="-228600">
              <a:buFontTx/>
              <a:buAutoNum type="arabicPeriod"/>
              <a:defRPr/>
            </a:pPr>
            <a:r>
              <a:rPr lang="en-US" dirty="0" smtClean="0"/>
              <a:t>Praise parents. </a:t>
            </a:r>
          </a:p>
          <a:p>
            <a:pPr marL="228600" indent="-228600">
              <a:buFontTx/>
              <a:buAutoNum type="arabicPeriod"/>
              <a:defRPr/>
            </a:pPr>
            <a:r>
              <a:rPr lang="en-US" dirty="0" smtClean="0"/>
              <a:t>Encourage parent participation by asking open-ended questions. </a:t>
            </a:r>
            <a:endParaRPr lang="en-US" dirty="0"/>
          </a:p>
        </p:txBody>
      </p:sp>
      <p:sp>
        <p:nvSpPr>
          <p:cNvPr id="16281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1D10254-36D2-9544-B9A3-5665B171CABC}" type="slidenum">
              <a:rPr lang="en-US" sz="1200"/>
              <a:pPr/>
              <a:t>29</a:t>
            </a:fld>
            <a:endParaRPr lang="en-US" sz="1200"/>
          </a:p>
        </p:txBody>
      </p:sp>
    </p:spTree>
    <p:extLst>
      <p:ext uri="{BB962C8B-B14F-4D97-AF65-F5344CB8AC3E}">
        <p14:creationId xmlns:p14="http://schemas.microsoft.com/office/powerpoint/2010/main" val="1986155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28939478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p:cNvSpPr>
          <p:nvPr>
            <p:ph type="sldImg"/>
          </p:nvPr>
        </p:nvSpPr>
        <p:spPr>
          <a:ln/>
        </p:spPr>
      </p:sp>
      <p:sp>
        <p:nvSpPr>
          <p:cNvPr id="1648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 5.4</a:t>
            </a:r>
          </a:p>
          <a:p>
            <a:endParaRPr lang="en-US" dirty="0" smtClean="0">
              <a:latin typeface="Arial" charset="0"/>
              <a:ea typeface="ヒラギノ角ゴ Pro W3" charset="0"/>
              <a:cs typeface="ヒラギノ角ゴ Pro W3"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Source: </a:t>
            </a:r>
            <a:r>
              <a:rPr lang="en-US" sz="1200" dirty="0" smtClean="0"/>
              <a:t>Roberts (2009), Early Home Learning Matters</a:t>
            </a:r>
          </a:p>
          <a:p>
            <a:endParaRPr lang="en-US" dirty="0" smtClean="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a:p>
            <a:r>
              <a:rPr lang="en-US" b="1" dirty="0" smtClean="0">
                <a:latin typeface="Arial" charset="0"/>
                <a:ea typeface="ヒラギノ角ゴ Pro W3" charset="0"/>
                <a:cs typeface="ヒラギノ角ゴ Pro W3" charset="0"/>
              </a:rPr>
              <a:t>Respect</a:t>
            </a:r>
            <a:r>
              <a:rPr lang="en-US" b="1"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Valuing </a:t>
            </a:r>
            <a:r>
              <a:rPr lang="en-US" dirty="0">
                <a:latin typeface="Arial" charset="0"/>
                <a:ea typeface="ヒラギノ角ゴ Pro W3" charset="0"/>
                <a:cs typeface="ヒラギノ角ゴ Pro W3" charset="0"/>
              </a:rPr>
              <a:t>parents as individuals, believing in their ability to </a:t>
            </a:r>
            <a:r>
              <a:rPr lang="en-US" dirty="0" smtClean="0">
                <a:latin typeface="Arial" charset="0"/>
                <a:ea typeface="ヒラギノ角ゴ Pro W3" charset="0"/>
                <a:cs typeface="ヒラギノ角ゴ Pro W3" charset="0"/>
              </a:rPr>
              <a:t>rear their children in </a:t>
            </a:r>
            <a:r>
              <a:rPr lang="en-US" dirty="0">
                <a:latin typeface="Arial" charset="0"/>
                <a:ea typeface="ヒラギノ角ゴ Pro W3" charset="0"/>
                <a:cs typeface="ヒラギノ角ゴ Pro W3" charset="0"/>
              </a:rPr>
              <a:t>loving, nurturing ways. </a:t>
            </a:r>
          </a:p>
          <a:p>
            <a:r>
              <a:rPr lang="en-US" b="1" dirty="0">
                <a:latin typeface="Arial" charset="0"/>
                <a:ea typeface="ヒラギノ角ゴ Pro W3" charset="0"/>
                <a:cs typeface="ヒラギノ角ゴ Pro W3" charset="0"/>
              </a:rPr>
              <a:t>Empathy</a:t>
            </a:r>
            <a:r>
              <a:rPr lang="en-US"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Showing </a:t>
            </a:r>
            <a:r>
              <a:rPr lang="en-US" dirty="0">
                <a:latin typeface="Arial" charset="0"/>
                <a:ea typeface="ヒラギノ角ゴ Pro W3" charset="0"/>
                <a:cs typeface="ヒラギノ角ゴ Pro W3" charset="0"/>
              </a:rPr>
              <a:t>an understanding of the challenges a parent is facing in their lives, and being able to see the situation from their point of view.</a:t>
            </a:r>
          </a:p>
          <a:p>
            <a:r>
              <a:rPr lang="en-US" b="1" dirty="0">
                <a:latin typeface="Arial" charset="0"/>
                <a:ea typeface="ヒラギノ角ゴ Pro W3" charset="0"/>
                <a:cs typeface="ヒラギノ角ゴ Pro W3" charset="0"/>
              </a:rPr>
              <a:t>Genuineness: </a:t>
            </a:r>
            <a:r>
              <a:rPr lang="en-US" b="0" dirty="0">
                <a:latin typeface="Arial" charset="0"/>
                <a:ea typeface="ヒラギノ角ゴ Pro W3" charset="0"/>
                <a:cs typeface="ヒラギノ角ゴ Pro W3" charset="0"/>
              </a:rPr>
              <a:t>B</a:t>
            </a:r>
            <a:r>
              <a:rPr lang="en-US" dirty="0" smtClean="0">
                <a:latin typeface="Arial" charset="0"/>
                <a:ea typeface="ヒラギノ角ゴ Pro W3" charset="0"/>
                <a:cs typeface="ヒラギノ角ゴ Pro W3" charset="0"/>
              </a:rPr>
              <a:t>eing </a:t>
            </a:r>
            <a:r>
              <a:rPr lang="en-US" dirty="0">
                <a:latin typeface="Arial" charset="0"/>
                <a:ea typeface="ヒラギノ角ゴ Pro W3" charset="0"/>
                <a:cs typeface="ヒラギノ角ゴ Pro W3" charset="0"/>
              </a:rPr>
              <a:t>sensitive, honest, </a:t>
            </a:r>
            <a:r>
              <a:rPr lang="en-US" dirty="0" smtClean="0">
                <a:latin typeface="Arial" charset="0"/>
                <a:ea typeface="ヒラギノ角ゴ Pro W3" charset="0"/>
                <a:cs typeface="ヒラギノ角ゴ Pro W3" charset="0"/>
              </a:rPr>
              <a:t>open and </a:t>
            </a:r>
            <a:r>
              <a:rPr lang="en-US" dirty="0">
                <a:latin typeface="Arial" charset="0"/>
                <a:ea typeface="ヒラギノ角ゴ Pro W3" charset="0"/>
                <a:cs typeface="ヒラギノ角ゴ Pro W3" charset="0"/>
              </a:rPr>
              <a:t>trustworthy.</a:t>
            </a:r>
          </a:p>
          <a:p>
            <a:r>
              <a:rPr lang="en-US" b="1" dirty="0">
                <a:latin typeface="Arial" charset="0"/>
                <a:ea typeface="ヒラギノ角ゴ Pro W3" charset="0"/>
                <a:cs typeface="ヒラギノ角ゴ Pro W3" charset="0"/>
              </a:rPr>
              <a:t>Humility: </a:t>
            </a:r>
            <a:r>
              <a:rPr lang="en-US" b="0" dirty="0">
                <a:latin typeface="Arial" charset="0"/>
                <a:ea typeface="ヒラギノ角ゴ Pro W3" charset="0"/>
                <a:cs typeface="ヒラギノ角ゴ Pro W3" charset="0"/>
              </a:rPr>
              <a:t>W</a:t>
            </a:r>
            <a:r>
              <a:rPr lang="en-US" dirty="0" smtClean="0">
                <a:latin typeface="Arial" charset="0"/>
                <a:ea typeface="ヒラギノ角ゴ Pro W3" charset="0"/>
                <a:cs typeface="ヒラギノ角ゴ Pro W3" charset="0"/>
              </a:rPr>
              <a:t>orking </a:t>
            </a:r>
            <a:r>
              <a:rPr lang="en-US" dirty="0">
                <a:latin typeface="Arial" charset="0"/>
                <a:ea typeface="ヒラギノ角ゴ Pro W3" charset="0"/>
                <a:cs typeface="ヒラギノ角ゴ Pro W3" charset="0"/>
              </a:rPr>
              <a:t>in the context of an equal relationship and using parents’ strengths, views and knowledge alongside your own at every stage of the process.</a:t>
            </a:r>
          </a:p>
          <a:p>
            <a:endParaRPr lang="en-US" dirty="0">
              <a:latin typeface="Arial" charset="0"/>
              <a:ea typeface="ヒラギノ角ゴ Pro W3" charset="0"/>
              <a:cs typeface="ヒラギノ角ゴ Pro W3" charset="0"/>
            </a:endParaRPr>
          </a:p>
        </p:txBody>
      </p:sp>
      <p:sp>
        <p:nvSpPr>
          <p:cNvPr id="1648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413BA4-5EE5-EA4F-BF7C-66AE85A5370A}" type="slidenum">
              <a:rPr lang="en-US" sz="1200"/>
              <a:pPr/>
              <a:t>30</a:t>
            </a:fld>
            <a:endParaRPr lang="en-US" sz="1200"/>
          </a:p>
        </p:txBody>
      </p:sp>
    </p:spTree>
    <p:extLst>
      <p:ext uri="{BB962C8B-B14F-4D97-AF65-F5344CB8AC3E}">
        <p14:creationId xmlns:p14="http://schemas.microsoft.com/office/powerpoint/2010/main" val="20749463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581020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b="0" dirty="0" smtClean="0">
                <a:latin typeface="+mn-lt"/>
                <a:ea typeface="+mn-ea"/>
                <a:cs typeface="+mn-cs"/>
              </a:rPr>
              <a:t>Section 5.4</a:t>
            </a:r>
          </a:p>
          <a:p>
            <a:pPr>
              <a:defRPr/>
            </a:pPr>
            <a:endParaRPr lang="en-US" b="1" dirty="0" smtClean="0">
              <a:latin typeface="+mn-lt"/>
              <a:ea typeface="+mn-ea"/>
              <a:cs typeface="+mn-cs"/>
            </a:endParaRPr>
          </a:p>
          <a:p>
            <a:pPr>
              <a:defRPr/>
            </a:pPr>
            <a:r>
              <a:rPr lang="en-US" b="1" dirty="0" smtClean="0">
                <a:latin typeface="+mn-lt"/>
                <a:ea typeface="+mn-ea"/>
                <a:cs typeface="+mn-cs"/>
              </a:rPr>
              <a:t>Specific skills for active and reflective listening</a:t>
            </a:r>
          </a:p>
          <a:p>
            <a:pPr>
              <a:defRPr/>
            </a:pPr>
            <a:r>
              <a:rPr lang="en-US" b="1" dirty="0" smtClean="0">
                <a:latin typeface="+mn-lt"/>
                <a:ea typeface="+mn-ea"/>
                <a:cs typeface="+mn-cs"/>
              </a:rPr>
              <a:t> </a:t>
            </a:r>
            <a:r>
              <a:rPr lang="en-US" dirty="0" smtClean="0">
                <a:latin typeface="+mn-lt"/>
                <a:ea typeface="+mn-ea"/>
                <a:cs typeface="+mn-cs"/>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Attending skills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Eye contact:</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Steady, not staring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Posture:</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Relaxed, leaning forward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Gestures: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Nodding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Environment:</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Comfortable and confidential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Following skills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Acknowledgment of responses</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Allowance of time (for a person to think and respond, known as active silence)</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Open-ended questioning</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u="sng" kern="1200" dirty="0" smtClean="0">
                <a:solidFill>
                  <a:schemeClr val="tx1"/>
                </a:solidFill>
                <a:effectLst/>
                <a:latin typeface="Arial" pitchFamily="-110" charset="0"/>
                <a:ea typeface="ヒラギノ角ゴ Pro W3" pitchFamily="-110" charset="-128"/>
                <a:cs typeface="ヒラギノ角ゴ Pro W3" pitchFamily="-110" charset="-128"/>
              </a:rPr>
              <a:t>Responding skills</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Reflect feelings: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Identify the feelings you believe the person is experiencing.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Reflect meanings: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Share your thoughts about what you believe the other person is trying to convey. </a:t>
            </a:r>
          </a:p>
          <a:p>
            <a:r>
              <a:rPr lang="en-US" sz="1200" b="1" kern="1200" dirty="0" smtClean="0">
                <a:solidFill>
                  <a:schemeClr val="tx1"/>
                </a:solidFill>
                <a:effectLst/>
                <a:latin typeface="Arial" pitchFamily="-110" charset="0"/>
                <a:ea typeface="ヒラギノ角ゴ Pro W3" pitchFamily="-110" charset="-128"/>
                <a:cs typeface="ヒラギノ角ゴ Pro W3" pitchFamily="-110" charset="-128"/>
              </a:rPr>
              <a:t>Summarize Ideas:</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Briefly rephrase or paraphrase the main ideas the person is expressing. </a:t>
            </a:r>
            <a:endParaRPr lang="en-US" dirty="0"/>
          </a:p>
        </p:txBody>
      </p:sp>
      <p:sp>
        <p:nvSpPr>
          <p:cNvPr id="17305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147118-5C1E-9B4A-8BB8-1626941C3B5B}" type="slidenum">
              <a:rPr lang="en-US" sz="1200"/>
              <a:pPr/>
              <a:t>32</a:t>
            </a:fld>
            <a:endParaRPr lang="en-US" sz="1200"/>
          </a:p>
        </p:txBody>
      </p:sp>
    </p:spTree>
    <p:extLst>
      <p:ext uri="{BB962C8B-B14F-4D97-AF65-F5344CB8AC3E}">
        <p14:creationId xmlns:p14="http://schemas.microsoft.com/office/powerpoint/2010/main" val="19453564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a:ln/>
        </p:spPr>
      </p:sp>
      <p:sp>
        <p:nvSpPr>
          <p:cNvPr id="3072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a:t>
            </a:r>
            <a:r>
              <a:rPr lang="en-US" baseline="0" dirty="0" smtClean="0">
                <a:latin typeface="Arial" charset="0"/>
                <a:ea typeface="ヒラギノ角ゴ Pro W3" charset="0"/>
                <a:cs typeface="ヒラギノ角ゴ Pro W3" charset="0"/>
              </a:rPr>
              <a:t> section 5.5 </a:t>
            </a:r>
            <a:endParaRPr lang="en-US" dirty="0">
              <a:latin typeface="Arial" charset="0"/>
              <a:ea typeface="ヒラギノ角ゴ Pro W3" charset="0"/>
              <a:cs typeface="ヒラギノ角ゴ Pro W3" charset="0"/>
            </a:endParaRPr>
          </a:p>
        </p:txBody>
      </p:sp>
      <p:sp>
        <p:nvSpPr>
          <p:cNvPr id="3072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8BBEAB1C-B87D-8643-9360-31BB2953C312}" type="slidenum">
              <a:rPr lang="en-US" sz="1200"/>
              <a:pPr/>
              <a:t>33</a:t>
            </a:fld>
            <a:endParaRPr lang="en-US" sz="1200"/>
          </a:p>
        </p:txBody>
      </p:sp>
    </p:spTree>
    <p:extLst>
      <p:ext uri="{BB962C8B-B14F-4D97-AF65-F5344CB8AC3E}">
        <p14:creationId xmlns:p14="http://schemas.microsoft.com/office/powerpoint/2010/main" val="664882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5.5</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34</a:t>
            </a:fld>
            <a:endParaRPr lang="en-US"/>
          </a:p>
        </p:txBody>
      </p:sp>
    </p:spTree>
    <p:extLst>
      <p:ext uri="{BB962C8B-B14F-4D97-AF65-F5344CB8AC3E}">
        <p14:creationId xmlns:p14="http://schemas.microsoft.com/office/powerpoint/2010/main" val="19988494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35</a:t>
            </a:fld>
            <a:endParaRPr lang="en-US"/>
          </a:p>
        </p:txBody>
      </p:sp>
    </p:spTree>
    <p:extLst>
      <p:ext uri="{BB962C8B-B14F-4D97-AF65-F5344CB8AC3E}">
        <p14:creationId xmlns:p14="http://schemas.microsoft.com/office/powerpoint/2010/main" val="34896268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36</a:t>
            </a:fld>
            <a:endParaRPr lang="en-US"/>
          </a:p>
        </p:txBody>
      </p:sp>
    </p:spTree>
    <p:extLst>
      <p:ext uri="{BB962C8B-B14F-4D97-AF65-F5344CB8AC3E}">
        <p14:creationId xmlns:p14="http://schemas.microsoft.com/office/powerpoint/2010/main" val="31764373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37</a:t>
            </a:fld>
            <a:endParaRPr lang="en-US"/>
          </a:p>
        </p:txBody>
      </p:sp>
    </p:spTree>
    <p:extLst>
      <p:ext uri="{BB962C8B-B14F-4D97-AF65-F5344CB8AC3E}">
        <p14:creationId xmlns:p14="http://schemas.microsoft.com/office/powerpoint/2010/main" val="10978212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a:t>
            </a:r>
            <a:r>
              <a:rPr lang="en-US" dirty="0" smtClean="0"/>
              <a:t>4.4</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3799184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a:t>
            </a:r>
            <a:r>
              <a:rPr lang="en-US" baseline="0" dirty="0" smtClean="0"/>
              <a:t> </a:t>
            </a:r>
            <a:r>
              <a:rPr lang="en-US" dirty="0" smtClean="0"/>
              <a:t>4.4</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202167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with section 4.4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3904863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a:t>
            </a:r>
            <a:r>
              <a:rPr lang="en-US" baseline="0" dirty="0" smtClean="0"/>
              <a:t> with section 4.4 </a:t>
            </a:r>
            <a:endParaRPr lang="en-US" dirty="0" smtClean="0"/>
          </a:p>
          <a:p>
            <a:endParaRPr lang="en-US" dirty="0" smtClean="0"/>
          </a:p>
          <a:p>
            <a:endParaRPr lang="en-US" dirty="0" smtClean="0"/>
          </a:p>
          <a:p>
            <a:r>
              <a:rPr lang="en-US" dirty="0" smtClean="0"/>
              <a:t>Image created</a:t>
            </a:r>
            <a:r>
              <a:rPr lang="en-US" baseline="0" dirty="0" smtClean="0"/>
              <a:t> for HFC in Burundi- it is an IRC handout image. </a:t>
            </a:r>
          </a:p>
          <a:p>
            <a:endParaRPr lang="en-US" baseline="0" dirty="0" smtClean="0"/>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Story 1:</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Timothy is a 15-year-old boy and he has been depressed since moving to the camp 4 months ago. Nothing seems to be going right in his life. Timothy’s mother is working all the time and Timothy does not know what happened to his dad – he has not seen his dad since coming to the camp and he does not know if his dad is still alive. Timothy feels really lonely and does not seem to have a lot of friends. Timothy has decided that he does not want to attend school as he sees no future for himself.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Story 2:</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Ahmed is 15 years old and has been really feeling depressed since moving to the camp 6 months ago. Nothing seems to be going right in his life. His parents are fighting all the time and he is doing poorly in school. Ahmed spends a lot of time alone and does not have many friends. Recently Ahmed met some older boys in the camp and they have been talking about joining armed groups. Ahmed is seriously considering running away with them. Ahmed thinks it might be better to fight and die with dignity than to live </a:t>
            </a:r>
            <a:r>
              <a:rPr lang="en-US" sz="1200" kern="1200" smtClean="0">
                <a:solidFill>
                  <a:schemeClr val="tx1"/>
                </a:solidFill>
                <a:effectLst/>
                <a:latin typeface="Arial" pitchFamily="-110" charset="0"/>
                <a:ea typeface="ヒラギノ角ゴ Pro W3" pitchFamily="-110" charset="-128"/>
                <a:cs typeface="ヒラギノ角ゴ Pro W3" pitchFamily="-110" charset="-128"/>
              </a:rPr>
              <a:t>feeling humiliated.</a:t>
            </a:r>
            <a:r>
              <a:rPr lang="en-GB"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GB" sz="1200" kern="1200" dirty="0" smtClean="0">
                <a:solidFill>
                  <a:schemeClr val="tx1"/>
                </a:solidFill>
                <a:effectLst/>
                <a:latin typeface="Arial" pitchFamily="-110" charset="0"/>
                <a:ea typeface="ヒラギノ角ゴ Pro W3" pitchFamily="-110" charset="-128"/>
                <a:cs typeface="ヒラギノ角ゴ Pro W3" pitchFamily="-110" charset="-128"/>
              </a:rPr>
              <a:t>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2911556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1726959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5.2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14226042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2.xml"/><Relationship Id="rId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7843"/>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Z5SdRIq238k" TargetMode="External"/><Relationship Id="rId4" Type="http://schemas.openxmlformats.org/officeDocument/2006/relationships/hyperlink" Target="https://www.youtube.com/watch?v=jY30dgXT39E"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4.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16002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Learning and Healing Spaces</a:t>
            </a:r>
            <a:br>
              <a:rPr lang="en-US" sz="4000" dirty="0" smtClean="0">
                <a:latin typeface="Arial" charset="0"/>
                <a:ea typeface="MS PGothic" charset="0"/>
              </a:rPr>
            </a:br>
            <a:r>
              <a:rPr lang="en-US" dirty="0" smtClean="0">
                <a:latin typeface="Arial" charset="0"/>
                <a:ea typeface="MS PGothic" charset="0"/>
              </a:rPr>
              <a:t>Parenting Skills Facilitator Training </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4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457200"/>
            <a:ext cx="8305800" cy="762000"/>
          </a:xfrm>
        </p:spPr>
        <p:txBody>
          <a:bodyPr/>
          <a:lstStyle/>
          <a:p>
            <a:r>
              <a:rPr lang="en-GB" b="1" u="sng" dirty="0" smtClean="0"/>
              <a:t>Video: Puberty</a:t>
            </a:r>
            <a:endParaRPr lang="en-GB" b="1" u="sng" dirty="0"/>
          </a:p>
        </p:txBody>
      </p:sp>
      <p:sp>
        <p:nvSpPr>
          <p:cNvPr id="3" name="Espace réservé du contenu 2"/>
          <p:cNvSpPr>
            <a:spLocks noGrp="1"/>
          </p:cNvSpPr>
          <p:nvPr>
            <p:ph sz="half" idx="1"/>
          </p:nvPr>
        </p:nvSpPr>
        <p:spPr>
          <a:xfrm>
            <a:off x="966910" y="2057400"/>
            <a:ext cx="4038600" cy="3124200"/>
          </a:xfrm>
        </p:spPr>
        <p:txBody>
          <a:bodyPr/>
          <a:lstStyle/>
          <a:p>
            <a:r>
              <a:rPr lang="en-GB" dirty="0" smtClean="0">
                <a:hlinkClick r:id="rId3"/>
              </a:rPr>
              <a:t>Puberty for girls</a:t>
            </a:r>
            <a:endParaRPr lang="en-GB" dirty="0" smtClean="0"/>
          </a:p>
          <a:p>
            <a:endParaRPr lang="en-GB" dirty="0"/>
          </a:p>
          <a:p>
            <a:endParaRPr lang="en-GB" dirty="0"/>
          </a:p>
        </p:txBody>
      </p:sp>
      <p:sp>
        <p:nvSpPr>
          <p:cNvPr id="4" name="Espace réservé du contenu 3"/>
          <p:cNvSpPr>
            <a:spLocks noGrp="1"/>
          </p:cNvSpPr>
          <p:nvPr>
            <p:ph sz="half" idx="10"/>
          </p:nvPr>
        </p:nvSpPr>
        <p:spPr>
          <a:xfrm>
            <a:off x="5134219" y="2057400"/>
            <a:ext cx="4038600" cy="3124200"/>
          </a:xfrm>
        </p:spPr>
        <p:txBody>
          <a:bodyPr/>
          <a:lstStyle/>
          <a:p>
            <a:r>
              <a:rPr lang="en-GB" dirty="0" smtClean="0">
                <a:hlinkClick r:id="rId4"/>
              </a:rPr>
              <a:t>Puberty for boys</a:t>
            </a:r>
            <a:endParaRPr lang="en-GB" dirty="0" smtClean="0"/>
          </a:p>
          <a:p>
            <a:endParaRPr lang="en-GB" dirty="0"/>
          </a:p>
        </p:txBody>
      </p:sp>
    </p:spTree>
    <p:extLst>
      <p:ext uri="{BB962C8B-B14F-4D97-AF65-F5344CB8AC3E}">
        <p14:creationId xmlns:p14="http://schemas.microsoft.com/office/powerpoint/2010/main" val="17738179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219200"/>
          </a:xfrm>
        </p:spPr>
        <p:txBody>
          <a:bodyPr/>
          <a:lstStyle/>
          <a:p>
            <a:r>
              <a:rPr lang="en-US" b="1" u="sng" dirty="0" smtClean="0"/>
              <a:t>Signs of puberty</a:t>
            </a:r>
            <a:endParaRPr lang="en-US" b="1" u="sng" dirty="0"/>
          </a:p>
        </p:txBody>
      </p:sp>
      <p:sp>
        <p:nvSpPr>
          <p:cNvPr id="3" name="Content Placeholder 2"/>
          <p:cNvSpPr>
            <a:spLocks noGrp="1"/>
          </p:cNvSpPr>
          <p:nvPr>
            <p:ph idx="1"/>
          </p:nvPr>
        </p:nvSpPr>
        <p:spPr>
          <a:xfrm>
            <a:off x="0" y="1295400"/>
            <a:ext cx="8763000" cy="4343400"/>
          </a:xfrm>
        </p:spPr>
        <p:txBody>
          <a:bodyPr/>
          <a:lstStyle/>
          <a:p>
            <a:pPr lvl="2">
              <a:buFont typeface="Arial" charset="0"/>
              <a:buChar char="•"/>
            </a:pPr>
            <a:r>
              <a:rPr lang="en-US" sz="1800" dirty="0"/>
              <a:t>Growth of breasts – </a:t>
            </a:r>
            <a:r>
              <a:rPr lang="en-US" sz="1800" i="1" dirty="0"/>
              <a:t>girls </a:t>
            </a:r>
          </a:p>
          <a:p>
            <a:pPr lvl="2">
              <a:buFont typeface="Arial" charset="0"/>
              <a:buChar char="•"/>
            </a:pPr>
            <a:r>
              <a:rPr lang="en-US" sz="1800" dirty="0"/>
              <a:t>Monthly menstruation or a </a:t>
            </a:r>
            <a:r>
              <a:rPr lang="en-US" sz="1800" dirty="0" smtClean="0"/>
              <a:t>‘period’ </a:t>
            </a:r>
            <a:r>
              <a:rPr lang="en-US" sz="1800" dirty="0"/>
              <a:t>– </a:t>
            </a:r>
            <a:r>
              <a:rPr lang="en-US" sz="1800" i="1" dirty="0"/>
              <a:t>girls </a:t>
            </a:r>
          </a:p>
          <a:p>
            <a:pPr lvl="2">
              <a:buFont typeface="Arial" charset="0"/>
              <a:buChar char="•"/>
            </a:pPr>
            <a:r>
              <a:rPr lang="en-US" sz="1800" dirty="0"/>
              <a:t>Growth of hair in genital region and </a:t>
            </a:r>
            <a:r>
              <a:rPr lang="en-US" sz="1800" dirty="0" smtClean="0"/>
              <a:t>under-arm </a:t>
            </a:r>
            <a:r>
              <a:rPr lang="en-US" sz="1800" dirty="0"/>
              <a:t>area – </a:t>
            </a:r>
            <a:r>
              <a:rPr lang="en-US" sz="1800" i="1" dirty="0"/>
              <a:t>boys and girls </a:t>
            </a:r>
          </a:p>
          <a:p>
            <a:pPr lvl="2">
              <a:buFont typeface="Arial" charset="0"/>
              <a:buChar char="•"/>
            </a:pPr>
            <a:r>
              <a:rPr lang="en-US" sz="1800" dirty="0"/>
              <a:t>Changes in voice – voice gets deeper – </a:t>
            </a:r>
            <a:r>
              <a:rPr lang="en-US" sz="1800" i="1" dirty="0"/>
              <a:t>boys </a:t>
            </a:r>
          </a:p>
          <a:p>
            <a:pPr lvl="2">
              <a:buFont typeface="Arial" charset="0"/>
              <a:buChar char="•"/>
            </a:pPr>
            <a:r>
              <a:rPr lang="en-US" sz="1800" dirty="0"/>
              <a:t>Facial hair – </a:t>
            </a:r>
            <a:r>
              <a:rPr lang="en-US" sz="1800" i="1" dirty="0"/>
              <a:t>boys</a:t>
            </a:r>
            <a:r>
              <a:rPr lang="en-US" sz="1800" dirty="0"/>
              <a:t> </a:t>
            </a:r>
          </a:p>
          <a:p>
            <a:pPr lvl="2">
              <a:buFont typeface="Arial" charset="0"/>
              <a:buChar char="•"/>
            </a:pPr>
            <a:r>
              <a:rPr lang="en-US" sz="1800" dirty="0"/>
              <a:t>Changes in mood or disposition – </a:t>
            </a:r>
            <a:r>
              <a:rPr lang="en-US" sz="1800" i="1" dirty="0"/>
              <a:t>boys and girls </a:t>
            </a:r>
          </a:p>
          <a:p>
            <a:pPr lvl="2">
              <a:buFont typeface="Arial" charset="0"/>
              <a:buChar char="•"/>
            </a:pPr>
            <a:r>
              <a:rPr lang="en-US" sz="1800" dirty="0"/>
              <a:t>Hormonal changes </a:t>
            </a:r>
            <a:r>
              <a:rPr lang="en-US" sz="1800" dirty="0" smtClean="0"/>
              <a:t>– </a:t>
            </a:r>
            <a:r>
              <a:rPr lang="en-US" sz="1800" i="1" dirty="0" smtClean="0"/>
              <a:t>boys </a:t>
            </a:r>
            <a:r>
              <a:rPr lang="en-US" sz="1800" i="1" dirty="0"/>
              <a:t>and </a:t>
            </a:r>
            <a:r>
              <a:rPr lang="en-US" sz="1800" i="1" dirty="0" smtClean="0"/>
              <a:t>girls  </a:t>
            </a:r>
            <a:endParaRPr lang="en-US" sz="1800" i="1" dirty="0"/>
          </a:p>
          <a:p>
            <a:pPr lvl="2">
              <a:buFont typeface="Arial" charset="0"/>
              <a:buChar char="•"/>
            </a:pPr>
            <a:r>
              <a:rPr lang="en-US" sz="1800" dirty="0" smtClean="0"/>
              <a:t>Teens may </a:t>
            </a:r>
            <a:r>
              <a:rPr lang="en-US" sz="1800" dirty="0"/>
              <a:t>want to be alone more – </a:t>
            </a:r>
            <a:r>
              <a:rPr lang="en-US" sz="1800" i="1" dirty="0"/>
              <a:t>boys and girls </a:t>
            </a:r>
          </a:p>
          <a:p>
            <a:pPr lvl="2">
              <a:buFont typeface="Arial" charset="0"/>
              <a:buChar char="•"/>
            </a:pPr>
            <a:r>
              <a:rPr lang="en-US" sz="1800" dirty="0"/>
              <a:t>Possible interest in sexual intercourse and activities – </a:t>
            </a:r>
            <a:r>
              <a:rPr lang="en-US" sz="1800" i="1" dirty="0"/>
              <a:t>boys and girls </a:t>
            </a:r>
          </a:p>
          <a:p>
            <a:pPr lvl="2">
              <a:buFont typeface="Arial" charset="0"/>
              <a:buChar char="•"/>
            </a:pPr>
            <a:r>
              <a:rPr lang="en-US" sz="1800" dirty="0"/>
              <a:t>Wanting to spend less time with </a:t>
            </a:r>
            <a:r>
              <a:rPr lang="en-US" sz="1800" dirty="0" smtClean="0"/>
              <a:t>family </a:t>
            </a:r>
            <a:r>
              <a:rPr lang="en-US" sz="1800" dirty="0"/>
              <a:t>and more time with friends – </a:t>
            </a:r>
            <a:r>
              <a:rPr lang="en-US" sz="1800" i="1" dirty="0"/>
              <a:t>boys and girls </a:t>
            </a:r>
          </a:p>
          <a:p>
            <a:pPr lvl="2">
              <a:buFont typeface="Arial" charset="0"/>
              <a:buChar char="•"/>
            </a:pPr>
            <a:r>
              <a:rPr lang="en-US" sz="1800" dirty="0"/>
              <a:t>Engaging in sexual activity – this increases the risk of early pregnancy as well as </a:t>
            </a:r>
            <a:r>
              <a:rPr lang="en-US" sz="1800" dirty="0" smtClean="0"/>
              <a:t>contracting sexually transmitted diseases </a:t>
            </a:r>
            <a:r>
              <a:rPr lang="en-US" sz="1800" dirty="0"/>
              <a:t>– </a:t>
            </a:r>
            <a:r>
              <a:rPr lang="en-US" sz="1800" i="1" dirty="0"/>
              <a:t>boys and girls </a:t>
            </a:r>
          </a:p>
          <a:p>
            <a:endParaRPr lang="en-US" dirty="0"/>
          </a:p>
        </p:txBody>
      </p:sp>
    </p:spTree>
    <p:extLst>
      <p:ext uri="{BB962C8B-B14F-4D97-AF65-F5344CB8AC3E}">
        <p14:creationId xmlns:p14="http://schemas.microsoft.com/office/powerpoint/2010/main" val="115870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457200"/>
            <a:ext cx="8305800" cy="1219200"/>
          </a:xfrm>
        </p:spPr>
        <p:txBody>
          <a:bodyPr/>
          <a:lstStyle/>
          <a:p>
            <a:r>
              <a:rPr lang="en-GB" b="1" u="sng" dirty="0" smtClean="0"/>
              <a:t>Why is it important to talk about puberty?</a:t>
            </a:r>
            <a:endParaRPr lang="en-GB" b="1" u="sng" dirty="0"/>
          </a:p>
        </p:txBody>
      </p:sp>
      <p:sp>
        <p:nvSpPr>
          <p:cNvPr id="3" name="Espace réservé du contenu 2"/>
          <p:cNvSpPr>
            <a:spLocks noGrp="1"/>
          </p:cNvSpPr>
          <p:nvPr>
            <p:ph sz="half" idx="1"/>
          </p:nvPr>
        </p:nvSpPr>
        <p:spPr>
          <a:xfrm>
            <a:off x="457200" y="1676400"/>
            <a:ext cx="8077200" cy="3124200"/>
          </a:xfrm>
        </p:spPr>
        <p:txBody>
          <a:bodyPr/>
          <a:lstStyle/>
          <a:p>
            <a:pPr marL="342900" lvl="0" indent="-342900">
              <a:buFont typeface="Arial" charset="0"/>
              <a:buChar char="•"/>
            </a:pPr>
            <a:r>
              <a:rPr lang="en-US" sz="2400" dirty="0" smtClean="0"/>
              <a:t>Teens </a:t>
            </a:r>
            <a:r>
              <a:rPr lang="en-US" sz="2400" dirty="0"/>
              <a:t>know that something is happening to their bodies and they will look for information. </a:t>
            </a:r>
          </a:p>
          <a:p>
            <a:pPr marL="342900" lvl="0" indent="-342900">
              <a:buFont typeface="Arial" charset="0"/>
              <a:buChar char="•"/>
            </a:pPr>
            <a:r>
              <a:rPr lang="en-US" sz="2400" dirty="0" smtClean="0"/>
              <a:t>It </a:t>
            </a:r>
            <a:r>
              <a:rPr lang="en-US" sz="2400" dirty="0"/>
              <a:t>is safer to communicate the right information upfront, coming from trusted adults to avoid myths and misinformation. </a:t>
            </a:r>
          </a:p>
          <a:p>
            <a:pPr marL="342900" lvl="0" indent="-342900">
              <a:buFont typeface="Arial" charset="0"/>
              <a:buChar char="•"/>
            </a:pPr>
            <a:r>
              <a:rPr lang="en-US" sz="2400" dirty="0"/>
              <a:t>Communication builds trust and positive relationship </a:t>
            </a:r>
            <a:r>
              <a:rPr lang="en-US" sz="2400" dirty="0" smtClean="0"/>
              <a:t>with teens </a:t>
            </a:r>
            <a:r>
              <a:rPr lang="en-US" sz="2400" dirty="0"/>
              <a:t>so they feel comfortable talking to parents about their problems</a:t>
            </a:r>
            <a:r>
              <a:rPr lang="en-US" sz="2400" dirty="0" smtClean="0"/>
              <a:t>.</a:t>
            </a:r>
          </a:p>
          <a:p>
            <a:pPr marL="342900" lvl="0" indent="-342900">
              <a:buFont typeface="Arial" charset="0"/>
              <a:buChar char="•"/>
            </a:pPr>
            <a:r>
              <a:rPr lang="en-US" sz="2400" dirty="0" smtClean="0"/>
              <a:t>Puberty </a:t>
            </a:r>
            <a:r>
              <a:rPr lang="en-US" sz="2400" dirty="0"/>
              <a:t>can be challenging. Having a loving parent who shows understanding and gives comfort will help teenagers go through this difficult time more easily.</a:t>
            </a:r>
          </a:p>
          <a:p>
            <a:endParaRPr lang="en-GB" dirty="0"/>
          </a:p>
        </p:txBody>
      </p:sp>
    </p:spTree>
    <p:extLst>
      <p:ext uri="{BB962C8B-B14F-4D97-AF65-F5344CB8AC3E}">
        <p14:creationId xmlns:p14="http://schemas.microsoft.com/office/powerpoint/2010/main" val="1036014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228600"/>
            <a:ext cx="8305800" cy="1219200"/>
          </a:xfrm>
        </p:spPr>
        <p:txBody>
          <a:bodyPr/>
          <a:lstStyle/>
          <a:p>
            <a:r>
              <a:rPr lang="en-US" b="1" u="sng" dirty="0" smtClean="0"/>
              <a:t>What are hormones? </a:t>
            </a:r>
            <a:endParaRPr lang="en-US" b="1" u="sng" dirty="0"/>
          </a:p>
        </p:txBody>
      </p:sp>
      <p:sp>
        <p:nvSpPr>
          <p:cNvPr id="3" name="TextBox 2"/>
          <p:cNvSpPr txBox="1"/>
          <p:nvPr/>
        </p:nvSpPr>
        <p:spPr>
          <a:xfrm>
            <a:off x="438150" y="1143000"/>
            <a:ext cx="8229599" cy="5386090"/>
          </a:xfrm>
          <a:prstGeom prst="rect">
            <a:avLst/>
          </a:prstGeom>
          <a:noFill/>
        </p:spPr>
        <p:txBody>
          <a:bodyPr wrap="square" rtlCol="0">
            <a:spAutoFit/>
          </a:bodyPr>
          <a:lstStyle/>
          <a:p>
            <a:pPr marL="342900" lvl="0" indent="-342900">
              <a:buFont typeface="Arial"/>
              <a:buChar char="•"/>
            </a:pPr>
            <a:r>
              <a:rPr lang="en-US" sz="2000" dirty="0"/>
              <a:t>Hormones are </a:t>
            </a:r>
            <a:r>
              <a:rPr lang="en-US" sz="2000" b="1" dirty="0"/>
              <a:t>chemical substances produced in our bodies</a:t>
            </a:r>
            <a:r>
              <a:rPr lang="en-US" sz="2000" dirty="0"/>
              <a:t>. They </a:t>
            </a:r>
            <a:r>
              <a:rPr lang="en-US" sz="2000" b="1" dirty="0"/>
              <a:t>control and regulate </a:t>
            </a:r>
            <a:r>
              <a:rPr lang="en-US" sz="2000" dirty="0"/>
              <a:t>the activity of certain cells or organs. </a:t>
            </a:r>
            <a:endParaRPr lang="en-US" sz="2000" dirty="0" smtClean="0"/>
          </a:p>
          <a:p>
            <a:pPr marL="342900" lvl="0" indent="-342900">
              <a:buFont typeface="Arial"/>
              <a:buChar char="•"/>
            </a:pPr>
            <a:endParaRPr lang="en-US" sz="2000" dirty="0"/>
          </a:p>
          <a:p>
            <a:pPr marL="342900" lvl="0" indent="-342900">
              <a:buFont typeface="Arial"/>
              <a:buChar char="•"/>
            </a:pPr>
            <a:r>
              <a:rPr lang="en-US" sz="2000" b="1" dirty="0"/>
              <a:t>We all have hormones</a:t>
            </a:r>
            <a:r>
              <a:rPr lang="en-US" sz="2000" dirty="0"/>
              <a:t>, even as adults, that can affect our health and </a:t>
            </a:r>
            <a:r>
              <a:rPr lang="en-US" sz="2000" dirty="0" smtClean="0"/>
              <a:t>well-being</a:t>
            </a:r>
            <a:r>
              <a:rPr lang="en-US" sz="2000" dirty="0"/>
              <a:t>. </a:t>
            </a:r>
            <a:endParaRPr lang="en-US" sz="2000" dirty="0" smtClean="0"/>
          </a:p>
          <a:p>
            <a:pPr marL="342900" lvl="0" indent="-342900">
              <a:buFont typeface="Arial"/>
              <a:buChar char="•"/>
            </a:pPr>
            <a:endParaRPr lang="en-US" sz="2000" dirty="0"/>
          </a:p>
          <a:p>
            <a:pPr marL="342900" lvl="0" indent="-342900">
              <a:buFont typeface="Arial"/>
              <a:buChar char="•"/>
            </a:pPr>
            <a:r>
              <a:rPr lang="en-US" sz="2000" dirty="0"/>
              <a:t>It is a change in </a:t>
            </a:r>
            <a:r>
              <a:rPr lang="en-US" sz="2000" dirty="0" smtClean="0"/>
              <a:t>these </a:t>
            </a:r>
            <a:r>
              <a:rPr lang="en-US" sz="2000" dirty="0"/>
              <a:t>hormones that causes menstruation to begin and </a:t>
            </a:r>
            <a:r>
              <a:rPr lang="en-US" sz="2000" dirty="0" smtClean="0"/>
              <a:t>hormones initiate </a:t>
            </a:r>
            <a:r>
              <a:rPr lang="en-US" sz="2000" dirty="0"/>
              <a:t>the other symptoms of puberty we have talked about</a:t>
            </a:r>
            <a:r>
              <a:rPr lang="en-US" sz="2000" dirty="0" smtClean="0"/>
              <a:t>.</a:t>
            </a:r>
          </a:p>
          <a:p>
            <a:pPr marL="342900" lvl="0" indent="-342900">
              <a:buFont typeface="Arial"/>
              <a:buChar char="•"/>
            </a:pPr>
            <a:endParaRPr lang="en-US" sz="2000" dirty="0"/>
          </a:p>
          <a:p>
            <a:pPr marL="342900" lvl="0" indent="-342900">
              <a:buFont typeface="Arial"/>
              <a:buChar char="•"/>
            </a:pPr>
            <a:r>
              <a:rPr lang="en-US" sz="2000" dirty="0"/>
              <a:t>Hormones are </a:t>
            </a:r>
            <a:r>
              <a:rPr lang="en-US" sz="2000" b="1" dirty="0"/>
              <a:t>responsible for the increased feelings of sexual attraction </a:t>
            </a:r>
            <a:r>
              <a:rPr lang="en-US" sz="2000" dirty="0"/>
              <a:t>we begin to feel when we are teenagers. This is why teenagers think about and want to have sex. </a:t>
            </a:r>
            <a:endParaRPr lang="en-US" sz="2000" dirty="0" smtClean="0"/>
          </a:p>
          <a:p>
            <a:pPr lvl="0"/>
            <a:endParaRPr lang="en-US" sz="2000" dirty="0" smtClean="0"/>
          </a:p>
          <a:p>
            <a:pPr marL="342900" lvl="0" indent="-342900">
              <a:buFont typeface="Arial"/>
              <a:buChar char="•"/>
            </a:pPr>
            <a:r>
              <a:rPr lang="en-US" sz="2000" dirty="0"/>
              <a:t>Hormones are also responsible for changes in mood, which </a:t>
            </a:r>
            <a:r>
              <a:rPr lang="en-US" sz="2000" dirty="0" smtClean="0"/>
              <a:t>sometimes leads </a:t>
            </a:r>
            <a:r>
              <a:rPr lang="en-US" sz="2000" dirty="0"/>
              <a:t>to mood swings in teenagers.</a:t>
            </a:r>
          </a:p>
          <a:p>
            <a:endParaRPr lang="en-US" dirty="0"/>
          </a:p>
        </p:txBody>
      </p:sp>
    </p:spTree>
    <p:extLst>
      <p:ext uri="{BB962C8B-B14F-4D97-AF65-F5344CB8AC3E}">
        <p14:creationId xmlns:p14="http://schemas.microsoft.com/office/powerpoint/2010/main" val="200009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G</a:t>
            </a:r>
            <a:r>
              <a:rPr lang="en-US" b="1" u="sng" dirty="0" smtClean="0"/>
              <a:t>roup work: Menstruation </a:t>
            </a:r>
            <a:endParaRPr lang="en-US" b="1" u="sng" dirty="0"/>
          </a:p>
        </p:txBody>
      </p:sp>
      <p:sp>
        <p:nvSpPr>
          <p:cNvPr id="3" name="TextBox 2"/>
          <p:cNvSpPr txBox="1"/>
          <p:nvPr/>
        </p:nvSpPr>
        <p:spPr>
          <a:xfrm>
            <a:off x="457200" y="2133600"/>
            <a:ext cx="8331200" cy="1938992"/>
          </a:xfrm>
          <a:prstGeom prst="rect">
            <a:avLst/>
          </a:prstGeom>
          <a:noFill/>
        </p:spPr>
        <p:txBody>
          <a:bodyPr wrap="square" rtlCol="0">
            <a:spAutoFit/>
          </a:bodyPr>
          <a:lstStyle/>
          <a:p>
            <a:pPr marL="342900" lvl="0" indent="-342900">
              <a:buFont typeface="Arial" panose="020B0604020202020204" pitchFamily="34" charset="0"/>
              <a:buChar char="•"/>
            </a:pPr>
            <a:r>
              <a:rPr lang="en-US" dirty="0"/>
              <a:t>What does it mean when we say a girl is menstruating</a:t>
            </a:r>
            <a:r>
              <a:rPr lang="en-US" dirty="0" smtClean="0"/>
              <a:t>?</a:t>
            </a:r>
          </a:p>
          <a:p>
            <a:pPr marL="342900" lvl="0" indent="-342900">
              <a:buFont typeface="Arial" panose="020B0604020202020204" pitchFamily="34" charset="0"/>
              <a:buChar char="•"/>
            </a:pPr>
            <a:endParaRPr lang="en-US" dirty="0" smtClean="0"/>
          </a:p>
          <a:p>
            <a:pPr marL="342900" lvl="0" indent="-342900">
              <a:buFont typeface="Arial" panose="020B0604020202020204" pitchFamily="34" charset="0"/>
              <a:buChar char="•"/>
            </a:pPr>
            <a:r>
              <a:rPr lang="en-US" dirty="0" smtClean="0"/>
              <a:t>What </a:t>
            </a:r>
            <a:r>
              <a:rPr lang="en-US" dirty="0"/>
              <a:t>some issues or challenges for girls in your community </a:t>
            </a:r>
            <a:r>
              <a:rPr lang="en-US" dirty="0" smtClean="0"/>
              <a:t> when </a:t>
            </a:r>
            <a:r>
              <a:rPr lang="en-US" dirty="0"/>
              <a:t>they are menstruating</a:t>
            </a:r>
            <a:r>
              <a:rPr lang="en-US" dirty="0" smtClean="0"/>
              <a:t>?</a:t>
            </a:r>
          </a:p>
          <a:p>
            <a:endParaRPr lang="en-US" dirty="0"/>
          </a:p>
        </p:txBody>
      </p:sp>
    </p:spTree>
    <p:extLst>
      <p:ext uri="{BB962C8B-B14F-4D97-AF65-F5344CB8AC3E}">
        <p14:creationId xmlns:p14="http://schemas.microsoft.com/office/powerpoint/2010/main" val="179709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Ways to manage menstruation</a:t>
            </a:r>
            <a:endParaRPr lang="en-US" b="1" u="sng" dirty="0"/>
          </a:p>
        </p:txBody>
      </p:sp>
      <p:sp>
        <p:nvSpPr>
          <p:cNvPr id="3" name="TextBox 2"/>
          <p:cNvSpPr txBox="1"/>
          <p:nvPr/>
        </p:nvSpPr>
        <p:spPr>
          <a:xfrm>
            <a:off x="685800" y="2514600"/>
            <a:ext cx="7848600" cy="954107"/>
          </a:xfrm>
          <a:prstGeom prst="rect">
            <a:avLst/>
          </a:prstGeom>
          <a:noFill/>
        </p:spPr>
        <p:txBody>
          <a:bodyPr wrap="square" rtlCol="0">
            <a:spAutoFit/>
          </a:bodyPr>
          <a:lstStyle/>
          <a:p>
            <a:pPr algn="ctr"/>
            <a:r>
              <a:rPr lang="en-US" sz="2800" b="1" i="1" dirty="0"/>
              <a:t>What are the locally </a:t>
            </a:r>
            <a:r>
              <a:rPr lang="en-US" sz="2800" b="1" i="1" dirty="0" smtClean="0"/>
              <a:t>accepted ways </a:t>
            </a:r>
            <a:r>
              <a:rPr lang="en-US" sz="2800" b="1" i="1" dirty="0"/>
              <a:t>for women and girls </a:t>
            </a:r>
            <a:r>
              <a:rPr lang="en-US" sz="2800" b="1" i="1" dirty="0" smtClean="0"/>
              <a:t>to manage </a:t>
            </a:r>
            <a:r>
              <a:rPr lang="en-US" sz="2800" b="1" i="1" dirty="0"/>
              <a:t>menstruation?</a:t>
            </a:r>
            <a:endParaRPr lang="en-US" sz="2800" b="1" dirty="0"/>
          </a:p>
        </p:txBody>
      </p:sp>
    </p:spTree>
    <p:extLst>
      <p:ext uri="{BB962C8B-B14F-4D97-AF65-F5344CB8AC3E}">
        <p14:creationId xmlns:p14="http://schemas.microsoft.com/office/powerpoint/2010/main" val="18980699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a:t>What b</a:t>
            </a:r>
            <a:r>
              <a:rPr lang="en-US" b="1" u="sng" dirty="0" smtClean="0"/>
              <a:t>oys and girls </a:t>
            </a:r>
            <a:r>
              <a:rPr lang="en-US" b="1" u="sng" dirty="0"/>
              <a:t>n</a:t>
            </a:r>
            <a:r>
              <a:rPr lang="en-US" b="1" u="sng" dirty="0" smtClean="0"/>
              <a:t>eed </a:t>
            </a:r>
            <a:r>
              <a:rPr lang="en-US" b="1" u="sng" dirty="0"/>
              <a:t>to </a:t>
            </a:r>
            <a:r>
              <a:rPr lang="en-US" b="1" u="sng" dirty="0" smtClean="0"/>
              <a:t>know</a:t>
            </a:r>
            <a:r>
              <a:rPr lang="en-US" u="sng" dirty="0"/>
              <a:t/>
            </a:r>
            <a:br>
              <a:rPr lang="en-US" u="sng" dirty="0"/>
            </a:br>
            <a:endParaRPr lang="en-US" u="sng" dirty="0"/>
          </a:p>
        </p:txBody>
      </p:sp>
      <p:sp>
        <p:nvSpPr>
          <p:cNvPr id="3" name="Content Placeholder 2"/>
          <p:cNvSpPr>
            <a:spLocks noGrp="1"/>
          </p:cNvSpPr>
          <p:nvPr>
            <p:ph idx="1"/>
          </p:nvPr>
        </p:nvSpPr>
        <p:spPr>
          <a:xfrm>
            <a:off x="422031" y="1447800"/>
            <a:ext cx="8305800" cy="3429000"/>
          </a:xfrm>
        </p:spPr>
        <p:txBody>
          <a:bodyPr/>
          <a:lstStyle/>
          <a:p>
            <a:pPr lvl="0"/>
            <a:endParaRPr lang="en-US" sz="2000" dirty="0"/>
          </a:p>
          <a:p>
            <a:pPr lvl="1"/>
            <a:r>
              <a:rPr lang="en-US" sz="2000" dirty="0"/>
              <a:t>The physical and emotional changes of </a:t>
            </a:r>
            <a:r>
              <a:rPr lang="en-US" sz="2000" dirty="0" smtClean="0"/>
              <a:t>puberty</a:t>
            </a:r>
          </a:p>
          <a:p>
            <a:pPr marL="457200" lvl="1" indent="0">
              <a:buNone/>
            </a:pPr>
            <a:endParaRPr lang="en-US" sz="2000" dirty="0"/>
          </a:p>
          <a:p>
            <a:pPr lvl="1"/>
            <a:r>
              <a:rPr lang="en-US" sz="2000" dirty="0"/>
              <a:t>The impact of </a:t>
            </a:r>
            <a:r>
              <a:rPr lang="en-US" sz="2000" dirty="0" smtClean="0"/>
              <a:t>hormones</a:t>
            </a:r>
          </a:p>
          <a:p>
            <a:pPr marL="457200" lvl="1" indent="0">
              <a:buNone/>
            </a:pPr>
            <a:endParaRPr lang="en-US" sz="2000" dirty="0"/>
          </a:p>
          <a:p>
            <a:pPr lvl="1"/>
            <a:r>
              <a:rPr lang="en-US" sz="2000" dirty="0"/>
              <a:t>The process of </a:t>
            </a:r>
            <a:r>
              <a:rPr lang="en-US" sz="2000" dirty="0" smtClean="0"/>
              <a:t>menstruation</a:t>
            </a:r>
          </a:p>
          <a:p>
            <a:pPr marL="457200" lvl="1" indent="0">
              <a:buNone/>
            </a:pPr>
            <a:endParaRPr lang="en-US" sz="2000" dirty="0"/>
          </a:p>
          <a:p>
            <a:pPr lvl="1"/>
            <a:r>
              <a:rPr lang="en-US" sz="2000" dirty="0"/>
              <a:t>Managing menstruation with the right </a:t>
            </a:r>
            <a:r>
              <a:rPr lang="en-US" sz="2000" dirty="0" smtClean="0"/>
              <a:t>tools</a:t>
            </a:r>
          </a:p>
          <a:p>
            <a:pPr marL="457200" lvl="1" indent="0">
              <a:buNone/>
            </a:pPr>
            <a:endParaRPr lang="en-US" sz="2000" dirty="0"/>
          </a:p>
          <a:p>
            <a:pPr lvl="1"/>
            <a:r>
              <a:rPr lang="en-US" sz="2000" dirty="0"/>
              <a:t>How </a:t>
            </a:r>
            <a:r>
              <a:rPr lang="en-US" sz="2000" dirty="0" smtClean="0"/>
              <a:t>female and male bodies work</a:t>
            </a:r>
          </a:p>
          <a:p>
            <a:pPr marL="457200" lvl="1" indent="0">
              <a:buNone/>
            </a:pPr>
            <a:endParaRPr lang="en-US" sz="2000" dirty="0"/>
          </a:p>
          <a:p>
            <a:pPr lvl="1"/>
            <a:r>
              <a:rPr lang="en-US" sz="2000" dirty="0"/>
              <a:t>How sexual reproduction works</a:t>
            </a:r>
          </a:p>
          <a:p>
            <a:endParaRPr lang="en-US" dirty="0"/>
          </a:p>
        </p:txBody>
      </p:sp>
    </p:spTree>
    <p:extLst>
      <p:ext uri="{BB962C8B-B14F-4D97-AF65-F5344CB8AC3E}">
        <p14:creationId xmlns:p14="http://schemas.microsoft.com/office/powerpoint/2010/main" val="15052455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69900" y="381000"/>
            <a:ext cx="7454900" cy="1219200"/>
          </a:xfrm>
        </p:spPr>
        <p:txBody>
          <a:bodyPr/>
          <a:lstStyle/>
          <a:p>
            <a:r>
              <a:rPr lang="en-US" b="1" u="sng" dirty="0"/>
              <a:t>Questions adolescents are likely to ask</a:t>
            </a:r>
            <a:r>
              <a:rPr lang="en-US" dirty="0"/>
              <a:t/>
            </a:r>
            <a:br>
              <a:rPr lang="en-US" dirty="0"/>
            </a:br>
            <a:r>
              <a:rPr lang="en-US" dirty="0" smtClean="0"/>
              <a:t>		</a:t>
            </a:r>
            <a:endParaRPr lang="en-US" dirty="0"/>
          </a:p>
        </p:txBody>
      </p:sp>
      <p:sp>
        <p:nvSpPr>
          <p:cNvPr id="6" name="Content Placeholder 5"/>
          <p:cNvSpPr>
            <a:spLocks noGrp="1"/>
          </p:cNvSpPr>
          <p:nvPr>
            <p:ph idx="1"/>
          </p:nvPr>
        </p:nvSpPr>
        <p:spPr>
          <a:xfrm>
            <a:off x="469900" y="1447800"/>
            <a:ext cx="8305800" cy="4343400"/>
          </a:xfrm>
        </p:spPr>
        <p:txBody>
          <a:bodyPr/>
          <a:lstStyle/>
          <a:p>
            <a:endParaRPr lang="en-US" dirty="0" smtClean="0"/>
          </a:p>
          <a:p>
            <a:pPr marL="457200" lvl="0" indent="-457200">
              <a:buFont typeface="Arial" panose="020B0604020202020204" pitchFamily="34" charset="0"/>
              <a:buChar char="•"/>
            </a:pPr>
            <a:r>
              <a:rPr lang="en-US" dirty="0" smtClean="0"/>
              <a:t>What puberty is and </a:t>
            </a:r>
            <a:r>
              <a:rPr lang="en-US" dirty="0"/>
              <a:t>what changes </a:t>
            </a:r>
            <a:r>
              <a:rPr lang="en-US" dirty="0" smtClean="0"/>
              <a:t>should we expect?</a:t>
            </a:r>
            <a:endParaRPr lang="en-US" dirty="0"/>
          </a:p>
          <a:p>
            <a:pPr marL="457200" indent="-457200">
              <a:buFont typeface="Arial" panose="020B0604020202020204" pitchFamily="34" charset="0"/>
              <a:buChar char="•"/>
            </a:pPr>
            <a:r>
              <a:rPr lang="en-US" dirty="0" smtClean="0"/>
              <a:t>How should we care </a:t>
            </a:r>
            <a:r>
              <a:rPr lang="en-US" dirty="0"/>
              <a:t>for </a:t>
            </a:r>
            <a:r>
              <a:rPr lang="en-US" dirty="0" smtClean="0"/>
              <a:t>our bodies?</a:t>
            </a:r>
          </a:p>
          <a:p>
            <a:pPr marL="457200" lvl="0" indent="-457200">
              <a:buFont typeface="Arial" panose="020B0604020202020204" pitchFamily="34" charset="0"/>
              <a:buChar char="•"/>
            </a:pPr>
            <a:r>
              <a:rPr lang="en-US" dirty="0"/>
              <a:t>How </a:t>
            </a:r>
            <a:r>
              <a:rPr lang="en-US" dirty="0" smtClean="0"/>
              <a:t>should we make </a:t>
            </a:r>
            <a:r>
              <a:rPr lang="en-US" dirty="0"/>
              <a:t>wise and healthy decisions regarding </a:t>
            </a:r>
            <a:r>
              <a:rPr lang="en-US" dirty="0" smtClean="0"/>
              <a:t>our bodies? </a:t>
            </a:r>
            <a:endParaRPr lang="en-US" dirty="0"/>
          </a:p>
          <a:p>
            <a:pPr marL="457200" indent="-457200">
              <a:buFont typeface="Arial" panose="020B0604020202020204" pitchFamily="34" charset="0"/>
              <a:buChar char="•"/>
            </a:pPr>
            <a:r>
              <a:rPr lang="en-US" dirty="0"/>
              <a:t>How </a:t>
            </a:r>
            <a:r>
              <a:rPr lang="en-US" dirty="0" smtClean="0"/>
              <a:t>do we understand </a:t>
            </a:r>
            <a:r>
              <a:rPr lang="en-US" dirty="0"/>
              <a:t>sexual feelings and </a:t>
            </a:r>
            <a:r>
              <a:rPr lang="en-US" dirty="0" smtClean="0"/>
              <a:t>attraction?</a:t>
            </a:r>
            <a:endParaRPr lang="en-US" dirty="0"/>
          </a:p>
        </p:txBody>
      </p:sp>
    </p:spTree>
    <p:extLst>
      <p:ext uri="{BB962C8B-B14F-4D97-AF65-F5344CB8AC3E}">
        <p14:creationId xmlns:p14="http://schemas.microsoft.com/office/powerpoint/2010/main" val="1076630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u="sng" dirty="0" smtClean="0"/>
              <a:t>Early or forced marriage</a:t>
            </a:r>
            <a:endParaRPr lang="en-US" b="1" u="sng" dirty="0"/>
          </a:p>
        </p:txBody>
      </p:sp>
      <p:sp>
        <p:nvSpPr>
          <p:cNvPr id="3" name="Content Placeholder 2"/>
          <p:cNvSpPr>
            <a:spLocks noGrp="1"/>
          </p:cNvSpPr>
          <p:nvPr>
            <p:ph idx="1"/>
          </p:nvPr>
        </p:nvSpPr>
        <p:spPr>
          <a:xfrm>
            <a:off x="457200" y="1676400"/>
            <a:ext cx="8305800" cy="3429000"/>
          </a:xfrm>
        </p:spPr>
        <p:txBody>
          <a:bodyPr/>
          <a:lstStyle/>
          <a:p>
            <a:pPr marL="457200" lvl="0" indent="-457200">
              <a:buFont typeface="Arial" charset="0"/>
              <a:buChar char="•"/>
            </a:pPr>
            <a:r>
              <a:rPr lang="en-US" dirty="0"/>
              <a:t>Why do people marry? </a:t>
            </a:r>
          </a:p>
          <a:p>
            <a:pPr marL="457200" lvl="0" indent="-457200">
              <a:buFont typeface="Arial" charset="0"/>
              <a:buChar char="•"/>
            </a:pPr>
            <a:r>
              <a:rPr lang="en-US" dirty="0"/>
              <a:t>At what age do you think people can start thinking about marriage?</a:t>
            </a:r>
          </a:p>
          <a:p>
            <a:pPr marL="457200" lvl="0" indent="-457200">
              <a:buFont typeface="Arial" charset="0"/>
              <a:buChar char="•"/>
            </a:pPr>
            <a:r>
              <a:rPr lang="en-US" dirty="0"/>
              <a:t>What skills or context is necessary for a </a:t>
            </a:r>
            <a:r>
              <a:rPr lang="en-US" dirty="0" smtClean="0"/>
              <a:t>long-lasting </a:t>
            </a:r>
            <a:r>
              <a:rPr lang="en-US" dirty="0"/>
              <a:t>marriage? </a:t>
            </a:r>
          </a:p>
          <a:p>
            <a:endParaRPr lang="en-US" dirty="0"/>
          </a:p>
        </p:txBody>
      </p:sp>
    </p:spTree>
    <p:extLst>
      <p:ext uri="{BB962C8B-B14F-4D97-AF65-F5344CB8AC3E}">
        <p14:creationId xmlns:p14="http://schemas.microsoft.com/office/powerpoint/2010/main" val="35506463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Grp="1" noChangeArrowheads="1"/>
          </p:cNvSpPr>
          <p:nvPr>
            <p:ph sz="half" idx="1"/>
          </p:nvPr>
        </p:nvSpPr>
        <p:spPr bwMode="auto">
          <a:xfrm>
            <a:off x="533400" y="2016444"/>
            <a:ext cx="7924800" cy="353943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571500" marR="0" lvl="0" indent="-571500" algn="l" defTabSz="914400" rtl="0" eaLnBrk="0" fontAlgn="base" latinLnBrk="0" hangingPunct="0">
              <a:lnSpc>
                <a:spcPct val="100000"/>
              </a:lnSpc>
              <a:spcBef>
                <a:spcPct val="0"/>
              </a:spcBef>
              <a:spcAft>
                <a:spcPct val="0"/>
              </a:spcAft>
              <a:buClrTx/>
              <a:buSzTx/>
              <a:buFont typeface="Arial" charset="0"/>
              <a:buChar char="•"/>
              <a:tabLst/>
            </a:pPr>
            <a:r>
              <a:rPr kumimoji="0" lang="en-US" altLang="en-US" b="0" i="0" u="none" strike="noStrike" cap="none" normalizeH="0" baseline="0" dirty="0">
                <a:ln>
                  <a:noFill/>
                </a:ln>
                <a:solidFill>
                  <a:schemeClr val="tx1"/>
                </a:solidFill>
                <a:effectLst/>
                <a:latin typeface="Arial" charset="0"/>
              </a:rPr>
              <a:t>Ability and maturity to collaborate with your spouse in </a:t>
            </a:r>
            <a:r>
              <a:rPr kumimoji="0" lang="en-US" altLang="en-US" b="0" i="0" u="none" strike="noStrike" cap="none" normalizeH="0" baseline="0" dirty="0" smtClean="0">
                <a:ln>
                  <a:noFill/>
                </a:ln>
                <a:solidFill>
                  <a:schemeClr val="tx1"/>
                </a:solidFill>
                <a:effectLst/>
                <a:latin typeface="Arial" charset="0"/>
              </a:rPr>
              <a:t>decision-making </a:t>
            </a:r>
            <a:r>
              <a:rPr kumimoji="0" lang="en-US" altLang="en-US" b="0" i="0" u="none" strike="noStrike" cap="none" normalizeH="0" baseline="0" dirty="0">
                <a:ln>
                  <a:noFill/>
                </a:ln>
                <a:solidFill>
                  <a:schemeClr val="tx1"/>
                </a:solidFill>
                <a:effectLst/>
                <a:latin typeface="Arial" charset="0"/>
              </a:rPr>
              <a:t>for the </a:t>
            </a:r>
            <a:r>
              <a:rPr kumimoji="0" lang="en-US" altLang="en-US" b="0" i="0" u="none" strike="noStrike" cap="none" normalizeH="0" baseline="0" dirty="0" smtClean="0">
                <a:ln>
                  <a:noFill/>
                </a:ln>
                <a:solidFill>
                  <a:schemeClr val="tx1"/>
                </a:solidFill>
                <a:effectLst/>
                <a:latin typeface="Arial" charset="0"/>
              </a:rPr>
              <a:t>family.</a:t>
            </a:r>
          </a:p>
          <a:p>
            <a:pPr marR="0" lvl="0" algn="l" defTabSz="914400" rtl="0" eaLnBrk="0" fontAlgn="base" latinLnBrk="0" hangingPunct="0">
              <a:lnSpc>
                <a:spcPct val="100000"/>
              </a:lnSpc>
              <a:spcBef>
                <a:spcPct val="0"/>
              </a:spcBef>
              <a:spcAft>
                <a:spcPct val="0"/>
              </a:spcAft>
              <a:buClrTx/>
              <a:buSzTx/>
              <a:tabLst/>
            </a:pPr>
            <a:endParaRPr kumimoji="0" lang="en-US" altLang="en-US" b="0" i="0" u="none" strike="noStrike" cap="none" normalizeH="0" baseline="0" dirty="0">
              <a:ln>
                <a:noFill/>
              </a:ln>
              <a:solidFill>
                <a:schemeClr val="tx1"/>
              </a:solidFill>
              <a:effectLst/>
              <a:latin typeface="Arial" charset="0"/>
            </a:endParaRPr>
          </a:p>
          <a:p>
            <a:pPr marL="571500" marR="0" lvl="0" indent="-571500" algn="l" defTabSz="914400" rtl="0" eaLnBrk="0" fontAlgn="base" latinLnBrk="0" hangingPunct="0">
              <a:lnSpc>
                <a:spcPct val="100000"/>
              </a:lnSpc>
              <a:spcBef>
                <a:spcPct val="0"/>
              </a:spcBef>
              <a:spcAft>
                <a:spcPct val="0"/>
              </a:spcAft>
              <a:buClrTx/>
              <a:buSzTx/>
              <a:buFont typeface="Arial" charset="0"/>
              <a:buChar char="•"/>
              <a:tabLst/>
            </a:pPr>
            <a:r>
              <a:rPr kumimoji="0" lang="en-US" altLang="en-US" b="0" i="0" u="none" strike="noStrike" cap="none" normalizeH="0" baseline="0" dirty="0">
                <a:ln>
                  <a:noFill/>
                </a:ln>
                <a:solidFill>
                  <a:schemeClr val="tx1"/>
                </a:solidFill>
                <a:effectLst/>
                <a:latin typeface="Arial" charset="0"/>
              </a:rPr>
              <a:t>Being able to recognize when a marriage is dangerous or harmful to </a:t>
            </a:r>
            <a:r>
              <a:rPr kumimoji="0" lang="en-US" altLang="en-US" b="0" i="0" u="none" strike="noStrike" cap="none" normalizeH="0" baseline="0" dirty="0" smtClean="0">
                <a:ln>
                  <a:noFill/>
                </a:ln>
                <a:solidFill>
                  <a:schemeClr val="tx1"/>
                </a:solidFill>
                <a:effectLst/>
                <a:latin typeface="Arial" charset="0"/>
              </a:rPr>
              <a:t>oneself.</a:t>
            </a:r>
          </a:p>
          <a:p>
            <a:pPr marR="0" lvl="0" algn="l" defTabSz="914400" rtl="0" eaLnBrk="0" fontAlgn="base" latinLnBrk="0" hangingPunct="0">
              <a:lnSpc>
                <a:spcPct val="100000"/>
              </a:lnSpc>
              <a:spcBef>
                <a:spcPct val="0"/>
              </a:spcBef>
              <a:spcAft>
                <a:spcPct val="0"/>
              </a:spcAft>
              <a:buClrTx/>
              <a:buSzTx/>
              <a:tabLst/>
            </a:pPr>
            <a:endParaRPr kumimoji="0" lang="en-US" altLang="en-US" b="0" i="0" u="none" strike="noStrike" cap="none" normalizeH="0" baseline="0" dirty="0">
              <a:ln>
                <a:noFill/>
              </a:ln>
              <a:solidFill>
                <a:schemeClr val="tx1"/>
              </a:solidFill>
              <a:effectLst/>
              <a:latin typeface="Arial" charset="0"/>
            </a:endParaRPr>
          </a:p>
          <a:p>
            <a:pPr marL="571500" marR="0" lvl="0" indent="-571500" algn="l" defTabSz="914400" rtl="0" eaLnBrk="0" fontAlgn="base" latinLnBrk="0" hangingPunct="0">
              <a:lnSpc>
                <a:spcPct val="100000"/>
              </a:lnSpc>
              <a:spcBef>
                <a:spcPct val="0"/>
              </a:spcBef>
              <a:spcAft>
                <a:spcPct val="0"/>
              </a:spcAft>
              <a:buClrTx/>
              <a:buSzTx/>
              <a:buFont typeface="Arial" charset="0"/>
              <a:buChar char="•"/>
              <a:tabLst/>
            </a:pPr>
            <a:r>
              <a:rPr kumimoji="0" lang="en-US" altLang="en-US" b="0" i="0" u="none" strike="noStrike" cap="none" normalizeH="0" baseline="0" dirty="0">
                <a:ln>
                  <a:noFill/>
                </a:ln>
                <a:solidFill>
                  <a:schemeClr val="tx1"/>
                </a:solidFill>
                <a:effectLst/>
                <a:latin typeface="Arial" charset="0"/>
              </a:rPr>
              <a:t>Stage of bodily development that is safe and ready for sexual intercourse and </a:t>
            </a:r>
            <a:r>
              <a:rPr kumimoji="0" lang="en-US" altLang="en-US" b="0" i="0" u="none" strike="noStrike" cap="none" normalizeH="0" baseline="0" dirty="0" smtClean="0">
                <a:ln>
                  <a:noFill/>
                </a:ln>
                <a:solidFill>
                  <a:schemeClr val="tx1"/>
                </a:solidFill>
                <a:effectLst/>
                <a:latin typeface="Arial" charset="0"/>
              </a:rPr>
              <a:t>pregnancy. </a:t>
            </a:r>
            <a:endParaRPr kumimoji="0" lang="en-US" altLang="en-US" b="0" i="0" u="none" strike="noStrike" cap="none" normalizeH="0" baseline="0" dirty="0">
              <a:ln>
                <a:noFill/>
              </a:ln>
              <a:solidFill>
                <a:schemeClr val="tx1"/>
              </a:solidFill>
              <a:effectLst/>
              <a:latin typeface="Arial" charset="0"/>
            </a:endParaRPr>
          </a:p>
        </p:txBody>
      </p:sp>
      <p:sp>
        <p:nvSpPr>
          <p:cNvPr id="3" name="Title 1"/>
          <p:cNvSpPr>
            <a:spLocks noGrp="1"/>
          </p:cNvSpPr>
          <p:nvPr>
            <p:ph type="title"/>
          </p:nvPr>
        </p:nvSpPr>
        <p:spPr>
          <a:xfrm>
            <a:off x="457200" y="457200"/>
            <a:ext cx="8305800" cy="1219200"/>
          </a:xfrm>
        </p:spPr>
        <p:txBody>
          <a:bodyPr/>
          <a:lstStyle/>
          <a:p>
            <a:r>
              <a:rPr lang="en-US" b="1" u="sng" dirty="0" smtClean="0"/>
              <a:t>Early or forced marriage</a:t>
            </a:r>
            <a:endParaRPr lang="en-US" b="1" u="sng" dirty="0"/>
          </a:p>
        </p:txBody>
      </p:sp>
    </p:spTree>
    <p:extLst>
      <p:ext uri="{BB962C8B-B14F-4D97-AF65-F5344CB8AC3E}">
        <p14:creationId xmlns:p14="http://schemas.microsoft.com/office/powerpoint/2010/main" val="10150834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4294967295"/>
          </p:nvPr>
        </p:nvSpPr>
        <p:spPr>
          <a:xfrm>
            <a:off x="339725" y="1862138"/>
            <a:ext cx="8804275" cy="4995862"/>
          </a:xfrm>
        </p:spPr>
        <p:txBody>
          <a:bodyPr/>
          <a:lstStyle/>
          <a:p>
            <a:r>
              <a:rPr lang="en-US" sz="1400" dirty="0">
                <a:latin typeface="Arial" charset="0"/>
                <a:ea typeface="MS PGothic" charset="0"/>
              </a:rPr>
              <a:t> </a:t>
            </a:r>
            <a:endParaRPr lang="en-US" sz="1600" dirty="0">
              <a:latin typeface="Arial" charset="0"/>
              <a:ea typeface="MS PGothic" charset="0"/>
            </a:endParaRPr>
          </a:p>
        </p:txBody>
      </p:sp>
      <p:sp>
        <p:nvSpPr>
          <p:cNvPr id="5" name="Rectangle 4"/>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4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3"/>
          <a:stretch>
            <a:fillRect/>
          </a:stretch>
        </p:blipFill>
        <p:spPr>
          <a:xfrm>
            <a:off x="1371600" y="1027331"/>
            <a:ext cx="6324600" cy="5574434"/>
          </a:xfrm>
          <a:prstGeom prst="rect">
            <a:avLst/>
          </a:prstGeom>
        </p:spPr>
      </p:pic>
    </p:spTree>
    <p:extLst>
      <p:ext uri="{BB962C8B-B14F-4D97-AF65-F5344CB8AC3E}">
        <p14:creationId xmlns:p14="http://schemas.microsoft.com/office/powerpoint/2010/main" val="27609240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smtClean="0"/>
              <a:t>‘Child’ marriage </a:t>
            </a:r>
            <a:endParaRPr lang="en-US" b="1" u="sng" dirty="0"/>
          </a:p>
        </p:txBody>
      </p:sp>
      <p:sp>
        <p:nvSpPr>
          <p:cNvPr id="3" name="Content Placeholder 2"/>
          <p:cNvSpPr>
            <a:spLocks noGrp="1"/>
          </p:cNvSpPr>
          <p:nvPr>
            <p:ph idx="1"/>
          </p:nvPr>
        </p:nvSpPr>
        <p:spPr>
          <a:xfrm>
            <a:off x="457200" y="1283677"/>
            <a:ext cx="8305800" cy="2145323"/>
          </a:xfrm>
        </p:spPr>
        <p:txBody>
          <a:bodyPr/>
          <a:lstStyle/>
          <a:p>
            <a:endParaRPr lang="en-GB" b="1" dirty="0" smtClean="0"/>
          </a:p>
          <a:p>
            <a:pPr marL="0" indent="0"/>
            <a:r>
              <a:rPr lang="en-GB" dirty="0" smtClean="0"/>
              <a:t>‘Child </a:t>
            </a:r>
            <a:r>
              <a:rPr lang="en-GB" dirty="0"/>
              <a:t>marriage’ is defined as marriage that occurs before the age of </a:t>
            </a:r>
            <a:r>
              <a:rPr lang="en-GB" dirty="0" smtClean="0"/>
              <a:t>18. </a:t>
            </a:r>
          </a:p>
          <a:p>
            <a:r>
              <a:rPr lang="en-GB" i="1" dirty="0" smtClean="0"/>
              <a:t>(</a:t>
            </a:r>
            <a:r>
              <a:rPr lang="en-GB" i="1" dirty="0"/>
              <a:t>Convention on the Rights of the Child</a:t>
            </a:r>
            <a:r>
              <a:rPr lang="en-GB" i="1" dirty="0" smtClean="0"/>
              <a:t>)</a:t>
            </a:r>
          </a:p>
          <a:p>
            <a:endParaRPr lang="en-GB" i="1" dirty="0" smtClean="0"/>
          </a:p>
          <a:p>
            <a:pPr marL="457200" indent="-457200">
              <a:buFont typeface="Arial" panose="020B0604020202020204" pitchFamily="34" charset="0"/>
              <a:buChar char="•"/>
            </a:pPr>
            <a:r>
              <a:rPr lang="en-US" sz="2300" dirty="0"/>
              <a:t>How do you feel about this statement?</a:t>
            </a:r>
          </a:p>
          <a:p>
            <a:pPr marL="457200" indent="-457200">
              <a:buFont typeface="Arial" panose="020B0604020202020204" pitchFamily="34" charset="0"/>
              <a:buChar char="•"/>
            </a:pPr>
            <a:r>
              <a:rPr lang="en-US" sz="2300" dirty="0" smtClean="0"/>
              <a:t>What </a:t>
            </a:r>
            <a:r>
              <a:rPr lang="en-US" sz="2300" dirty="0"/>
              <a:t>age do most women get married in this c</a:t>
            </a:r>
            <a:r>
              <a:rPr lang="en-US" sz="2300" dirty="0" smtClean="0"/>
              <a:t>ommunity?</a:t>
            </a:r>
          </a:p>
          <a:p>
            <a:pPr marL="457200" indent="-457200">
              <a:buFont typeface="Arial" panose="020B0604020202020204" pitchFamily="34" charset="0"/>
              <a:buChar char="•"/>
            </a:pPr>
            <a:r>
              <a:rPr lang="en-US" sz="2300" dirty="0"/>
              <a:t>If girls marry under the age of 18, why do they do so?</a:t>
            </a:r>
          </a:p>
          <a:p>
            <a:pPr marL="457200" indent="-457200">
              <a:buFont typeface="Arial" panose="020B0604020202020204" pitchFamily="34" charset="0"/>
              <a:buChar char="•"/>
            </a:pPr>
            <a:r>
              <a:rPr lang="en-US" sz="2300" dirty="0" smtClean="0"/>
              <a:t>What </a:t>
            </a:r>
            <a:r>
              <a:rPr lang="en-US" sz="2300" dirty="0"/>
              <a:t>could potentially be harmful to girls marrying under the age of </a:t>
            </a:r>
            <a:r>
              <a:rPr lang="en-US" sz="2300" dirty="0" smtClean="0"/>
              <a:t>18? Under </a:t>
            </a:r>
            <a:r>
              <a:rPr lang="en-US" sz="2300" dirty="0"/>
              <a:t>15?</a:t>
            </a:r>
            <a:endParaRPr lang="en-GB" sz="2300" dirty="0" smtClean="0"/>
          </a:p>
          <a:p>
            <a:endParaRPr lang="en-US" i="1" dirty="0"/>
          </a:p>
          <a:p>
            <a:endParaRPr lang="en-US" dirty="0"/>
          </a:p>
        </p:txBody>
      </p:sp>
      <p:cxnSp>
        <p:nvCxnSpPr>
          <p:cNvPr id="5" name="Straight Connector 4"/>
          <p:cNvCxnSpPr/>
          <p:nvPr/>
        </p:nvCxnSpPr>
        <p:spPr bwMode="auto">
          <a:xfrm>
            <a:off x="2590800" y="3429000"/>
            <a:ext cx="4572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646692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600" y="533400"/>
            <a:ext cx="8305800" cy="1219200"/>
          </a:xfrm>
        </p:spPr>
        <p:txBody>
          <a:bodyPr/>
          <a:lstStyle/>
          <a:p>
            <a:r>
              <a:rPr lang="en-US" b="1" u="sng" dirty="0" smtClean="0"/>
              <a:t>Group discussion</a:t>
            </a:r>
            <a:endParaRPr lang="en-US" b="1" u="sng" dirty="0"/>
          </a:p>
        </p:txBody>
      </p:sp>
      <p:sp>
        <p:nvSpPr>
          <p:cNvPr id="3" name="Content Placeholder 2"/>
          <p:cNvSpPr>
            <a:spLocks noGrp="1"/>
          </p:cNvSpPr>
          <p:nvPr>
            <p:ph sz="half" idx="1"/>
          </p:nvPr>
        </p:nvSpPr>
        <p:spPr>
          <a:xfrm>
            <a:off x="482600" y="1600200"/>
            <a:ext cx="8153400" cy="3124200"/>
          </a:xfrm>
        </p:spPr>
        <p:txBody>
          <a:bodyPr/>
          <a:lstStyle/>
          <a:p>
            <a:pPr marL="457200" indent="-457200">
              <a:buFont typeface="Arial" charset="0"/>
              <a:buChar char="•"/>
            </a:pPr>
            <a:r>
              <a:rPr lang="en-US" dirty="0"/>
              <a:t>Which girl is in the best position to get married </a:t>
            </a:r>
            <a:r>
              <a:rPr lang="en-US" dirty="0" smtClean="0"/>
              <a:t>now</a:t>
            </a:r>
            <a:r>
              <a:rPr lang="en-US" dirty="0"/>
              <a:t>?</a:t>
            </a:r>
            <a:endParaRPr lang="en-US" dirty="0" smtClean="0"/>
          </a:p>
          <a:p>
            <a:pPr marL="457200" lvl="0" indent="-457200">
              <a:buFont typeface="Arial" charset="0"/>
              <a:buChar char="•"/>
            </a:pPr>
            <a:r>
              <a:rPr lang="en-US" dirty="0" smtClean="0"/>
              <a:t>Which </a:t>
            </a:r>
            <a:r>
              <a:rPr lang="en-US" dirty="0"/>
              <a:t>girl should wait?</a:t>
            </a:r>
          </a:p>
          <a:p>
            <a:pPr marL="457200" lvl="0" indent="-457200">
              <a:buFont typeface="Arial" charset="0"/>
              <a:buChar char="•"/>
            </a:pPr>
            <a:r>
              <a:rPr lang="en-US" dirty="0"/>
              <a:t>Who is making good decisions? </a:t>
            </a:r>
          </a:p>
          <a:p>
            <a:pPr marL="457200" lvl="0" indent="-457200">
              <a:buFont typeface="Arial" charset="0"/>
              <a:buChar char="•"/>
            </a:pPr>
            <a:r>
              <a:rPr lang="en-US" dirty="0"/>
              <a:t>Which girl needs help and support in avoiding a marriage decision that could be harmful?</a:t>
            </a:r>
          </a:p>
          <a:p>
            <a:pPr marL="457200" lvl="0" indent="-457200">
              <a:buFont typeface="Arial" charset="0"/>
              <a:buChar char="•"/>
            </a:pPr>
            <a:r>
              <a:rPr lang="en-US" dirty="0"/>
              <a:t>Why would the decision to marry now be harmful?</a:t>
            </a:r>
          </a:p>
          <a:p>
            <a:endParaRPr lang="en-US" dirty="0"/>
          </a:p>
        </p:txBody>
      </p:sp>
    </p:spTree>
    <p:extLst>
      <p:ext uri="{BB962C8B-B14F-4D97-AF65-F5344CB8AC3E}">
        <p14:creationId xmlns:p14="http://schemas.microsoft.com/office/powerpoint/2010/main" val="2911172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304800"/>
            <a:ext cx="8305800" cy="1219200"/>
          </a:xfrm>
        </p:spPr>
        <p:txBody>
          <a:bodyPr/>
          <a:lstStyle/>
          <a:p>
            <a:r>
              <a:rPr lang="en-US" b="1" u="sng" dirty="0" smtClean="0"/>
              <a:t>Safety in the family and in the home </a:t>
            </a:r>
            <a:endParaRPr lang="en-US" b="1" u="sng" dirty="0"/>
          </a:p>
        </p:txBody>
      </p:sp>
      <p:sp>
        <p:nvSpPr>
          <p:cNvPr id="3" name="Content Placeholder 2"/>
          <p:cNvSpPr>
            <a:spLocks noGrp="1"/>
          </p:cNvSpPr>
          <p:nvPr>
            <p:ph idx="1"/>
          </p:nvPr>
        </p:nvSpPr>
        <p:spPr>
          <a:xfrm>
            <a:off x="480646" y="1066800"/>
            <a:ext cx="8305800" cy="3429000"/>
          </a:xfrm>
        </p:spPr>
        <p:txBody>
          <a:bodyPr/>
          <a:lstStyle/>
          <a:p>
            <a:pPr>
              <a:buFont typeface="Arial" panose="020B0604020202020204" pitchFamily="34" charset="0"/>
              <a:buChar char="•"/>
            </a:pPr>
            <a:r>
              <a:rPr lang="en-US" sz="1800" dirty="0"/>
              <a:t>Families experiencing stress can often experience violence </a:t>
            </a:r>
            <a:r>
              <a:rPr lang="en-US" sz="1800" dirty="0" smtClean="0"/>
              <a:t>within their </a:t>
            </a:r>
            <a:r>
              <a:rPr lang="en-US" sz="1800" dirty="0"/>
              <a:t>homes</a:t>
            </a:r>
            <a:r>
              <a:rPr lang="en-US" sz="1800" dirty="0" smtClean="0"/>
              <a:t>.</a:t>
            </a:r>
          </a:p>
          <a:p>
            <a:pPr marL="0" indent="0"/>
            <a:endParaRPr lang="en-US" sz="1800" dirty="0"/>
          </a:p>
          <a:p>
            <a:pPr>
              <a:buFont typeface="Arial" panose="020B0604020202020204" pitchFamily="34" charset="0"/>
              <a:buChar char="•"/>
            </a:pPr>
            <a:r>
              <a:rPr lang="en-US" sz="1800" dirty="0" smtClean="0"/>
              <a:t>This </a:t>
            </a:r>
            <a:r>
              <a:rPr lang="en-US" sz="1800" dirty="0"/>
              <a:t>can negatively affect the physical, emotional and </a:t>
            </a:r>
            <a:r>
              <a:rPr lang="en-US" sz="1800" dirty="0" smtClean="0"/>
              <a:t>psychological development </a:t>
            </a:r>
            <a:r>
              <a:rPr lang="en-US" sz="1800" dirty="0"/>
              <a:t>of adolescents</a:t>
            </a:r>
            <a:r>
              <a:rPr lang="en-US" sz="1800" dirty="0" smtClean="0"/>
              <a:t>.</a:t>
            </a:r>
          </a:p>
          <a:p>
            <a:pPr marL="0" indent="0"/>
            <a:endParaRPr lang="en-US" sz="1800" dirty="0"/>
          </a:p>
          <a:p>
            <a:pPr>
              <a:buFont typeface="Arial" panose="020B0604020202020204" pitchFamily="34" charset="0"/>
              <a:buChar char="•"/>
            </a:pPr>
            <a:r>
              <a:rPr lang="en-US" sz="1800" dirty="0" smtClean="0"/>
              <a:t>Even </a:t>
            </a:r>
            <a:r>
              <a:rPr lang="en-US" sz="1800" dirty="0"/>
              <a:t>witnessing violence between adults, including parents, </a:t>
            </a:r>
            <a:r>
              <a:rPr lang="en-US" sz="1800" dirty="0" smtClean="0"/>
              <a:t>can traumatize </a:t>
            </a:r>
            <a:r>
              <a:rPr lang="en-US" sz="1800" dirty="0"/>
              <a:t>children and demonstrate a negative example of </a:t>
            </a:r>
            <a:r>
              <a:rPr lang="en-US" sz="1800" dirty="0" smtClean="0"/>
              <a:t>how people should </a:t>
            </a:r>
            <a:r>
              <a:rPr lang="en-US" sz="1800" dirty="0"/>
              <a:t>communicate and problem-solve</a:t>
            </a:r>
            <a:r>
              <a:rPr lang="en-US" sz="1800" dirty="0" smtClean="0"/>
              <a:t>.</a:t>
            </a:r>
          </a:p>
          <a:p>
            <a:pPr marL="0" indent="0"/>
            <a:endParaRPr lang="en-US" sz="1800" dirty="0"/>
          </a:p>
          <a:p>
            <a:pPr>
              <a:buFont typeface="Arial" panose="020B0604020202020204" pitchFamily="34" charset="0"/>
              <a:buChar char="•"/>
            </a:pPr>
            <a:r>
              <a:rPr lang="en-US" sz="1800" dirty="0" smtClean="0"/>
              <a:t>Violence</a:t>
            </a:r>
            <a:r>
              <a:rPr lang="en-US" sz="1800" dirty="0"/>
              <a:t>, neglect and abuse affect how children’s brains work </a:t>
            </a:r>
            <a:r>
              <a:rPr lang="en-US" sz="1800" dirty="0" smtClean="0"/>
              <a:t>and decrease </a:t>
            </a:r>
            <a:r>
              <a:rPr lang="en-US" sz="1800" dirty="0"/>
              <a:t>the prospects for a healthy, happy adulthood</a:t>
            </a:r>
            <a:r>
              <a:rPr lang="en-US" sz="1800" dirty="0" smtClean="0"/>
              <a:t>.</a:t>
            </a:r>
          </a:p>
          <a:p>
            <a:pPr marL="0" indent="0"/>
            <a:endParaRPr lang="en-US" sz="1800" dirty="0"/>
          </a:p>
          <a:p>
            <a:pPr>
              <a:buFont typeface="Arial" panose="020B0604020202020204" pitchFamily="34" charset="0"/>
              <a:buChar char="•"/>
            </a:pPr>
            <a:r>
              <a:rPr lang="en-US" sz="1800" dirty="0" smtClean="0"/>
              <a:t>Violence </a:t>
            </a:r>
            <a:r>
              <a:rPr lang="en-US" sz="1800" dirty="0"/>
              <a:t>and abuse at home also increases the possibility that boys </a:t>
            </a:r>
            <a:r>
              <a:rPr lang="en-US" sz="1800" dirty="0" smtClean="0"/>
              <a:t>and girls </a:t>
            </a:r>
            <a:r>
              <a:rPr lang="en-US" sz="1800" dirty="0"/>
              <a:t>will enter into abusive relationships, marriages, or may </a:t>
            </a:r>
            <a:r>
              <a:rPr lang="en-US" sz="1800" dirty="0" smtClean="0"/>
              <a:t>use violence</a:t>
            </a:r>
            <a:r>
              <a:rPr lang="en-US" sz="1800" dirty="0"/>
              <a:t> </a:t>
            </a:r>
            <a:r>
              <a:rPr lang="en-US" sz="1800" dirty="0" smtClean="0"/>
              <a:t>themselves </a:t>
            </a:r>
            <a:r>
              <a:rPr lang="en-US" sz="1800" dirty="0"/>
              <a:t>against their own children</a:t>
            </a:r>
            <a:r>
              <a:rPr lang="en-US" sz="1800" dirty="0" smtClean="0"/>
              <a:t>.</a:t>
            </a:r>
          </a:p>
          <a:p>
            <a:pPr marL="0" indent="0"/>
            <a:endParaRPr lang="en-US" sz="1800" dirty="0"/>
          </a:p>
          <a:p>
            <a:pPr>
              <a:buFont typeface="Arial" panose="020B0604020202020204" pitchFamily="34" charset="0"/>
              <a:buChar char="•"/>
            </a:pPr>
            <a:r>
              <a:rPr lang="en-US" sz="1800" dirty="0" smtClean="0"/>
              <a:t>Parents </a:t>
            </a:r>
            <a:r>
              <a:rPr lang="en-US" sz="1800" dirty="0"/>
              <a:t>can be powerful models for safe and healthy relationships.</a:t>
            </a:r>
          </a:p>
        </p:txBody>
      </p:sp>
    </p:spTree>
    <p:extLst>
      <p:ext uri="{BB962C8B-B14F-4D97-AF65-F5344CB8AC3E}">
        <p14:creationId xmlns:p14="http://schemas.microsoft.com/office/powerpoint/2010/main" val="66082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743200"/>
            <a:ext cx="8305800" cy="1219200"/>
          </a:xfrm>
        </p:spPr>
        <p:txBody>
          <a:bodyPr/>
          <a:lstStyle/>
          <a:p>
            <a:pPr algn="ctr"/>
            <a:r>
              <a:rPr lang="en-US" sz="3200" b="1" dirty="0"/>
              <a:t>What are important aspects of a healthy, safe relationship between a male and female or husband a wife? </a:t>
            </a:r>
            <a:br>
              <a:rPr lang="en-US" sz="3200" b="1" dirty="0"/>
            </a:br>
            <a:endParaRPr lang="en-US" sz="3200" b="1" dirty="0"/>
          </a:p>
        </p:txBody>
      </p:sp>
      <p:sp>
        <p:nvSpPr>
          <p:cNvPr id="4" name="Title 1"/>
          <p:cNvSpPr txBox="1">
            <a:spLocks/>
          </p:cNvSpPr>
          <p:nvPr/>
        </p:nvSpPr>
        <p:spPr bwMode="auto">
          <a:xfrm>
            <a:off x="480646" y="3048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b="1" u="sng" kern="0" dirty="0"/>
          </a:p>
        </p:txBody>
      </p:sp>
    </p:spTree>
    <p:extLst>
      <p:ext uri="{BB962C8B-B14F-4D97-AF65-F5344CB8AC3E}">
        <p14:creationId xmlns:p14="http://schemas.microsoft.com/office/powerpoint/2010/main" val="7739180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646" y="2590800"/>
            <a:ext cx="8305800" cy="1219200"/>
          </a:xfrm>
        </p:spPr>
        <p:txBody>
          <a:bodyPr/>
          <a:lstStyle/>
          <a:p>
            <a:pPr algn="ctr"/>
            <a:r>
              <a:rPr lang="en-US" sz="2800" b="1" dirty="0" smtClean="0"/>
              <a:t>What are the risks children face in the community?</a:t>
            </a:r>
            <a:endParaRPr lang="en-US" sz="2800" b="1" dirty="0"/>
          </a:p>
        </p:txBody>
      </p:sp>
      <p:sp>
        <p:nvSpPr>
          <p:cNvPr id="5" name="Title 1"/>
          <p:cNvSpPr txBox="1">
            <a:spLocks/>
          </p:cNvSpPr>
          <p:nvPr/>
        </p:nvSpPr>
        <p:spPr bwMode="auto">
          <a:xfrm>
            <a:off x="457200" y="4572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b="1" u="sng" kern="0" dirty="0"/>
          </a:p>
        </p:txBody>
      </p:sp>
    </p:spTree>
    <p:extLst>
      <p:ext uri="{BB962C8B-B14F-4D97-AF65-F5344CB8AC3E}">
        <p14:creationId xmlns:p14="http://schemas.microsoft.com/office/powerpoint/2010/main" val="1707803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pPr lvl="0"/>
            <a:r>
              <a:rPr lang="en-US" b="1" u="sng" dirty="0" smtClean="0"/>
              <a:t>Important </a:t>
            </a:r>
            <a:r>
              <a:rPr lang="en-US" b="1" u="sng" dirty="0"/>
              <a:t>safety rules for </a:t>
            </a:r>
            <a:r>
              <a:rPr lang="en-US" b="1" u="sng" dirty="0" smtClean="0"/>
              <a:t>teens</a:t>
            </a:r>
            <a:r>
              <a:rPr lang="en-US" dirty="0"/>
              <a:t/>
            </a:r>
            <a:br>
              <a:rPr lang="en-US" dirty="0"/>
            </a:br>
            <a:endParaRPr lang="en-US" dirty="0"/>
          </a:p>
        </p:txBody>
      </p:sp>
      <p:sp>
        <p:nvSpPr>
          <p:cNvPr id="3" name="Content Placeholder 2"/>
          <p:cNvSpPr>
            <a:spLocks noGrp="1"/>
          </p:cNvSpPr>
          <p:nvPr>
            <p:ph sz="half" idx="1"/>
          </p:nvPr>
        </p:nvSpPr>
        <p:spPr>
          <a:xfrm>
            <a:off x="457200" y="1536700"/>
            <a:ext cx="8229600" cy="4254500"/>
          </a:xfrm>
        </p:spPr>
        <p:txBody>
          <a:bodyPr/>
          <a:lstStyle/>
          <a:p>
            <a:pPr marL="457200" lvl="0" indent="-457200">
              <a:buFont typeface="Arial" charset="0"/>
              <a:buChar char="•"/>
            </a:pPr>
            <a:r>
              <a:rPr lang="en-US" dirty="0"/>
              <a:t>Walking in pairs to the latrines or walking with a trusted adult at night. </a:t>
            </a:r>
          </a:p>
          <a:p>
            <a:pPr marL="457200" lvl="0" indent="-457200">
              <a:buFont typeface="Arial" charset="0"/>
              <a:buChar char="•"/>
            </a:pPr>
            <a:r>
              <a:rPr lang="en-US" dirty="0"/>
              <a:t>Walking in pairs or groups of children to and from </a:t>
            </a:r>
            <a:r>
              <a:rPr lang="en-US" dirty="0" smtClean="0"/>
              <a:t>school. (If </a:t>
            </a:r>
            <a:r>
              <a:rPr lang="en-US" dirty="0"/>
              <a:t>a parent is </a:t>
            </a:r>
            <a:r>
              <a:rPr lang="en-US" dirty="0" smtClean="0"/>
              <a:t>available, </a:t>
            </a:r>
            <a:r>
              <a:rPr lang="en-US" dirty="0"/>
              <a:t>they could also accompany </a:t>
            </a:r>
            <a:r>
              <a:rPr lang="en-US" dirty="0" smtClean="0"/>
              <a:t>the children.) </a:t>
            </a:r>
            <a:endParaRPr lang="en-US" dirty="0"/>
          </a:p>
          <a:p>
            <a:pPr marL="457200" lvl="0" indent="-457200">
              <a:buFont typeface="Arial" charset="0"/>
              <a:buChar char="•"/>
            </a:pPr>
            <a:r>
              <a:rPr lang="en-US" dirty="0"/>
              <a:t>Yelling for help if </a:t>
            </a:r>
            <a:r>
              <a:rPr lang="en-US" dirty="0" smtClean="0"/>
              <a:t>children are </a:t>
            </a:r>
            <a:r>
              <a:rPr lang="en-US" dirty="0"/>
              <a:t>in danger of physical or sexual violence </a:t>
            </a:r>
          </a:p>
          <a:p>
            <a:pPr marL="457200" indent="-457200">
              <a:buFont typeface="Arial" charset="0"/>
              <a:buChar char="•"/>
            </a:pPr>
            <a:r>
              <a:rPr lang="en-US" dirty="0"/>
              <a:t>If </a:t>
            </a:r>
            <a:r>
              <a:rPr lang="en-US" dirty="0" smtClean="0"/>
              <a:t>children see </a:t>
            </a:r>
            <a:r>
              <a:rPr lang="en-US" dirty="0"/>
              <a:t>someone being bullied or hurt, </a:t>
            </a:r>
            <a:r>
              <a:rPr lang="en-US" dirty="0" smtClean="0"/>
              <a:t>they should tell </a:t>
            </a:r>
            <a:r>
              <a:rPr lang="en-US" dirty="0"/>
              <a:t>an adult </a:t>
            </a:r>
            <a:r>
              <a:rPr lang="en-US" dirty="0" smtClean="0"/>
              <a:t>and seek help.</a:t>
            </a:r>
            <a:endParaRPr lang="en-US" dirty="0"/>
          </a:p>
        </p:txBody>
      </p:sp>
    </p:spTree>
    <p:extLst>
      <p:ext uri="{BB962C8B-B14F-4D97-AF65-F5344CB8AC3E}">
        <p14:creationId xmlns:p14="http://schemas.microsoft.com/office/powerpoint/2010/main" val="503027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u="sng" dirty="0" smtClean="0"/>
              <a:t>Strategies to reduce the risk of violence in the home</a:t>
            </a:r>
            <a:endParaRPr lang="en-US" b="1" u="sng" dirty="0"/>
          </a:p>
        </p:txBody>
      </p:sp>
      <p:sp>
        <p:nvSpPr>
          <p:cNvPr id="3" name="Content Placeholder 2"/>
          <p:cNvSpPr>
            <a:spLocks noGrp="1"/>
          </p:cNvSpPr>
          <p:nvPr>
            <p:ph idx="1"/>
          </p:nvPr>
        </p:nvSpPr>
        <p:spPr/>
        <p:txBody>
          <a:bodyPr/>
          <a:lstStyle/>
          <a:p>
            <a:pPr lvl="1">
              <a:buFont typeface="Arial"/>
              <a:buChar char="•"/>
            </a:pPr>
            <a:r>
              <a:rPr lang="en-US" sz="2000" dirty="0"/>
              <a:t>Listening</a:t>
            </a:r>
          </a:p>
          <a:p>
            <a:pPr lvl="1">
              <a:buFont typeface="Arial"/>
              <a:buChar char="•"/>
            </a:pPr>
            <a:r>
              <a:rPr lang="en-US" sz="2000" dirty="0"/>
              <a:t>Believing</a:t>
            </a:r>
          </a:p>
          <a:p>
            <a:pPr lvl="1">
              <a:buFont typeface="Arial"/>
              <a:buChar char="•"/>
            </a:pPr>
            <a:r>
              <a:rPr lang="en-US" sz="2000" dirty="0"/>
              <a:t>Taking time to talk with </a:t>
            </a:r>
            <a:r>
              <a:rPr lang="en-US" sz="2000" dirty="0" smtClean="0"/>
              <a:t>teenagers on </a:t>
            </a:r>
            <a:r>
              <a:rPr lang="en-US" sz="2000" dirty="0"/>
              <a:t>a daily basis</a:t>
            </a:r>
          </a:p>
          <a:p>
            <a:pPr lvl="1">
              <a:buFont typeface="Arial"/>
              <a:buChar char="•"/>
            </a:pPr>
            <a:r>
              <a:rPr lang="en-US" sz="2000" dirty="0"/>
              <a:t>Knowing what makes </a:t>
            </a:r>
            <a:r>
              <a:rPr lang="en-US" sz="2000" dirty="0" smtClean="0"/>
              <a:t>teenagers feel </a:t>
            </a:r>
            <a:r>
              <a:rPr lang="en-US" sz="2000" dirty="0"/>
              <a:t>unsafe </a:t>
            </a:r>
          </a:p>
          <a:p>
            <a:pPr lvl="1">
              <a:buFont typeface="Arial"/>
              <a:buChar char="•"/>
            </a:pPr>
            <a:r>
              <a:rPr lang="en-US" sz="2000" dirty="0" smtClean="0"/>
              <a:t>Paying </a:t>
            </a:r>
            <a:r>
              <a:rPr lang="en-US" sz="2000" dirty="0"/>
              <a:t>attention to the clues </a:t>
            </a:r>
            <a:r>
              <a:rPr lang="en-US" sz="2000" dirty="0" smtClean="0"/>
              <a:t>a child may </a:t>
            </a:r>
            <a:r>
              <a:rPr lang="en-US" sz="2000" dirty="0"/>
              <a:t>be sending </a:t>
            </a:r>
            <a:r>
              <a:rPr lang="en-US" sz="2000" dirty="0" smtClean="0"/>
              <a:t>that they are being </a:t>
            </a:r>
            <a:r>
              <a:rPr lang="en-US" sz="2000" dirty="0"/>
              <a:t>hurt</a:t>
            </a:r>
          </a:p>
          <a:p>
            <a:pPr lvl="1">
              <a:buFont typeface="Arial"/>
              <a:buChar char="•"/>
            </a:pPr>
            <a:r>
              <a:rPr lang="en-US" sz="2000" dirty="0"/>
              <a:t>Not tolerating violence between any family members</a:t>
            </a:r>
          </a:p>
          <a:p>
            <a:pPr lvl="1">
              <a:buFont typeface="Arial"/>
              <a:buChar char="•"/>
            </a:pPr>
            <a:r>
              <a:rPr lang="en-US" sz="2000" dirty="0"/>
              <a:t>Keeping adult arguments and issues away from </a:t>
            </a:r>
            <a:r>
              <a:rPr lang="en-US" sz="2000" dirty="0" smtClean="0"/>
              <a:t>children</a:t>
            </a:r>
            <a:endParaRPr lang="en-US" dirty="0"/>
          </a:p>
        </p:txBody>
      </p:sp>
    </p:spTree>
    <p:extLst>
      <p:ext uri="{BB962C8B-B14F-4D97-AF65-F5344CB8AC3E}">
        <p14:creationId xmlns:p14="http://schemas.microsoft.com/office/powerpoint/2010/main" val="30093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57400"/>
            <a:ext cx="8305800" cy="1219200"/>
          </a:xfrm>
        </p:spPr>
        <p:txBody>
          <a:bodyPr/>
          <a:lstStyle/>
          <a:p>
            <a:r>
              <a:rPr lang="en-US" sz="2400" dirty="0" smtClean="0"/>
              <a:t>Use the STEP problem-solving process</a:t>
            </a:r>
            <a:br>
              <a:rPr lang="en-US" sz="2400" dirty="0" smtClean="0"/>
            </a:br>
            <a:r>
              <a:rPr lang="en-US" sz="2400" dirty="0" smtClean="0"/>
              <a:t/>
            </a:r>
            <a:br>
              <a:rPr lang="en-US" sz="2400" dirty="0" smtClean="0"/>
            </a:br>
            <a:r>
              <a:rPr lang="en-US" sz="2400" b="1" dirty="0"/>
              <a:t>S</a:t>
            </a:r>
            <a:r>
              <a:rPr lang="en-US" sz="2400" b="1" dirty="0" smtClean="0"/>
              <a:t>cenario</a:t>
            </a:r>
            <a:r>
              <a:rPr lang="en-US" sz="2400" dirty="0" smtClean="0"/>
              <a:t> </a:t>
            </a:r>
            <a:r>
              <a:rPr lang="en-US" sz="2400" dirty="0"/>
              <a:t>– Ahmed/Timothy knows that </a:t>
            </a:r>
            <a:r>
              <a:rPr lang="en-US" sz="2400" dirty="0" smtClean="0"/>
              <a:t>some other </a:t>
            </a:r>
            <a:r>
              <a:rPr lang="en-US" sz="2400" dirty="0"/>
              <a:t>boys </a:t>
            </a:r>
            <a:r>
              <a:rPr lang="en-US" sz="2400" dirty="0" smtClean="0"/>
              <a:t>are harassing </a:t>
            </a:r>
            <a:r>
              <a:rPr lang="en-US" sz="2400" dirty="0"/>
              <a:t>some younger children on the way to school. </a:t>
            </a:r>
            <a:r>
              <a:rPr lang="en-US" sz="2400" dirty="0" smtClean="0"/>
              <a:t>Ahmed/Timothy sometimes </a:t>
            </a:r>
            <a:r>
              <a:rPr lang="en-US" sz="2400" dirty="0"/>
              <a:t>hangs around with these boys and lately they have </a:t>
            </a:r>
            <a:r>
              <a:rPr lang="en-US" sz="2400" dirty="0" smtClean="0"/>
              <a:t>been pressuring </a:t>
            </a:r>
            <a:r>
              <a:rPr lang="en-US" sz="2400" dirty="0"/>
              <a:t>him to bully and harass these younger children too. Ahmed/</a:t>
            </a:r>
            <a:br>
              <a:rPr lang="en-US" sz="2400" dirty="0"/>
            </a:br>
            <a:r>
              <a:rPr lang="en-US" sz="2400" dirty="0"/>
              <a:t>Timothy knows that he is not comfortable participating in the </a:t>
            </a:r>
            <a:r>
              <a:rPr lang="en-US" sz="2400" dirty="0" smtClean="0"/>
              <a:t>harassment, but </a:t>
            </a:r>
            <a:r>
              <a:rPr lang="en-US" sz="2400" dirty="0"/>
              <a:t>he is not sure what to do.</a:t>
            </a:r>
            <a:r>
              <a:rPr lang="en-US" dirty="0" smtClean="0"/>
              <a:t/>
            </a:r>
            <a:br>
              <a:rPr lang="en-US" dirty="0" smtClean="0"/>
            </a:br>
            <a:r>
              <a:rPr lang="en-US" dirty="0" smtClean="0"/>
              <a:t/>
            </a:r>
            <a:br>
              <a:rPr lang="en-US" dirty="0" smtClean="0"/>
            </a:br>
            <a:r>
              <a:rPr lang="en-US" dirty="0"/>
              <a:t/>
            </a:r>
            <a:br>
              <a:rPr lang="en-US" dirty="0"/>
            </a:br>
            <a:endParaRPr lang="en-US" dirty="0"/>
          </a:p>
        </p:txBody>
      </p:sp>
      <p:sp>
        <p:nvSpPr>
          <p:cNvPr id="3" name="Rectangle 2"/>
          <p:cNvSpPr/>
          <p:nvPr/>
        </p:nvSpPr>
        <p:spPr>
          <a:xfrm>
            <a:off x="304800" y="533400"/>
            <a:ext cx="7924800" cy="1200329"/>
          </a:xfrm>
          <a:prstGeom prst="rect">
            <a:avLst/>
          </a:prstGeom>
        </p:spPr>
        <p:txBody>
          <a:bodyPr wrap="square">
            <a:spAutoFit/>
          </a:bodyPr>
          <a:lstStyle/>
          <a:p>
            <a:r>
              <a:rPr lang="en-US" sz="3600" b="1" u="sng" dirty="0" smtClean="0">
                <a:latin typeface="+mn-lt"/>
              </a:rPr>
              <a:t>Role-play for skills </a:t>
            </a:r>
            <a:r>
              <a:rPr lang="en-US" sz="3600" b="1" u="sng" dirty="0">
                <a:latin typeface="+mn-lt"/>
              </a:rPr>
              <a:t>practice: Helping adolescents problem-solve</a:t>
            </a:r>
          </a:p>
        </p:txBody>
      </p:sp>
    </p:spTree>
    <p:extLst>
      <p:ext uri="{BB962C8B-B14F-4D97-AF65-F5344CB8AC3E}">
        <p14:creationId xmlns:p14="http://schemas.microsoft.com/office/powerpoint/2010/main" val="835545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100" y="457200"/>
            <a:ext cx="8305800" cy="1219200"/>
          </a:xfrm>
        </p:spPr>
        <p:txBody>
          <a:bodyPr/>
          <a:lstStyle/>
          <a:p>
            <a:r>
              <a:rPr lang="en-US" b="1" u="sng" dirty="0" smtClean="0"/>
              <a:t>Key facilitation skills</a:t>
            </a:r>
            <a:endParaRPr lang="en-US" b="1" u="sng" dirty="0"/>
          </a:p>
        </p:txBody>
      </p:sp>
      <p:sp>
        <p:nvSpPr>
          <p:cNvPr id="3" name="Content Placeholder 2"/>
          <p:cNvSpPr>
            <a:spLocks noGrp="1"/>
          </p:cNvSpPr>
          <p:nvPr>
            <p:ph sz="half" idx="1"/>
          </p:nvPr>
        </p:nvSpPr>
        <p:spPr>
          <a:xfrm>
            <a:off x="444500" y="1689100"/>
            <a:ext cx="7543800" cy="3886200"/>
          </a:xfrm>
        </p:spPr>
        <p:txBody>
          <a:bodyPr/>
          <a:lstStyle/>
          <a:p>
            <a:pPr marL="457200" lvl="0" indent="-457200">
              <a:buFont typeface="Arial" charset="0"/>
              <a:buChar char="•"/>
            </a:pPr>
            <a:r>
              <a:rPr lang="en-US" sz="3200" dirty="0"/>
              <a:t>Creating helping relationships </a:t>
            </a:r>
          </a:p>
          <a:p>
            <a:pPr marL="457200" lvl="0" indent="-457200">
              <a:buFont typeface="Arial" charset="0"/>
              <a:buChar char="•"/>
            </a:pPr>
            <a:r>
              <a:rPr lang="en-US" sz="3200" dirty="0"/>
              <a:t>Listening actively and reflectively </a:t>
            </a:r>
          </a:p>
          <a:p>
            <a:pPr marL="457200" lvl="0" indent="-457200">
              <a:buFont typeface="Arial" charset="0"/>
              <a:buChar char="•"/>
            </a:pPr>
            <a:r>
              <a:rPr lang="en-US" sz="3200" dirty="0"/>
              <a:t>Asking open-ended questions </a:t>
            </a:r>
          </a:p>
          <a:p>
            <a:pPr marL="457200" lvl="0" indent="-457200">
              <a:buFont typeface="Arial" charset="0"/>
              <a:buChar char="•"/>
            </a:pPr>
            <a:r>
              <a:rPr lang="en-US" sz="3200" dirty="0"/>
              <a:t>Affirming and validating parents </a:t>
            </a:r>
          </a:p>
          <a:p>
            <a:endParaRPr lang="en-US" dirty="0"/>
          </a:p>
        </p:txBody>
      </p:sp>
    </p:spTree>
    <p:extLst>
      <p:ext uri="{BB962C8B-B14F-4D97-AF65-F5344CB8AC3E}">
        <p14:creationId xmlns:p14="http://schemas.microsoft.com/office/powerpoint/2010/main" val="17333363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itle 1"/>
          <p:cNvSpPr>
            <a:spLocks noGrp="1"/>
          </p:cNvSpPr>
          <p:nvPr>
            <p:ph type="title"/>
          </p:nvPr>
        </p:nvSpPr>
        <p:spPr>
          <a:xfrm>
            <a:off x="468923" y="609600"/>
            <a:ext cx="8305800" cy="1219200"/>
          </a:xfrm>
        </p:spPr>
        <p:txBody>
          <a:bodyPr/>
          <a:lstStyle/>
          <a:p>
            <a:r>
              <a:rPr lang="en-US" b="1" u="sng" dirty="0" smtClean="0"/>
              <a:t>Creating a helping relationship</a:t>
            </a:r>
            <a:endParaRPr lang="en-US" b="1" u="sng" dirty="0">
              <a:latin typeface="Arial" charset="0"/>
              <a:ea typeface="MS PGothic" charset="0"/>
            </a:endParaRPr>
          </a:p>
        </p:txBody>
      </p:sp>
      <p:sp>
        <p:nvSpPr>
          <p:cNvPr id="3" name="Content Placeholder 2"/>
          <p:cNvSpPr>
            <a:spLocks noGrp="1"/>
          </p:cNvSpPr>
          <p:nvPr>
            <p:ph idx="1"/>
          </p:nvPr>
        </p:nvSpPr>
        <p:spPr>
          <a:xfrm>
            <a:off x="498231" y="1447800"/>
            <a:ext cx="8305800" cy="3429000"/>
          </a:xfrm>
        </p:spPr>
        <p:txBody>
          <a:bodyPr/>
          <a:lstStyle/>
          <a:p>
            <a:pPr marL="349250" algn="ctr">
              <a:defRPr/>
            </a:pPr>
            <a:r>
              <a:rPr lang="en-US" b="1" i="1" dirty="0">
                <a:latin typeface="Arial" charset="0"/>
                <a:ea typeface="MS PGothic" charset="0"/>
              </a:rPr>
              <a:t>Relationships </a:t>
            </a:r>
            <a:r>
              <a:rPr lang="en-US" b="1" i="1" dirty="0" smtClean="0">
                <a:latin typeface="Arial" charset="0"/>
                <a:ea typeface="MS PGothic" charset="0"/>
              </a:rPr>
              <a:t>matter</a:t>
            </a:r>
            <a:r>
              <a:rPr lang="en-US" b="1" i="1" dirty="0">
                <a:latin typeface="Arial" charset="0"/>
                <a:ea typeface="MS PGothic" charset="0"/>
              </a:rPr>
              <a:t>! </a:t>
            </a:r>
            <a:endParaRPr lang="en-US" b="1" i="1" dirty="0" smtClean="0">
              <a:latin typeface="Arial" charset="0"/>
              <a:ea typeface="MS PGothic" charset="0"/>
            </a:endParaRPr>
          </a:p>
          <a:p>
            <a:pPr marL="349250" algn="ctr">
              <a:lnSpc>
                <a:spcPct val="150000"/>
              </a:lnSpc>
              <a:defRPr/>
            </a:pPr>
            <a:endParaRPr lang="en-US" dirty="0" smtClean="0">
              <a:latin typeface="Arial" charset="0"/>
              <a:ea typeface="MS PGothic" charset="0"/>
            </a:endParaRPr>
          </a:p>
          <a:p>
            <a:pPr marL="463550" indent="-457200">
              <a:lnSpc>
                <a:spcPct val="150000"/>
              </a:lnSpc>
              <a:buFont typeface="Arial" panose="020B0604020202020204" pitchFamily="34" charset="0"/>
              <a:buChar char="•"/>
              <a:defRPr/>
            </a:pPr>
            <a:r>
              <a:rPr lang="en-US" dirty="0" smtClean="0"/>
              <a:t>Respect</a:t>
            </a:r>
            <a:endParaRPr lang="en-US" dirty="0"/>
          </a:p>
          <a:p>
            <a:pPr marL="463550" indent="-457200">
              <a:lnSpc>
                <a:spcPct val="150000"/>
              </a:lnSpc>
              <a:buFont typeface="Arial" panose="020B0604020202020204" pitchFamily="34" charset="0"/>
              <a:buChar char="•"/>
              <a:defRPr/>
            </a:pPr>
            <a:r>
              <a:rPr lang="en-US" dirty="0" smtClean="0"/>
              <a:t>Empathy</a:t>
            </a:r>
            <a:endParaRPr lang="en-US" dirty="0"/>
          </a:p>
          <a:p>
            <a:pPr marL="463550" indent="-457200">
              <a:lnSpc>
                <a:spcPct val="150000"/>
              </a:lnSpc>
              <a:buFont typeface="Arial" panose="020B0604020202020204" pitchFamily="34" charset="0"/>
              <a:buChar char="•"/>
              <a:defRPr/>
            </a:pPr>
            <a:r>
              <a:rPr lang="en-US" dirty="0" smtClean="0"/>
              <a:t>Genuineness</a:t>
            </a:r>
            <a:endParaRPr lang="en-US" dirty="0"/>
          </a:p>
          <a:p>
            <a:pPr marL="463550" indent="-457200">
              <a:lnSpc>
                <a:spcPct val="150000"/>
              </a:lnSpc>
              <a:buFont typeface="Arial" panose="020B0604020202020204" pitchFamily="34" charset="0"/>
              <a:buChar char="•"/>
              <a:defRPr/>
            </a:pPr>
            <a:r>
              <a:rPr lang="en-US" dirty="0"/>
              <a:t>Humility</a:t>
            </a:r>
          </a:p>
          <a:p>
            <a:pPr marL="349250">
              <a:defRPr/>
            </a:pPr>
            <a:endParaRPr lang="en-US" dirty="0" smtClean="0"/>
          </a:p>
        </p:txBody>
      </p:sp>
    </p:spTree>
    <p:extLst>
      <p:ext uri="{BB962C8B-B14F-4D97-AF65-F5344CB8AC3E}">
        <p14:creationId xmlns:p14="http://schemas.microsoft.com/office/powerpoint/2010/main" val="1431049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smtClean="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a:t>
            </a:r>
            <a:r>
              <a:rPr lang="en-US" sz="2200" dirty="0" smtClean="0">
                <a:latin typeface="+mn-lt"/>
                <a:ea typeface="MS PGothic" pitchFamily="34" charset="-128"/>
                <a:cs typeface="MS PGothic" charset="0"/>
              </a:rPr>
              <a:t>We will </a:t>
            </a:r>
            <a:r>
              <a:rPr lang="en-US" sz="2200" dirty="0">
                <a:latin typeface="+mn-lt"/>
                <a:ea typeface="MS PGothic" pitchFamily="34" charset="-128"/>
                <a:cs typeface="MS PGothic" charset="0"/>
              </a:rPr>
              <a:t>throw </a:t>
            </a:r>
            <a:r>
              <a:rPr lang="en-US" sz="2200" dirty="0" smtClean="0">
                <a:latin typeface="+mn-lt"/>
                <a:ea typeface="MS PGothic" pitchFamily="34" charset="-128"/>
                <a:cs typeface="MS PGothic" charset="0"/>
              </a:rPr>
              <a:t>the ball to </a:t>
            </a:r>
            <a:r>
              <a:rPr lang="en-US" sz="2200" dirty="0">
                <a:latin typeface="+mn-lt"/>
                <a:ea typeface="MS PGothic" pitchFamily="34" charset="-128"/>
                <a:cs typeface="MS PGothic" charset="0"/>
              </a:rPr>
              <a:t>each other</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Each </a:t>
            </a:r>
            <a:r>
              <a:rPr lang="en-US" sz="2200" dirty="0">
                <a:latin typeface="+mn-lt"/>
                <a:ea typeface="MS PGothic" pitchFamily="34" charset="-128"/>
                <a:cs typeface="MS PGothic" charset="0"/>
              </a:rPr>
              <a:t>person who catches the ball will say one thing he or she </a:t>
            </a:r>
            <a:r>
              <a:rPr lang="en-US" sz="2200" dirty="0" smtClean="0">
                <a:latin typeface="+mn-lt"/>
                <a:ea typeface="MS PGothic" pitchFamily="34" charset="-128"/>
                <a:cs typeface="MS PGothic" charset="0"/>
              </a:rPr>
              <a:t>remembers from </a:t>
            </a:r>
            <a:r>
              <a:rPr lang="en-US" sz="2200" dirty="0">
                <a:latin typeface="+mn-lt"/>
                <a:ea typeface="MS PGothic" pitchFamily="34" charset="-128"/>
                <a:cs typeface="MS PGothic" charset="0"/>
              </a:rPr>
              <a:t>yesterday. Then they will throw the ball to someone else</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This </a:t>
            </a:r>
            <a:r>
              <a:rPr lang="en-US" sz="2200" dirty="0">
                <a:latin typeface="+mn-lt"/>
                <a:ea typeface="MS PGothic" pitchFamily="34" charset="-128"/>
                <a:cs typeface="MS PGothic" charset="0"/>
              </a:rPr>
              <a:t>exercise will help us all remember the key points from the </a:t>
            </a:r>
            <a:r>
              <a:rPr lang="en-US" sz="2200" dirty="0" smtClean="0">
                <a:latin typeface="+mn-lt"/>
                <a:ea typeface="MS PGothic" pitchFamily="34" charset="-128"/>
                <a:cs typeface="MS PGothic" charset="0"/>
              </a:rPr>
              <a:t>previous day</a:t>
            </a:r>
            <a:r>
              <a:rPr lang="en-US" sz="2200" dirty="0">
                <a:latin typeface="+mn-lt"/>
                <a:ea typeface="MS PGothic" pitchFamily="34" charset="-128"/>
                <a:cs typeface="MS PGothic" charset="0"/>
              </a:rPr>
              <a:t>. Repetition helps improve memory!</a:t>
            </a:r>
          </a:p>
        </p:txBody>
      </p:sp>
    </p:spTree>
    <p:extLst>
      <p:ext uri="{BB962C8B-B14F-4D97-AF65-F5344CB8AC3E}">
        <p14:creationId xmlns:p14="http://schemas.microsoft.com/office/powerpoint/2010/main" val="31081130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Font typeface="Arial" panose="020B0604020202020204" pitchFamily="34" charset="0"/>
              <a:buChar char="•"/>
              <a:defRPr/>
            </a:pPr>
            <a:r>
              <a:rPr lang="en-US" sz="2400" dirty="0" smtClean="0"/>
              <a:t>Form four small group</a:t>
            </a:r>
          </a:p>
          <a:p>
            <a:pPr>
              <a:buFont typeface="Arial" panose="020B0604020202020204" pitchFamily="34" charset="0"/>
              <a:buChar char="•"/>
              <a:defRPr/>
            </a:pPr>
            <a:r>
              <a:rPr lang="en-US" sz="2400" dirty="0" smtClean="0"/>
              <a:t>Each group will get one of the 4 skills</a:t>
            </a:r>
          </a:p>
          <a:p>
            <a:pPr>
              <a:buFont typeface="Arial" panose="020B0604020202020204" pitchFamily="34" charset="0"/>
              <a:buChar char="•"/>
              <a:defRPr/>
            </a:pPr>
            <a:r>
              <a:rPr lang="en-US" sz="2400" dirty="0" smtClean="0"/>
              <a:t>List ways to you can apply these skills when you deliver the Parenting Skills sessions.</a:t>
            </a:r>
          </a:p>
          <a:p>
            <a:pPr>
              <a:buFont typeface="Arial" panose="020B0604020202020204" pitchFamily="34" charset="0"/>
              <a:buChar char="•"/>
              <a:defRPr/>
            </a:pPr>
            <a:r>
              <a:rPr lang="en-US" sz="2400" dirty="0" smtClean="0"/>
              <a:t>You have 10 minutes</a:t>
            </a:r>
          </a:p>
          <a:p>
            <a:pPr>
              <a:buFont typeface="Arial" panose="020B0604020202020204" pitchFamily="34" charset="0"/>
              <a:buChar char="•"/>
              <a:defRPr/>
            </a:pPr>
            <a:r>
              <a:rPr lang="en-US" sz="2400" dirty="0" smtClean="0"/>
              <a:t>Present your work to the whole group</a:t>
            </a:r>
          </a:p>
          <a:p>
            <a:pPr>
              <a:buFont typeface="Arial" panose="020B0604020202020204" pitchFamily="34" charset="0"/>
              <a:buChar char="•"/>
              <a:defRPr/>
            </a:pPr>
            <a:endParaRPr lang="en-US" sz="2400" dirty="0" smtClean="0"/>
          </a:p>
          <a:p>
            <a:pPr>
              <a:buFont typeface="Arial" panose="020B0604020202020204" pitchFamily="34" charset="0"/>
              <a:buChar char="•"/>
              <a:defRPr/>
            </a:pPr>
            <a:endParaRPr lang="en-US" sz="2400" dirty="0" smtClean="0"/>
          </a:p>
          <a:p>
            <a:pPr>
              <a:buFont typeface="Arial" panose="020B0604020202020204" pitchFamily="34" charset="0"/>
              <a:buChar char="•"/>
              <a:defRPr/>
            </a:pPr>
            <a:endParaRPr lang="en-US" sz="1400" dirty="0"/>
          </a:p>
          <a:p>
            <a:pPr>
              <a:buFont typeface="Arial" panose="020B0604020202020204" pitchFamily="34" charset="0"/>
              <a:buChar char="•"/>
              <a:defRPr/>
            </a:pPr>
            <a:endParaRPr lang="en-US" sz="1400" dirty="0" smtClean="0"/>
          </a:p>
          <a:p>
            <a:pPr>
              <a:buFont typeface="Arial" panose="020B0604020202020204" pitchFamily="34" charset="0"/>
              <a:buChar char="•"/>
              <a:defRPr/>
            </a:pPr>
            <a:endParaRPr lang="en-US" sz="1400" dirty="0"/>
          </a:p>
          <a:p>
            <a:pPr marL="457200" indent="-457200">
              <a:buFont typeface="Arial" panose="020B0604020202020204" pitchFamily="34" charset="0"/>
              <a:buChar char="•"/>
              <a:defRPr/>
            </a:pPr>
            <a:endParaRPr lang="en-US" dirty="0"/>
          </a:p>
          <a:p>
            <a:pPr marL="457200" indent="-457200">
              <a:buFont typeface="Arial" panose="020B0604020202020204" pitchFamily="34" charset="0"/>
              <a:buChar char="•"/>
              <a:defRPr/>
            </a:pPr>
            <a:endParaRPr lang="en-US" dirty="0"/>
          </a:p>
        </p:txBody>
      </p:sp>
      <p:sp>
        <p:nvSpPr>
          <p:cNvPr id="2" name="Title 1"/>
          <p:cNvSpPr>
            <a:spLocks noGrp="1"/>
          </p:cNvSpPr>
          <p:nvPr>
            <p:ph type="title"/>
          </p:nvPr>
        </p:nvSpPr>
        <p:spPr>
          <a:xfrm>
            <a:off x="474785" y="609600"/>
            <a:ext cx="8305800" cy="1219200"/>
          </a:xfrm>
        </p:spPr>
        <p:txBody>
          <a:bodyPr/>
          <a:lstStyle/>
          <a:p>
            <a:r>
              <a:rPr lang="en-US" b="1" u="sng" dirty="0" smtClean="0"/>
              <a:t>Group work: </a:t>
            </a:r>
            <a:r>
              <a:rPr lang="en-US" b="1" u="sng" dirty="0"/>
              <a:t>Creating a helping relationship</a:t>
            </a:r>
          </a:p>
        </p:txBody>
      </p:sp>
    </p:spTree>
    <p:extLst>
      <p:ext uri="{BB962C8B-B14F-4D97-AF65-F5344CB8AC3E}">
        <p14:creationId xmlns:p14="http://schemas.microsoft.com/office/powerpoint/2010/main" val="8260492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305800" cy="1219200"/>
          </a:xfrm>
        </p:spPr>
        <p:txBody>
          <a:bodyPr/>
          <a:lstStyle/>
          <a:p>
            <a:r>
              <a:rPr lang="en-US" b="1" u="sng" dirty="0" smtClean="0"/>
              <a:t>Listening actively and reflectively</a:t>
            </a:r>
            <a:endParaRPr lang="en-US" b="1" u="sng" dirty="0"/>
          </a:p>
        </p:txBody>
      </p:sp>
      <p:sp>
        <p:nvSpPr>
          <p:cNvPr id="3" name="Content Placeholder 2"/>
          <p:cNvSpPr>
            <a:spLocks noGrp="1"/>
          </p:cNvSpPr>
          <p:nvPr>
            <p:ph sz="half" idx="1"/>
          </p:nvPr>
        </p:nvSpPr>
        <p:spPr>
          <a:xfrm>
            <a:off x="419100" y="1524000"/>
            <a:ext cx="7353300" cy="3810000"/>
          </a:xfrm>
        </p:spPr>
        <p:txBody>
          <a:bodyPr/>
          <a:lstStyle/>
          <a:p>
            <a:pPr marL="457200" lvl="0" indent="-457200">
              <a:buFont typeface="Arial" charset="0"/>
              <a:buChar char="•"/>
            </a:pPr>
            <a:r>
              <a:rPr lang="en-US" sz="2400" dirty="0"/>
              <a:t>Showing </a:t>
            </a:r>
            <a:r>
              <a:rPr lang="en-US" sz="2400" dirty="0" smtClean="0"/>
              <a:t>that you </a:t>
            </a:r>
            <a:r>
              <a:rPr lang="en-US" sz="2400" dirty="0"/>
              <a:t>hear and understand the person speaking by providing cues through body language</a:t>
            </a:r>
            <a:r>
              <a:rPr lang="en-US" sz="2400" dirty="0" smtClean="0"/>
              <a:t>.</a:t>
            </a:r>
          </a:p>
          <a:p>
            <a:pPr lvl="0"/>
            <a:endParaRPr lang="en-US" sz="2400" dirty="0"/>
          </a:p>
          <a:p>
            <a:pPr marL="457200" indent="-457200">
              <a:buFont typeface="Arial" charset="0"/>
              <a:buChar char="•"/>
            </a:pPr>
            <a:r>
              <a:rPr lang="en-US" sz="2400" dirty="0"/>
              <a:t>Reflecting the feelings and thoughts you hear by repeating them back in your own words, with a positive tone of voice. </a:t>
            </a:r>
          </a:p>
        </p:txBody>
      </p:sp>
    </p:spTree>
    <p:extLst>
      <p:ext uri="{BB962C8B-B14F-4D97-AF65-F5344CB8AC3E}">
        <p14:creationId xmlns:p14="http://schemas.microsoft.com/office/powerpoint/2010/main" val="6360582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Title 1"/>
          <p:cNvSpPr>
            <a:spLocks noGrp="1"/>
          </p:cNvSpPr>
          <p:nvPr>
            <p:ph type="title"/>
          </p:nvPr>
        </p:nvSpPr>
        <p:spPr>
          <a:xfrm>
            <a:off x="474785" y="457200"/>
            <a:ext cx="8305800" cy="1219200"/>
          </a:xfrm>
        </p:spPr>
        <p:txBody>
          <a:bodyPr/>
          <a:lstStyle/>
          <a:p>
            <a:r>
              <a:rPr lang="en-US" b="1" u="sng" dirty="0" smtClean="0">
                <a:latin typeface="Arial" charset="0"/>
                <a:ea typeface="MS PGothic" charset="0"/>
              </a:rPr>
              <a:t>Skills for active and reflective listening </a:t>
            </a:r>
            <a:endParaRPr lang="en-US" b="1" u="sng" dirty="0">
              <a:latin typeface="Arial" charset="0"/>
              <a:ea typeface="MS PGothic" charset="0"/>
            </a:endParaRPr>
          </a:p>
        </p:txBody>
      </p:sp>
      <p:graphicFrame>
        <p:nvGraphicFramePr>
          <p:cNvPr id="4" name="Diagram 3"/>
          <p:cNvGraphicFramePr/>
          <p:nvPr>
            <p:extLst/>
          </p:nvPr>
        </p:nvGraphicFramePr>
        <p:xfrm>
          <a:off x="838200" y="1066800"/>
          <a:ext cx="7239000" cy="5562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39315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412750" y="317500"/>
            <a:ext cx="8305800" cy="1219200"/>
          </a:xfrm>
        </p:spPr>
        <p:txBody>
          <a:bodyPr/>
          <a:lstStyle/>
          <a:p>
            <a:r>
              <a:rPr lang="en-US" b="1" u="sng" dirty="0"/>
              <a:t>Managing risk of harm</a:t>
            </a:r>
            <a:endParaRPr lang="en-US" sz="3200" b="1" u="sng" dirty="0">
              <a:latin typeface="Arial" charset="0"/>
              <a:ea typeface="MS PGothic" charset="0"/>
            </a:endParaRPr>
          </a:p>
        </p:txBody>
      </p:sp>
      <p:sp>
        <p:nvSpPr>
          <p:cNvPr id="29698" name="Content Placeholder 2"/>
          <p:cNvSpPr>
            <a:spLocks noGrp="1"/>
          </p:cNvSpPr>
          <p:nvPr>
            <p:ph idx="1"/>
          </p:nvPr>
        </p:nvSpPr>
        <p:spPr>
          <a:xfrm>
            <a:off x="457200" y="1524000"/>
            <a:ext cx="8305800" cy="4038600"/>
          </a:xfrm>
        </p:spPr>
        <p:txBody>
          <a:bodyPr/>
          <a:lstStyle/>
          <a:p>
            <a:pPr marL="0" indent="0" algn="ctr"/>
            <a:r>
              <a:rPr lang="en-US" sz="2000" dirty="0">
                <a:latin typeface="Arial" charset="0"/>
                <a:ea typeface="MS PGothic" charset="0"/>
              </a:rPr>
              <a:t>	</a:t>
            </a:r>
          </a:p>
        </p:txBody>
      </p:sp>
      <p:sp>
        <p:nvSpPr>
          <p:cNvPr id="29701" name="TextBox 4"/>
          <p:cNvSpPr txBox="1">
            <a:spLocks noChangeArrowheads="1"/>
          </p:cNvSpPr>
          <p:nvPr/>
        </p:nvSpPr>
        <p:spPr bwMode="auto">
          <a:xfrm>
            <a:off x="324223" y="1766789"/>
            <a:ext cx="8133978" cy="37240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r>
              <a:rPr lang="en-US" sz="2800" dirty="0" smtClean="0"/>
              <a:t>Cases to report:</a:t>
            </a:r>
          </a:p>
          <a:p>
            <a:endParaRPr lang="en-US" sz="2800" dirty="0" smtClean="0"/>
          </a:p>
          <a:p>
            <a:pPr marL="457200" indent="-457200">
              <a:lnSpc>
                <a:spcPct val="150000"/>
              </a:lnSpc>
              <a:buFont typeface="Arial" panose="020B0604020202020204" pitchFamily="34" charset="0"/>
              <a:buChar char="•"/>
            </a:pPr>
            <a:r>
              <a:rPr lang="en-US" dirty="0" smtClean="0"/>
              <a:t>Physical </a:t>
            </a:r>
            <a:r>
              <a:rPr lang="en-US" dirty="0"/>
              <a:t>abuse</a:t>
            </a:r>
          </a:p>
          <a:p>
            <a:pPr marL="457200" indent="-457200">
              <a:lnSpc>
                <a:spcPct val="150000"/>
              </a:lnSpc>
              <a:buFont typeface="Arial" panose="020B0604020202020204" pitchFamily="34" charset="0"/>
              <a:buChar char="•"/>
            </a:pPr>
            <a:r>
              <a:rPr lang="en-US" dirty="0" smtClean="0"/>
              <a:t>Sexual </a:t>
            </a:r>
            <a:r>
              <a:rPr lang="en-US" dirty="0"/>
              <a:t>abuse</a:t>
            </a:r>
          </a:p>
          <a:p>
            <a:pPr marL="457200" indent="-457200">
              <a:lnSpc>
                <a:spcPct val="150000"/>
              </a:lnSpc>
              <a:buFont typeface="Arial" panose="020B0604020202020204" pitchFamily="34" charset="0"/>
              <a:buChar char="•"/>
            </a:pPr>
            <a:r>
              <a:rPr lang="en-US" dirty="0" smtClean="0"/>
              <a:t>Neglect </a:t>
            </a:r>
            <a:r>
              <a:rPr lang="en-US" dirty="0"/>
              <a:t>(not being fed or clothed properly)</a:t>
            </a:r>
          </a:p>
          <a:p>
            <a:pPr marL="457200" indent="-457200">
              <a:lnSpc>
                <a:spcPct val="150000"/>
              </a:lnSpc>
              <a:buFont typeface="Arial" panose="020B0604020202020204" pitchFamily="34" charset="0"/>
              <a:buChar char="•"/>
            </a:pPr>
            <a:r>
              <a:rPr lang="en-US" dirty="0" smtClean="0"/>
              <a:t>Exploitation </a:t>
            </a:r>
            <a:r>
              <a:rPr lang="en-US" dirty="0"/>
              <a:t>(child labor or sexual exploitation)</a:t>
            </a:r>
          </a:p>
          <a:p>
            <a:pPr marL="457200" indent="-457200">
              <a:lnSpc>
                <a:spcPct val="150000"/>
              </a:lnSpc>
              <a:buFont typeface="Arial" panose="020B0604020202020204" pitchFamily="34" charset="0"/>
              <a:buChar char="•"/>
            </a:pPr>
            <a:r>
              <a:rPr lang="en-US" dirty="0" smtClean="0"/>
              <a:t>Intention </a:t>
            </a:r>
            <a:r>
              <a:rPr lang="en-US" dirty="0"/>
              <a:t>of self-harm (or harm to others)</a:t>
            </a:r>
          </a:p>
        </p:txBody>
      </p:sp>
    </p:spTree>
    <p:extLst>
      <p:ext uri="{BB962C8B-B14F-4D97-AF65-F5344CB8AC3E}">
        <p14:creationId xmlns:p14="http://schemas.microsoft.com/office/powerpoint/2010/main" val="174768535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Referring cases</a:t>
            </a:r>
            <a:endParaRPr lang="en-US" b="1" u="sng" dirty="0"/>
          </a:p>
        </p:txBody>
      </p:sp>
      <p:sp>
        <p:nvSpPr>
          <p:cNvPr id="3" name="TextBox 2"/>
          <p:cNvSpPr txBox="1"/>
          <p:nvPr/>
        </p:nvSpPr>
        <p:spPr>
          <a:xfrm>
            <a:off x="228600" y="1676400"/>
            <a:ext cx="8534400" cy="3662541"/>
          </a:xfrm>
          <a:prstGeom prst="rect">
            <a:avLst/>
          </a:prstGeom>
          <a:noFill/>
        </p:spPr>
        <p:txBody>
          <a:bodyPr wrap="square" rtlCol="0">
            <a:spAutoFit/>
          </a:bodyPr>
          <a:lstStyle/>
          <a:p>
            <a:r>
              <a:rPr lang="en-US" sz="2800" dirty="0" smtClean="0"/>
              <a:t>Cases should be referred to the appropriate service provider based on the referral pathway.</a:t>
            </a:r>
          </a:p>
          <a:p>
            <a:endParaRPr lang="en-US" sz="3200" dirty="0" smtClean="0"/>
          </a:p>
          <a:p>
            <a:r>
              <a:rPr lang="en-US" b="1" dirty="0" smtClean="0"/>
              <a:t>Important things to keep in mind:</a:t>
            </a:r>
          </a:p>
          <a:p>
            <a:pPr marL="457200" indent="-457200">
              <a:buFont typeface="Arial" panose="020B0604020202020204" pitchFamily="34" charset="0"/>
              <a:buChar char="•"/>
            </a:pPr>
            <a:r>
              <a:rPr lang="en-US" dirty="0" smtClean="0"/>
              <a:t>Ensure confidentiality</a:t>
            </a:r>
          </a:p>
          <a:p>
            <a:pPr marL="457200" indent="-457200">
              <a:buFont typeface="Arial" panose="020B0604020202020204" pitchFamily="34" charset="0"/>
              <a:buChar char="•"/>
            </a:pPr>
            <a:r>
              <a:rPr lang="en-US" dirty="0" smtClean="0"/>
              <a:t>Best interest of the child is priority</a:t>
            </a:r>
          </a:p>
          <a:p>
            <a:pPr marL="457200" indent="-457200">
              <a:buFont typeface="Arial" panose="020B0604020202020204" pitchFamily="34" charset="0"/>
              <a:buChar char="•"/>
            </a:pPr>
            <a:r>
              <a:rPr lang="en-US" dirty="0" smtClean="0"/>
              <a:t>Applicable country laws to be respected</a:t>
            </a:r>
          </a:p>
          <a:p>
            <a:pPr marL="457200" indent="-457200">
              <a:buFont typeface="Arial" panose="020B0604020202020204" pitchFamily="34" charset="0"/>
              <a:buChar char="•"/>
            </a:pPr>
            <a:r>
              <a:rPr lang="en-US" dirty="0" smtClean="0"/>
              <a:t>Do not act as child-protection case-workers. Your job is to make the appropriate referral.</a:t>
            </a:r>
          </a:p>
        </p:txBody>
      </p:sp>
    </p:spTree>
    <p:extLst>
      <p:ext uri="{BB962C8B-B14F-4D97-AF65-F5344CB8AC3E}">
        <p14:creationId xmlns:p14="http://schemas.microsoft.com/office/powerpoint/2010/main" val="202979571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37768169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351767923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6305" name="Title 1"/>
          <p:cNvSpPr>
            <a:spLocks noGrp="1"/>
          </p:cNvSpPr>
          <p:nvPr>
            <p:ph type="title"/>
          </p:nvPr>
        </p:nvSpPr>
        <p:spPr>
          <a:xfrm>
            <a:off x="495300" y="533400"/>
            <a:ext cx="8305800" cy="1219200"/>
          </a:xfrm>
        </p:spPr>
        <p:txBody>
          <a:bodyPr/>
          <a:lstStyle/>
          <a:p>
            <a:r>
              <a:rPr lang="en-US" b="1" u="sng" dirty="0">
                <a:latin typeface="Arial" charset="0"/>
                <a:ea typeface="MS PGothic" charset="0"/>
              </a:rPr>
              <a:t>Home </a:t>
            </a:r>
            <a:r>
              <a:rPr lang="en-US" b="1" u="sng" dirty="0" smtClean="0">
                <a:latin typeface="Arial" charset="0"/>
                <a:ea typeface="MS PGothic" charset="0"/>
              </a:rPr>
              <a:t>assignment</a:t>
            </a:r>
            <a:endParaRPr lang="en-US" b="1" u="sng" dirty="0">
              <a:latin typeface="Arial" charset="0"/>
              <a:ea typeface="MS PGothic" charset="0"/>
            </a:endParaRPr>
          </a:p>
        </p:txBody>
      </p:sp>
      <p:sp>
        <p:nvSpPr>
          <p:cNvPr id="226306" name="Content Placeholder 2"/>
          <p:cNvSpPr>
            <a:spLocks noGrp="1"/>
          </p:cNvSpPr>
          <p:nvPr>
            <p:ph sz="half" idx="1"/>
          </p:nvPr>
        </p:nvSpPr>
        <p:spPr>
          <a:xfrm>
            <a:off x="490220" y="2514600"/>
            <a:ext cx="4038600" cy="3124200"/>
          </a:xfrm>
        </p:spPr>
        <p:txBody>
          <a:bodyPr/>
          <a:lstStyle/>
          <a:p>
            <a:r>
              <a:rPr lang="en-US" dirty="0" smtClean="0">
                <a:latin typeface="Arial" charset="0"/>
                <a:ea typeface="MS PGothic" charset="0"/>
              </a:rPr>
              <a:t>Practice self-care</a:t>
            </a:r>
            <a:r>
              <a:rPr lang="en-US" dirty="0">
                <a:latin typeface="Arial" charset="0"/>
                <a:ea typeface="MS PGothic" charset="0"/>
              </a:rPr>
              <a:t>! </a:t>
            </a:r>
          </a:p>
          <a:p>
            <a:endParaRPr lang="en-US" dirty="0">
              <a:latin typeface="Arial" charset="0"/>
              <a:ea typeface="MS PGothic" charset="0"/>
            </a:endParaRPr>
          </a:p>
          <a:p>
            <a:r>
              <a:rPr lang="en-US" i="1" dirty="0">
                <a:latin typeface="Arial" charset="0"/>
                <a:ea typeface="MS PGothic" charset="0"/>
              </a:rPr>
              <a:t>Take </a:t>
            </a:r>
            <a:r>
              <a:rPr lang="en-US" i="1" dirty="0" smtClean="0">
                <a:latin typeface="Arial" charset="0"/>
                <a:ea typeface="MS PGothic" charset="0"/>
              </a:rPr>
              <a:t>care </a:t>
            </a:r>
            <a:r>
              <a:rPr lang="en-US" i="1" dirty="0">
                <a:latin typeface="Arial" charset="0"/>
                <a:ea typeface="MS PGothic" charset="0"/>
              </a:rPr>
              <a:t>of yourself until we meet again! </a:t>
            </a:r>
          </a:p>
        </p:txBody>
      </p:sp>
      <p:pic>
        <p:nvPicPr>
          <p:cNvPr id="4098" name="Picture 2" descr="https://pixabay.com/static/uploads/photo/2015/08/30/20/22/heart-914682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1788520"/>
            <a:ext cx="4267200" cy="36619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Think and Share: </a:t>
            </a:r>
            <a:r>
              <a:rPr lang="en-US" dirty="0" smtClean="0"/>
              <a:t>Supporting good </a:t>
            </a:r>
            <a:r>
              <a:rPr lang="en-US" dirty="0"/>
              <a:t>d</a:t>
            </a:r>
            <a:r>
              <a:rPr lang="en-US" dirty="0" smtClean="0"/>
              <a:t>ecision-making </a:t>
            </a:r>
            <a:r>
              <a:rPr lang="en-US" dirty="0" smtClean="0"/>
              <a:t>for adolescents</a:t>
            </a:r>
            <a:endParaRPr lang="en-US" dirty="0"/>
          </a:p>
        </p:txBody>
      </p:sp>
      <p:sp>
        <p:nvSpPr>
          <p:cNvPr id="3" name="Content Placeholder 2"/>
          <p:cNvSpPr>
            <a:spLocks noGrp="1"/>
          </p:cNvSpPr>
          <p:nvPr>
            <p:ph idx="1"/>
          </p:nvPr>
        </p:nvSpPr>
        <p:spPr/>
        <p:txBody>
          <a:bodyPr/>
          <a:lstStyle/>
          <a:p>
            <a:pPr lvl="0"/>
            <a:endParaRPr lang="en-US" dirty="0" smtClean="0"/>
          </a:p>
          <a:p>
            <a:pPr marL="457200" lvl="0" indent="-457200">
              <a:buFont typeface="Arial"/>
              <a:buChar char="•"/>
            </a:pPr>
            <a:r>
              <a:rPr lang="en-US" dirty="0" smtClean="0"/>
              <a:t>What </a:t>
            </a:r>
            <a:r>
              <a:rPr lang="en-US" dirty="0"/>
              <a:t>are the characteristics of a healthy friendship? </a:t>
            </a:r>
          </a:p>
          <a:p>
            <a:pPr marL="457200" lvl="0" indent="-457200">
              <a:buFont typeface="Arial"/>
              <a:buChar char="•"/>
            </a:pPr>
            <a:r>
              <a:rPr lang="en-US" dirty="0" smtClean="0"/>
              <a:t>What </a:t>
            </a:r>
            <a:r>
              <a:rPr lang="en-US" dirty="0"/>
              <a:t>are the characteristics of an unhealthy friendship? </a:t>
            </a:r>
          </a:p>
          <a:p>
            <a:endParaRPr lang="en-US" dirty="0"/>
          </a:p>
        </p:txBody>
      </p:sp>
    </p:spTree>
    <p:extLst>
      <p:ext uri="{BB962C8B-B14F-4D97-AF65-F5344CB8AC3E}">
        <p14:creationId xmlns:p14="http://schemas.microsoft.com/office/powerpoint/2010/main" val="36370399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81000"/>
            <a:ext cx="8305800" cy="914400"/>
          </a:xfrm>
        </p:spPr>
        <p:txBody>
          <a:bodyPr/>
          <a:lstStyle/>
          <a:p>
            <a:r>
              <a:rPr lang="en-GB" b="1" u="sng" dirty="0" smtClean="0"/>
              <a:t>Healthy relationships are…</a:t>
            </a:r>
            <a:endParaRPr lang="en-GB" b="1" u="sng" dirty="0"/>
          </a:p>
        </p:txBody>
      </p:sp>
      <p:sp>
        <p:nvSpPr>
          <p:cNvPr id="3" name="Espace réservé du contenu 2"/>
          <p:cNvSpPr>
            <a:spLocks noGrp="1"/>
          </p:cNvSpPr>
          <p:nvPr>
            <p:ph sz="half" idx="1"/>
          </p:nvPr>
        </p:nvSpPr>
        <p:spPr>
          <a:xfrm>
            <a:off x="457200" y="1295400"/>
            <a:ext cx="7924800" cy="3886200"/>
          </a:xfrm>
        </p:spPr>
        <p:txBody>
          <a:bodyPr/>
          <a:lstStyle/>
          <a:p>
            <a:pPr marL="457200" indent="-457200">
              <a:buFont typeface="Arial" panose="020B0604020202020204" pitchFamily="34" charset="0"/>
              <a:buChar char="•"/>
            </a:pPr>
            <a:r>
              <a:rPr lang="en-GB" dirty="0" smtClean="0"/>
              <a:t>Not one-sided - both people benefit from knowing each other</a:t>
            </a:r>
          </a:p>
          <a:p>
            <a:pPr marL="457200" indent="-457200">
              <a:buFont typeface="Arial" panose="020B0604020202020204" pitchFamily="34" charset="0"/>
              <a:buChar char="•"/>
            </a:pPr>
            <a:r>
              <a:rPr lang="en-GB" dirty="0" smtClean="0"/>
              <a:t>Based on mutual respect</a:t>
            </a:r>
          </a:p>
          <a:p>
            <a:pPr marL="457200" indent="-457200">
              <a:buFont typeface="Arial" panose="020B0604020202020204" pitchFamily="34" charset="0"/>
              <a:buChar char="•"/>
            </a:pPr>
            <a:r>
              <a:rPr lang="en-GB" dirty="0" smtClean="0"/>
              <a:t>Allow each other to grow and change</a:t>
            </a:r>
          </a:p>
          <a:p>
            <a:pPr marL="457200" indent="-457200">
              <a:buFont typeface="Arial" panose="020B0604020202020204" pitchFamily="34" charset="0"/>
              <a:buChar char="•"/>
            </a:pPr>
            <a:r>
              <a:rPr lang="en-GB" dirty="0" smtClean="0"/>
              <a:t>Not possessive</a:t>
            </a:r>
          </a:p>
          <a:p>
            <a:pPr marL="457200" indent="-457200">
              <a:buFont typeface="Arial" panose="020B0604020202020204" pitchFamily="34" charset="0"/>
              <a:buChar char="•"/>
            </a:pPr>
            <a:r>
              <a:rPr lang="en-GB" dirty="0" smtClean="0"/>
              <a:t>Accept you for who you are</a:t>
            </a:r>
          </a:p>
          <a:p>
            <a:pPr marL="457200" indent="-457200">
              <a:buFont typeface="Arial" panose="020B0604020202020204" pitchFamily="34" charset="0"/>
              <a:buChar char="•"/>
            </a:pPr>
            <a:r>
              <a:rPr lang="en-GB" dirty="0" smtClean="0"/>
              <a:t>Allow you to have your feelings</a:t>
            </a:r>
          </a:p>
          <a:p>
            <a:pPr marL="457200" indent="-457200">
              <a:buFont typeface="Arial" panose="020B0604020202020204" pitchFamily="34" charset="0"/>
              <a:buChar char="•"/>
            </a:pPr>
            <a:r>
              <a:rPr lang="en-GB" dirty="0" smtClean="0"/>
              <a:t>Respect differences</a:t>
            </a:r>
            <a:endParaRPr lang="en-GB" dirty="0"/>
          </a:p>
        </p:txBody>
      </p:sp>
    </p:spTree>
    <p:extLst>
      <p:ext uri="{BB962C8B-B14F-4D97-AF65-F5344CB8AC3E}">
        <p14:creationId xmlns:p14="http://schemas.microsoft.com/office/powerpoint/2010/main" val="1728582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304800"/>
            <a:ext cx="8305800" cy="1219200"/>
          </a:xfrm>
        </p:spPr>
        <p:txBody>
          <a:bodyPr/>
          <a:lstStyle/>
          <a:p>
            <a:r>
              <a:rPr lang="en-US" b="1" u="sng" dirty="0" smtClean="0"/>
              <a:t>STEP: Process for problem-solving </a:t>
            </a:r>
            <a:endParaRPr lang="en-US" b="1" u="sng" dirty="0"/>
          </a:p>
        </p:txBody>
      </p:sp>
      <p:sp>
        <p:nvSpPr>
          <p:cNvPr id="3" name="Content Placeholder 2"/>
          <p:cNvSpPr>
            <a:spLocks noGrp="1"/>
          </p:cNvSpPr>
          <p:nvPr>
            <p:ph idx="1"/>
          </p:nvPr>
        </p:nvSpPr>
        <p:spPr>
          <a:xfrm>
            <a:off x="508000" y="1524000"/>
            <a:ext cx="8305800" cy="3429000"/>
          </a:xfrm>
        </p:spPr>
        <p:txBody>
          <a:bodyPr/>
          <a:lstStyle/>
          <a:p>
            <a:r>
              <a:rPr lang="en-US" dirty="0" smtClean="0"/>
              <a:t>S</a:t>
            </a:r>
            <a:r>
              <a:rPr lang="en-US" dirty="0"/>
              <a:t> </a:t>
            </a:r>
            <a:r>
              <a:rPr lang="en-US" dirty="0" smtClean="0"/>
              <a:t>– State </a:t>
            </a:r>
            <a:r>
              <a:rPr lang="en-US" dirty="0"/>
              <a:t>the </a:t>
            </a:r>
            <a:r>
              <a:rPr lang="en-US" dirty="0" smtClean="0"/>
              <a:t>problem - what </a:t>
            </a:r>
            <a:r>
              <a:rPr lang="en-US" dirty="0"/>
              <a:t>is the </a:t>
            </a:r>
            <a:r>
              <a:rPr lang="en-US" dirty="0" smtClean="0"/>
              <a:t>problem? </a:t>
            </a:r>
          </a:p>
          <a:p>
            <a:endParaRPr lang="en-US" dirty="0"/>
          </a:p>
          <a:p>
            <a:r>
              <a:rPr lang="en-US" dirty="0"/>
              <a:t>T– Think of possible solutions </a:t>
            </a:r>
            <a:endParaRPr lang="en-US" dirty="0" smtClean="0"/>
          </a:p>
          <a:p>
            <a:endParaRPr lang="en-US" dirty="0"/>
          </a:p>
          <a:p>
            <a:r>
              <a:rPr lang="en-US" dirty="0"/>
              <a:t>E – Evaluate possible solutions </a:t>
            </a:r>
            <a:endParaRPr lang="en-US" dirty="0" smtClean="0"/>
          </a:p>
          <a:p>
            <a:endParaRPr lang="en-US" dirty="0"/>
          </a:p>
          <a:p>
            <a:pPr marL="342900" lvl="1" indent="-342900">
              <a:buNone/>
            </a:pPr>
            <a:r>
              <a:rPr lang="en-US" dirty="0"/>
              <a:t>P – Pick the or one of the best solutions</a:t>
            </a:r>
          </a:p>
          <a:p>
            <a:endParaRPr lang="en-US" dirty="0"/>
          </a:p>
          <a:p>
            <a:endParaRPr lang="en-US" dirty="0"/>
          </a:p>
        </p:txBody>
      </p:sp>
    </p:spTree>
    <p:extLst>
      <p:ext uri="{BB962C8B-B14F-4D97-AF65-F5344CB8AC3E}">
        <p14:creationId xmlns:p14="http://schemas.microsoft.com/office/powerpoint/2010/main" val="41739403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sz="3200" b="1" u="sng" dirty="0" smtClean="0"/>
              <a:t>Problem-solving using the STEP process</a:t>
            </a:r>
            <a:endParaRPr lang="en-US" sz="3200" b="1" u="sng"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dirty="0" smtClean="0"/>
              <a:t>Listen carefully to the story</a:t>
            </a:r>
          </a:p>
          <a:p>
            <a:pPr marL="457200" indent="-457200">
              <a:buFont typeface="Arial" panose="020B0604020202020204" pitchFamily="34" charset="0"/>
              <a:buChar char="•"/>
            </a:pPr>
            <a:r>
              <a:rPr lang="en-US" dirty="0" smtClean="0"/>
              <a:t>Solve the problem using STEP:</a:t>
            </a:r>
          </a:p>
          <a:p>
            <a:pPr marL="857250" lvl="1" indent="-457200">
              <a:buFont typeface="Arial" panose="020B0604020202020204" pitchFamily="34" charset="0"/>
              <a:buChar char="•"/>
            </a:pPr>
            <a:r>
              <a:rPr lang="en-US" sz="2400" dirty="0"/>
              <a:t>S – State the </a:t>
            </a:r>
            <a:r>
              <a:rPr lang="en-US" sz="2400" dirty="0" smtClean="0"/>
              <a:t>problem</a:t>
            </a:r>
            <a:endParaRPr lang="en-US" sz="2400" dirty="0"/>
          </a:p>
          <a:p>
            <a:pPr marL="857250" lvl="1" indent="-457200">
              <a:buFont typeface="Arial" panose="020B0604020202020204" pitchFamily="34" charset="0"/>
              <a:buChar char="•"/>
            </a:pPr>
            <a:r>
              <a:rPr lang="en-US" sz="2400" dirty="0" smtClean="0"/>
              <a:t>T – </a:t>
            </a:r>
            <a:r>
              <a:rPr lang="en-US" sz="2400" dirty="0"/>
              <a:t>Think of possible </a:t>
            </a:r>
            <a:r>
              <a:rPr lang="en-US" sz="2400" dirty="0" smtClean="0"/>
              <a:t>solutions</a:t>
            </a:r>
          </a:p>
          <a:p>
            <a:pPr marL="857250" lvl="1" indent="-457200">
              <a:buFont typeface="Arial" panose="020B0604020202020204" pitchFamily="34" charset="0"/>
              <a:buChar char="•"/>
            </a:pPr>
            <a:r>
              <a:rPr lang="en-US" sz="2400" dirty="0"/>
              <a:t>E – Evaluate possible </a:t>
            </a:r>
            <a:r>
              <a:rPr lang="en-US" sz="2400" dirty="0" smtClean="0"/>
              <a:t>solutions</a:t>
            </a:r>
          </a:p>
          <a:p>
            <a:pPr marL="857250" lvl="1" indent="-457200">
              <a:buFont typeface="Arial" panose="020B0604020202020204" pitchFamily="34" charset="0"/>
              <a:buChar char="•"/>
            </a:pPr>
            <a:r>
              <a:rPr lang="en-US" sz="2400" dirty="0"/>
              <a:t>P – Pick the </a:t>
            </a:r>
            <a:r>
              <a:rPr lang="en-US" sz="2400" dirty="0" smtClean="0"/>
              <a:t>or one of the best solutions</a:t>
            </a:r>
            <a:endParaRPr lang="en-US" sz="2400" dirty="0"/>
          </a:p>
        </p:txBody>
      </p:sp>
    </p:spTree>
    <p:extLst>
      <p:ext uri="{BB962C8B-B14F-4D97-AF65-F5344CB8AC3E}">
        <p14:creationId xmlns:p14="http://schemas.microsoft.com/office/powerpoint/2010/main" val="29534159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r>
              <a:rPr lang="en-US" b="1" u="sng" dirty="0" smtClean="0"/>
              <a:t>Energizer: And the sun </a:t>
            </a:r>
            <a:r>
              <a:rPr lang="en-US" b="1" u="sng" dirty="0"/>
              <a:t>s</a:t>
            </a:r>
            <a:r>
              <a:rPr lang="en-US" b="1" u="sng" dirty="0" smtClean="0"/>
              <a:t>hines on… </a:t>
            </a:r>
            <a:endParaRPr lang="en-US" b="1" u="sng" dirty="0"/>
          </a:p>
        </p:txBody>
      </p:sp>
      <p:pic>
        <p:nvPicPr>
          <p:cNvPr id="3074" name="Picture 2" descr="https://upload.wikimedia.org/wikipedia/commons/thumb/a/a8/PEO-sun_with_face.svg/2000px-PEO-sun_with_face.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676400"/>
            <a:ext cx="5181600" cy="5181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0955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533400"/>
            <a:ext cx="8305800" cy="1219200"/>
          </a:xfrm>
        </p:spPr>
        <p:txBody>
          <a:bodyPr/>
          <a:lstStyle/>
          <a:p>
            <a:r>
              <a:rPr lang="fr-FR" b="1" u="sng" dirty="0" err="1" smtClean="0"/>
              <a:t>Think</a:t>
            </a:r>
            <a:r>
              <a:rPr lang="fr-FR" b="1" u="sng" dirty="0" smtClean="0"/>
              <a:t> and </a:t>
            </a:r>
            <a:r>
              <a:rPr lang="fr-FR" b="1" u="sng" dirty="0" err="1" smtClean="0"/>
              <a:t>share</a:t>
            </a:r>
            <a:r>
              <a:rPr lang="fr-FR" b="1" u="sng" dirty="0" smtClean="0"/>
              <a:t>: What </a:t>
            </a:r>
            <a:r>
              <a:rPr lang="fr-FR" b="1" u="sng" dirty="0"/>
              <a:t>is puberty?</a:t>
            </a:r>
            <a:r>
              <a:rPr lang="fr-FR" dirty="0"/>
              <a:t/>
            </a:r>
            <a:br>
              <a:rPr lang="fr-FR" dirty="0"/>
            </a:br>
            <a:endParaRPr lang="fr-FR" dirty="0"/>
          </a:p>
        </p:txBody>
      </p:sp>
      <p:sp>
        <p:nvSpPr>
          <p:cNvPr id="3" name="Espace réservé du contenu 2"/>
          <p:cNvSpPr>
            <a:spLocks noGrp="1"/>
          </p:cNvSpPr>
          <p:nvPr>
            <p:ph sz="half" idx="1"/>
          </p:nvPr>
        </p:nvSpPr>
        <p:spPr>
          <a:xfrm>
            <a:off x="457200" y="2057400"/>
            <a:ext cx="8153400" cy="3352800"/>
          </a:xfrm>
        </p:spPr>
        <p:txBody>
          <a:bodyPr/>
          <a:lstStyle/>
          <a:p>
            <a:r>
              <a:rPr lang="en-GB" dirty="0" smtClean="0"/>
              <a:t>Puberty is defined as the period in life when people reach sexual maturity and become capable of reproduction.</a:t>
            </a:r>
          </a:p>
          <a:p>
            <a:endParaRPr lang="en-GB" dirty="0"/>
          </a:p>
          <a:p>
            <a:pPr marL="457200" indent="-457200">
              <a:buFont typeface="Arial" panose="020B0604020202020204" pitchFamily="34" charset="0"/>
              <a:buChar char="•"/>
            </a:pPr>
            <a:r>
              <a:rPr lang="en-US" i="1" dirty="0" smtClean="0"/>
              <a:t>Do </a:t>
            </a:r>
            <a:r>
              <a:rPr lang="en-US" i="1" dirty="0"/>
              <a:t>you know some of the signs that a girl has entered the </a:t>
            </a:r>
            <a:r>
              <a:rPr lang="en-US" i="1" dirty="0" smtClean="0"/>
              <a:t>stage of </a:t>
            </a:r>
            <a:r>
              <a:rPr lang="en-US" i="1" dirty="0"/>
              <a:t>puberty?</a:t>
            </a:r>
          </a:p>
          <a:p>
            <a:pPr marL="457200" indent="-457200">
              <a:buFont typeface="Arial" panose="020B0604020202020204" pitchFamily="34" charset="0"/>
              <a:buChar char="•"/>
            </a:pPr>
            <a:r>
              <a:rPr lang="en-US" i="1" dirty="0" smtClean="0"/>
              <a:t>Do </a:t>
            </a:r>
            <a:r>
              <a:rPr lang="en-US" i="1" dirty="0"/>
              <a:t>you know some of the signs that a boy has entered puberty?</a:t>
            </a:r>
            <a:endParaRPr lang="en-GB" dirty="0"/>
          </a:p>
        </p:txBody>
      </p:sp>
    </p:spTree>
    <p:extLst>
      <p:ext uri="{BB962C8B-B14F-4D97-AF65-F5344CB8AC3E}">
        <p14:creationId xmlns:p14="http://schemas.microsoft.com/office/powerpoint/2010/main" val="1835929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30003</TotalTime>
  <Words>2216</Words>
  <Application>Microsoft Macintosh PowerPoint</Application>
  <PresentationFormat>On-screen Show (4:3)</PresentationFormat>
  <Paragraphs>371</Paragraphs>
  <Slides>37</Slides>
  <Notes>37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37</vt:i4>
      </vt:variant>
    </vt:vector>
  </HeadingPairs>
  <TitlesOfParts>
    <vt:vector size="47" baseType="lpstr">
      <vt:lpstr>Akzidenz Grotesk BE Super</vt:lpstr>
      <vt:lpstr>AkzidenzGroteskBE-Light</vt:lpstr>
      <vt:lpstr>Calibri</vt:lpstr>
      <vt:lpstr>MS PGothic</vt:lpstr>
      <vt:lpstr>Segoe UI</vt:lpstr>
      <vt:lpstr>Times</vt:lpstr>
      <vt:lpstr>ヒラギノ角ゴ Pro W3</vt:lpstr>
      <vt:lpstr>Arial</vt:lpstr>
      <vt:lpstr>IRC_PP_pages_white</vt:lpstr>
      <vt:lpstr>IRC_PP_cover_1</vt:lpstr>
      <vt:lpstr> Safe Learning and Healing Spaces Parenting Skills Facilitator Training   Day 4   </vt:lpstr>
      <vt:lpstr>PowerPoint Presentation</vt:lpstr>
      <vt:lpstr>PowerPoint Presentation</vt:lpstr>
      <vt:lpstr>Think and Share: Supporting good decision-making for adolescents</vt:lpstr>
      <vt:lpstr>Healthy relationships are…</vt:lpstr>
      <vt:lpstr>STEP: Process for problem-solving </vt:lpstr>
      <vt:lpstr>Problem-solving using the STEP process</vt:lpstr>
      <vt:lpstr>Energizer: And the sun shines on… </vt:lpstr>
      <vt:lpstr>Think and share: What is puberty? </vt:lpstr>
      <vt:lpstr>Video: Puberty</vt:lpstr>
      <vt:lpstr>Signs of puberty</vt:lpstr>
      <vt:lpstr>Why is it important to talk about puberty?</vt:lpstr>
      <vt:lpstr>What are hormones? </vt:lpstr>
      <vt:lpstr>Group work: Menstruation </vt:lpstr>
      <vt:lpstr>Ways to manage menstruation</vt:lpstr>
      <vt:lpstr>What boys and girls need to know </vt:lpstr>
      <vt:lpstr>Questions adolescents are likely to ask   </vt:lpstr>
      <vt:lpstr>Early or forced marriage</vt:lpstr>
      <vt:lpstr>Early or forced marriage</vt:lpstr>
      <vt:lpstr>‘Child’ marriage </vt:lpstr>
      <vt:lpstr>Group discussion</vt:lpstr>
      <vt:lpstr>Safety in the family and in the home </vt:lpstr>
      <vt:lpstr>What are important aspects of a healthy, safe relationship between a male and female or husband a wife?  </vt:lpstr>
      <vt:lpstr>What are the risks children face in the community?</vt:lpstr>
      <vt:lpstr>Important safety rules for teens </vt:lpstr>
      <vt:lpstr>Strategies to reduce the risk of violence in the home</vt:lpstr>
      <vt:lpstr>Use the STEP problem-solving process  Scenario – Ahmed/Timothy knows that some other boys are harassing some younger children on the way to school. Ahmed/Timothy sometimes hangs around with these boys and lately they have been pressuring him to bully and harass these younger children too. Ahmed/ Timothy knows that he is not comfortable participating in the harassment, but he is not sure what to do.   </vt:lpstr>
      <vt:lpstr>Key facilitation skills</vt:lpstr>
      <vt:lpstr>Creating a helping relationship</vt:lpstr>
      <vt:lpstr>Group work: Creating a helping relationship</vt:lpstr>
      <vt:lpstr>Listening actively and reflectively</vt:lpstr>
      <vt:lpstr>Skills for active and reflective listening </vt:lpstr>
      <vt:lpstr>Managing risk of harm</vt:lpstr>
      <vt:lpstr>Referring cases</vt:lpstr>
      <vt:lpstr>Debrief </vt:lpstr>
      <vt:lpstr>Thoughts about today’s session</vt:lpstr>
      <vt:lpstr>Home assignment</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Sandra Maignant</cp:lastModifiedBy>
  <cp:revision>634</cp:revision>
  <cp:lastPrinted>2009-12-29T15:08:35Z</cp:lastPrinted>
  <dcterms:created xsi:type="dcterms:W3CDTF">2009-12-29T15:03:30Z</dcterms:created>
  <dcterms:modified xsi:type="dcterms:W3CDTF">2017-11-16T18:28:01Z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